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13" r:id="rId2"/>
    <p:sldMasterId id="2147483728" r:id="rId3"/>
    <p:sldMasterId id="2147483741" r:id="rId4"/>
  </p:sldMasterIdLst>
  <p:notesMasterIdLst>
    <p:notesMasterId r:id="rId35"/>
  </p:notesMasterIdLst>
  <p:sldIdLst>
    <p:sldId id="256" r:id="rId5"/>
    <p:sldId id="272" r:id="rId6"/>
    <p:sldId id="456" r:id="rId7"/>
    <p:sldId id="271" r:id="rId8"/>
    <p:sldId id="273" r:id="rId9"/>
    <p:sldId id="457" r:id="rId10"/>
    <p:sldId id="275" r:id="rId11"/>
    <p:sldId id="458" r:id="rId12"/>
    <p:sldId id="279" r:id="rId13"/>
    <p:sldId id="287" r:id="rId14"/>
    <p:sldId id="288" r:id="rId15"/>
    <p:sldId id="290" r:id="rId16"/>
    <p:sldId id="323" r:id="rId17"/>
    <p:sldId id="291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3" r:id="rId26"/>
    <p:sldId id="304" r:id="rId27"/>
    <p:sldId id="326" r:id="rId28"/>
    <p:sldId id="329" r:id="rId29"/>
    <p:sldId id="462" r:id="rId30"/>
    <p:sldId id="461" r:id="rId31"/>
    <p:sldId id="307" r:id="rId32"/>
    <p:sldId id="334" r:id="rId33"/>
    <p:sldId id="459" r:id="rId3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7E9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72"/>
    <p:restoredTop sz="91274" autoAdjust="0"/>
  </p:normalViewPr>
  <p:slideViewPr>
    <p:cSldViewPr>
      <p:cViewPr varScale="1">
        <p:scale>
          <a:sx n="153" d="100"/>
          <a:sy n="153" d="100"/>
        </p:scale>
        <p:origin x="32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527B25-ED38-C44F-B793-9DC31B7F5D25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2064B57D-1495-6644-AEBC-DF58603231C1}">
      <dgm:prSet phldrT="[Text]"/>
      <dgm:spPr/>
      <dgm:t>
        <a:bodyPr/>
        <a:lstStyle/>
        <a:p>
          <a:r>
            <a:rPr lang="es-ES_tradnl" dirty="0" err="1"/>
            <a:t>Provisioning</a:t>
          </a:r>
          <a:endParaRPr lang="en-US" dirty="0"/>
        </a:p>
      </dgm:t>
    </dgm:pt>
    <dgm:pt modelId="{8EF8DFBF-B296-AA4E-B57B-7EB5DD475D3C}" type="parTrans" cxnId="{5D00B203-F9FA-3944-AD60-C3E89EFA4D9B}">
      <dgm:prSet/>
      <dgm:spPr/>
      <dgm:t>
        <a:bodyPr/>
        <a:lstStyle/>
        <a:p>
          <a:endParaRPr lang="en-US"/>
        </a:p>
      </dgm:t>
    </dgm:pt>
    <dgm:pt modelId="{F17D22B1-3DFC-5A4B-B464-691FD07E73D5}" type="sibTrans" cxnId="{5D00B203-F9FA-3944-AD60-C3E89EFA4D9B}">
      <dgm:prSet/>
      <dgm:spPr/>
      <dgm:t>
        <a:bodyPr/>
        <a:lstStyle/>
        <a:p>
          <a:endParaRPr lang="en-US"/>
        </a:p>
      </dgm:t>
    </dgm:pt>
    <dgm:pt modelId="{9837C032-123F-DF46-8B79-CAAEDB52C05F}">
      <dgm:prSet phldrT="[Text]"/>
      <dgm:spPr/>
      <dgm:t>
        <a:bodyPr/>
        <a:lstStyle/>
        <a:p>
          <a:r>
            <a:rPr lang="es-ES_tradnl" dirty="0" err="1"/>
            <a:t>Configuration</a:t>
          </a:r>
          <a:endParaRPr lang="en-US" dirty="0"/>
        </a:p>
      </dgm:t>
    </dgm:pt>
    <dgm:pt modelId="{8E71CB7C-DC29-0A4B-87E8-59F41F7C4503}" type="parTrans" cxnId="{08D817CB-9F63-F54E-8D75-E11A33A824A6}">
      <dgm:prSet/>
      <dgm:spPr/>
      <dgm:t>
        <a:bodyPr/>
        <a:lstStyle/>
        <a:p>
          <a:endParaRPr lang="en-US"/>
        </a:p>
      </dgm:t>
    </dgm:pt>
    <dgm:pt modelId="{C2FBB2EE-C89A-674C-928B-0CFF5231C459}" type="sibTrans" cxnId="{08D817CB-9F63-F54E-8D75-E11A33A824A6}">
      <dgm:prSet/>
      <dgm:spPr/>
      <dgm:t>
        <a:bodyPr/>
        <a:lstStyle/>
        <a:p>
          <a:endParaRPr lang="en-US"/>
        </a:p>
      </dgm:t>
    </dgm:pt>
    <dgm:pt modelId="{6AAF1D52-7301-2C41-B493-4DAB1834469E}">
      <dgm:prSet phldrT="[Text]"/>
      <dgm:spPr/>
      <dgm:t>
        <a:bodyPr/>
        <a:lstStyle/>
        <a:p>
          <a:r>
            <a:rPr lang="es-ES_tradnl" dirty="0" err="1"/>
            <a:t>Deployment</a:t>
          </a:r>
          <a:endParaRPr lang="en-US" dirty="0"/>
        </a:p>
      </dgm:t>
    </dgm:pt>
    <dgm:pt modelId="{44C88CDF-9D46-6C4C-8ECB-BCFFB8CEC732}" type="parTrans" cxnId="{DB39DFE5-3DA4-3940-A607-1DEF5825CA9E}">
      <dgm:prSet/>
      <dgm:spPr/>
      <dgm:t>
        <a:bodyPr/>
        <a:lstStyle/>
        <a:p>
          <a:endParaRPr lang="en-US"/>
        </a:p>
      </dgm:t>
    </dgm:pt>
    <dgm:pt modelId="{3C91EA23-92F9-4F4C-A9C3-EDA4AB9FFA66}" type="sibTrans" cxnId="{DB39DFE5-3DA4-3940-A607-1DEF5825CA9E}">
      <dgm:prSet/>
      <dgm:spPr/>
      <dgm:t>
        <a:bodyPr/>
        <a:lstStyle/>
        <a:p>
          <a:endParaRPr lang="en-US"/>
        </a:p>
      </dgm:t>
    </dgm:pt>
    <dgm:pt modelId="{00925219-52CE-854F-AF9B-9A13AD4F5235}" type="pres">
      <dgm:prSet presAssocID="{C7527B25-ED38-C44F-B793-9DC31B7F5D25}" presName="Name0" presStyleCnt="0">
        <dgm:presLayoutVars>
          <dgm:dir/>
          <dgm:resizeHandles val="exact"/>
        </dgm:presLayoutVars>
      </dgm:prSet>
      <dgm:spPr/>
    </dgm:pt>
    <dgm:pt modelId="{254B428B-A728-C046-8153-EDDF0A1FF77E}" type="pres">
      <dgm:prSet presAssocID="{2064B57D-1495-6644-AEBC-DF58603231C1}" presName="node" presStyleLbl="node1" presStyleIdx="0" presStyleCnt="3">
        <dgm:presLayoutVars>
          <dgm:bulletEnabled val="1"/>
        </dgm:presLayoutVars>
      </dgm:prSet>
      <dgm:spPr/>
    </dgm:pt>
    <dgm:pt modelId="{1C433CB6-4BDB-0C4B-BBB0-A7CD06A53DC1}" type="pres">
      <dgm:prSet presAssocID="{F17D22B1-3DFC-5A4B-B464-691FD07E73D5}" presName="sibTrans" presStyleLbl="sibTrans2D1" presStyleIdx="0" presStyleCnt="2"/>
      <dgm:spPr/>
    </dgm:pt>
    <dgm:pt modelId="{A51AEE1B-AD7E-0B4E-930F-AE761AFB75E4}" type="pres">
      <dgm:prSet presAssocID="{F17D22B1-3DFC-5A4B-B464-691FD07E73D5}" presName="connectorText" presStyleLbl="sibTrans2D1" presStyleIdx="0" presStyleCnt="2"/>
      <dgm:spPr/>
    </dgm:pt>
    <dgm:pt modelId="{913E7A68-AF26-4044-A52C-7B9E417E9D42}" type="pres">
      <dgm:prSet presAssocID="{9837C032-123F-DF46-8B79-CAAEDB52C05F}" presName="node" presStyleLbl="node1" presStyleIdx="1" presStyleCnt="3">
        <dgm:presLayoutVars>
          <dgm:bulletEnabled val="1"/>
        </dgm:presLayoutVars>
      </dgm:prSet>
      <dgm:spPr/>
    </dgm:pt>
    <dgm:pt modelId="{62B0865C-CA67-F54E-9E71-79B67B07BBDE}" type="pres">
      <dgm:prSet presAssocID="{C2FBB2EE-C89A-674C-928B-0CFF5231C459}" presName="sibTrans" presStyleLbl="sibTrans2D1" presStyleIdx="1" presStyleCnt="2"/>
      <dgm:spPr/>
    </dgm:pt>
    <dgm:pt modelId="{D99F0A14-ADBD-F948-AA08-902DFC79EA11}" type="pres">
      <dgm:prSet presAssocID="{C2FBB2EE-C89A-674C-928B-0CFF5231C459}" presName="connectorText" presStyleLbl="sibTrans2D1" presStyleIdx="1" presStyleCnt="2"/>
      <dgm:spPr/>
    </dgm:pt>
    <dgm:pt modelId="{230BA94A-4032-4B47-9BFF-C6C78E262EDC}" type="pres">
      <dgm:prSet presAssocID="{6AAF1D52-7301-2C41-B493-4DAB1834469E}" presName="node" presStyleLbl="node1" presStyleIdx="2" presStyleCnt="3">
        <dgm:presLayoutVars>
          <dgm:bulletEnabled val="1"/>
        </dgm:presLayoutVars>
      </dgm:prSet>
      <dgm:spPr/>
    </dgm:pt>
  </dgm:ptLst>
  <dgm:cxnLst>
    <dgm:cxn modelId="{5D00B203-F9FA-3944-AD60-C3E89EFA4D9B}" srcId="{C7527B25-ED38-C44F-B793-9DC31B7F5D25}" destId="{2064B57D-1495-6644-AEBC-DF58603231C1}" srcOrd="0" destOrd="0" parTransId="{8EF8DFBF-B296-AA4E-B57B-7EB5DD475D3C}" sibTransId="{F17D22B1-3DFC-5A4B-B464-691FD07E73D5}"/>
    <dgm:cxn modelId="{A3DFBC58-4DAB-624A-A8FC-5AE0CDFD06E6}" type="presOf" srcId="{2064B57D-1495-6644-AEBC-DF58603231C1}" destId="{254B428B-A728-C046-8153-EDDF0A1FF77E}" srcOrd="0" destOrd="0" presId="urn:microsoft.com/office/officeart/2005/8/layout/process1"/>
    <dgm:cxn modelId="{81F40B5C-0B10-DE4A-BF8A-BCF21C9CCF23}" type="presOf" srcId="{C2FBB2EE-C89A-674C-928B-0CFF5231C459}" destId="{D99F0A14-ADBD-F948-AA08-902DFC79EA11}" srcOrd="1" destOrd="0" presId="urn:microsoft.com/office/officeart/2005/8/layout/process1"/>
    <dgm:cxn modelId="{C3C2F15C-4F9D-3D43-AD97-356820C9038F}" type="presOf" srcId="{C2FBB2EE-C89A-674C-928B-0CFF5231C459}" destId="{62B0865C-CA67-F54E-9E71-79B67B07BBDE}" srcOrd="0" destOrd="0" presId="urn:microsoft.com/office/officeart/2005/8/layout/process1"/>
    <dgm:cxn modelId="{CF0FC078-860C-9943-B84F-9A1078D3F110}" type="presOf" srcId="{C7527B25-ED38-C44F-B793-9DC31B7F5D25}" destId="{00925219-52CE-854F-AF9B-9A13AD4F5235}" srcOrd="0" destOrd="0" presId="urn:microsoft.com/office/officeart/2005/8/layout/process1"/>
    <dgm:cxn modelId="{D2E3DE98-BFA3-F443-9753-C611E5B74620}" type="presOf" srcId="{6AAF1D52-7301-2C41-B493-4DAB1834469E}" destId="{230BA94A-4032-4B47-9BFF-C6C78E262EDC}" srcOrd="0" destOrd="0" presId="urn:microsoft.com/office/officeart/2005/8/layout/process1"/>
    <dgm:cxn modelId="{B1F7589E-A09A-364A-AC41-8D5BE37792F5}" type="presOf" srcId="{F17D22B1-3DFC-5A4B-B464-691FD07E73D5}" destId="{A51AEE1B-AD7E-0B4E-930F-AE761AFB75E4}" srcOrd="1" destOrd="0" presId="urn:microsoft.com/office/officeart/2005/8/layout/process1"/>
    <dgm:cxn modelId="{1F7E72B0-28E6-364F-935E-6286A68912E9}" type="presOf" srcId="{9837C032-123F-DF46-8B79-CAAEDB52C05F}" destId="{913E7A68-AF26-4044-A52C-7B9E417E9D42}" srcOrd="0" destOrd="0" presId="urn:microsoft.com/office/officeart/2005/8/layout/process1"/>
    <dgm:cxn modelId="{08D817CB-9F63-F54E-8D75-E11A33A824A6}" srcId="{C7527B25-ED38-C44F-B793-9DC31B7F5D25}" destId="{9837C032-123F-DF46-8B79-CAAEDB52C05F}" srcOrd="1" destOrd="0" parTransId="{8E71CB7C-DC29-0A4B-87E8-59F41F7C4503}" sibTransId="{C2FBB2EE-C89A-674C-928B-0CFF5231C459}"/>
    <dgm:cxn modelId="{DB39DFE5-3DA4-3940-A607-1DEF5825CA9E}" srcId="{C7527B25-ED38-C44F-B793-9DC31B7F5D25}" destId="{6AAF1D52-7301-2C41-B493-4DAB1834469E}" srcOrd="2" destOrd="0" parTransId="{44C88CDF-9D46-6C4C-8ECB-BCFFB8CEC732}" sibTransId="{3C91EA23-92F9-4F4C-A9C3-EDA4AB9FFA66}"/>
    <dgm:cxn modelId="{424D2FF1-DA78-1B4E-9D84-F89EB7451B92}" type="presOf" srcId="{F17D22B1-3DFC-5A4B-B464-691FD07E73D5}" destId="{1C433CB6-4BDB-0C4B-BBB0-A7CD06A53DC1}" srcOrd="0" destOrd="0" presId="urn:microsoft.com/office/officeart/2005/8/layout/process1"/>
    <dgm:cxn modelId="{639BDC94-34E1-7D4A-8D29-1B1416AA889B}" type="presParOf" srcId="{00925219-52CE-854F-AF9B-9A13AD4F5235}" destId="{254B428B-A728-C046-8153-EDDF0A1FF77E}" srcOrd="0" destOrd="0" presId="urn:microsoft.com/office/officeart/2005/8/layout/process1"/>
    <dgm:cxn modelId="{A97BAD2D-77E1-4A48-AA88-26C38F10E42F}" type="presParOf" srcId="{00925219-52CE-854F-AF9B-9A13AD4F5235}" destId="{1C433CB6-4BDB-0C4B-BBB0-A7CD06A53DC1}" srcOrd="1" destOrd="0" presId="urn:microsoft.com/office/officeart/2005/8/layout/process1"/>
    <dgm:cxn modelId="{F778E6AB-89F9-A843-BCE9-8834C2D03A2A}" type="presParOf" srcId="{1C433CB6-4BDB-0C4B-BBB0-A7CD06A53DC1}" destId="{A51AEE1B-AD7E-0B4E-930F-AE761AFB75E4}" srcOrd="0" destOrd="0" presId="urn:microsoft.com/office/officeart/2005/8/layout/process1"/>
    <dgm:cxn modelId="{6085838A-BFDD-B74D-AD70-8C2241BD17E1}" type="presParOf" srcId="{00925219-52CE-854F-AF9B-9A13AD4F5235}" destId="{913E7A68-AF26-4044-A52C-7B9E417E9D42}" srcOrd="2" destOrd="0" presId="urn:microsoft.com/office/officeart/2005/8/layout/process1"/>
    <dgm:cxn modelId="{4EB45907-DC69-4748-9B48-CDDDCB607C2F}" type="presParOf" srcId="{00925219-52CE-854F-AF9B-9A13AD4F5235}" destId="{62B0865C-CA67-F54E-9E71-79B67B07BBDE}" srcOrd="3" destOrd="0" presId="urn:microsoft.com/office/officeart/2005/8/layout/process1"/>
    <dgm:cxn modelId="{62EC8800-5F2C-284D-A2A0-396CEB840860}" type="presParOf" srcId="{62B0865C-CA67-F54E-9E71-79B67B07BBDE}" destId="{D99F0A14-ADBD-F948-AA08-902DFC79EA11}" srcOrd="0" destOrd="0" presId="urn:microsoft.com/office/officeart/2005/8/layout/process1"/>
    <dgm:cxn modelId="{4003C4F9-ACC2-E846-89CC-3914C6D8DA09}" type="presParOf" srcId="{00925219-52CE-854F-AF9B-9A13AD4F5235}" destId="{230BA94A-4032-4B47-9BFF-C6C78E262ED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B428B-A728-C046-8153-EDDF0A1FF77E}">
      <dsp:nvSpPr>
        <dsp:cNvPr id="0" name=""/>
        <dsp:cNvSpPr/>
      </dsp:nvSpPr>
      <dsp:spPr>
        <a:xfrm>
          <a:off x="7590" y="1738758"/>
          <a:ext cx="2268636" cy="13611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600" kern="1200" dirty="0" err="1"/>
            <a:t>Provisioning</a:t>
          </a:r>
          <a:endParaRPr lang="en-US" sz="2600" kern="1200" dirty="0"/>
        </a:p>
      </dsp:txBody>
      <dsp:txXfrm>
        <a:off x="47458" y="1778626"/>
        <a:ext cx="2188900" cy="1281446"/>
      </dsp:txXfrm>
    </dsp:sp>
    <dsp:sp modelId="{1C433CB6-4BDB-0C4B-BBB0-A7CD06A53DC1}">
      <dsp:nvSpPr>
        <dsp:cNvPr id="0" name=""/>
        <dsp:cNvSpPr/>
      </dsp:nvSpPr>
      <dsp:spPr>
        <a:xfrm>
          <a:off x="2503090" y="2138039"/>
          <a:ext cx="480950" cy="562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503090" y="2250563"/>
        <a:ext cx="336665" cy="337573"/>
      </dsp:txXfrm>
    </dsp:sp>
    <dsp:sp modelId="{913E7A68-AF26-4044-A52C-7B9E417E9D42}">
      <dsp:nvSpPr>
        <dsp:cNvPr id="0" name=""/>
        <dsp:cNvSpPr/>
      </dsp:nvSpPr>
      <dsp:spPr>
        <a:xfrm>
          <a:off x="3183681" y="1738758"/>
          <a:ext cx="2268636" cy="13611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600" kern="1200" dirty="0" err="1"/>
            <a:t>Configuration</a:t>
          </a:r>
          <a:endParaRPr lang="en-US" sz="2600" kern="1200" dirty="0"/>
        </a:p>
      </dsp:txBody>
      <dsp:txXfrm>
        <a:off x="3223549" y="1778626"/>
        <a:ext cx="2188900" cy="1281446"/>
      </dsp:txXfrm>
    </dsp:sp>
    <dsp:sp modelId="{62B0865C-CA67-F54E-9E71-79B67B07BBDE}">
      <dsp:nvSpPr>
        <dsp:cNvPr id="0" name=""/>
        <dsp:cNvSpPr/>
      </dsp:nvSpPr>
      <dsp:spPr>
        <a:xfrm>
          <a:off x="5679182" y="2138039"/>
          <a:ext cx="480950" cy="5626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5679182" y="2250563"/>
        <a:ext cx="336665" cy="337573"/>
      </dsp:txXfrm>
    </dsp:sp>
    <dsp:sp modelId="{230BA94A-4032-4B47-9BFF-C6C78E262EDC}">
      <dsp:nvSpPr>
        <dsp:cNvPr id="0" name=""/>
        <dsp:cNvSpPr/>
      </dsp:nvSpPr>
      <dsp:spPr>
        <a:xfrm>
          <a:off x="6359773" y="1738758"/>
          <a:ext cx="2268636" cy="13611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600" kern="1200" dirty="0" err="1"/>
            <a:t>Deployment</a:t>
          </a:r>
          <a:endParaRPr lang="en-US" sz="2600" kern="1200" dirty="0"/>
        </a:p>
      </dsp:txBody>
      <dsp:txXfrm>
        <a:off x="6399641" y="1778626"/>
        <a:ext cx="2188900" cy="1281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0FA1B-E1EB-4172-B3EA-4E38DB74605E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24463-B1AD-4AFA-8B40-64A9DB585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7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3C2D6-8771-8A47-BC7C-B97FCFA571A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86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Two-pizza teams</a:t>
            </a:r>
          </a:p>
          <a:p>
            <a:r>
              <a:rPr lang="en-GB" dirty="0"/>
              <a:t>Full Ownership</a:t>
            </a:r>
          </a:p>
          <a:p>
            <a:r>
              <a:rPr lang="en-GB" dirty="0"/>
              <a:t>Full Accountability</a:t>
            </a:r>
          </a:p>
          <a:p>
            <a:r>
              <a:rPr lang="en-GB" dirty="0"/>
              <a:t>Aligned Incentives</a:t>
            </a:r>
          </a:p>
          <a:p>
            <a:r>
              <a:rPr lang="en-GB" dirty="0"/>
              <a:t>“DevOps (aka: you wrote it you run it)”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124463-B1AD-4AFA-8B40-64A9DB585C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22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2008</a:t>
            </a:r>
          </a:p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3F2ED-74C5-7D4F-8560-0CC253E9A4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273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712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3F2ED-74C5-7D4F-8560-0CC253E9A4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339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”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DevOps @ Amazon: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Microservices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, 2 Pizza Teams, &amp; 50 Million Deploys a Year”</a:t>
            </a:r>
          </a:p>
          <a:p>
            <a:r>
              <a:rPr lang="en-US" dirty="0"/>
              <a:t>From</a:t>
            </a:r>
            <a:r>
              <a:rPr lang="en-US" baseline="0" dirty="0"/>
              <a:t> https://</a:t>
            </a:r>
            <a:r>
              <a:rPr lang="en-US" baseline="0" dirty="0" err="1"/>
              <a:t>www.youtube.com</a:t>
            </a:r>
            <a:r>
              <a:rPr lang="en-US" baseline="0" dirty="0"/>
              <a:t>/</a:t>
            </a:r>
            <a:r>
              <a:rPr lang="en-US" baseline="0" dirty="0" err="1"/>
              <a:t>watch?v</a:t>
            </a:r>
            <a:r>
              <a:rPr lang="en-US" baseline="0" dirty="0"/>
              <a:t>=</a:t>
            </a:r>
            <a:r>
              <a:rPr lang="en-US" baseline="0" dirty="0" err="1"/>
              <a:t>DBluxFsvksk</a:t>
            </a:r>
            <a:endParaRPr lang="en-US" baseline="0" dirty="0"/>
          </a:p>
          <a:p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50000000/(365*24*60*60)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=</a:t>
            </a:r>
            <a:endParaRPr lang="is-IS" sz="12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89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3C2D6-8771-8A47-BC7C-B97FCFA571A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176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96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08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Canaries</a:t>
            </a:r>
            <a:r>
              <a:rPr lang="en-US" baseline="0" dirty="0"/>
              <a:t> image from https://</a:t>
            </a:r>
            <a:r>
              <a:rPr lang="en-US" baseline="0" dirty="0" err="1"/>
              <a:t>www.pinterest.com</a:t>
            </a:r>
            <a:r>
              <a:rPr lang="en-US" baseline="0" dirty="0"/>
              <a:t>/</a:t>
            </a:r>
            <a:r>
              <a:rPr lang="en-US" baseline="0" dirty="0" err="1"/>
              <a:t>wajdielbez</a:t>
            </a:r>
            <a:r>
              <a:rPr lang="en-US" baseline="0" dirty="0"/>
              <a:t>/</a:t>
            </a:r>
            <a:r>
              <a:rPr lang="en-US" baseline="0" dirty="0" err="1"/>
              <a:t>canaris</a:t>
            </a:r>
            <a:r>
              <a:rPr lang="en-US" baseline="0" dirty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67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101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52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On-Premises Icon from http://</a:t>
            </a:r>
            <a:r>
              <a:rPr lang="en-US" dirty="0" err="1"/>
              <a:t>www.fpweb.net</a:t>
            </a:r>
            <a:r>
              <a:rPr lang="en-US" dirty="0"/>
              <a:t>/public/images/silos/managed-</a:t>
            </a:r>
            <a:r>
              <a:rPr lang="en-US" dirty="0" err="1"/>
              <a:t>sharepoint</a:t>
            </a:r>
            <a:r>
              <a:rPr lang="en-US" dirty="0"/>
              <a:t>/on-</a:t>
            </a:r>
            <a:r>
              <a:rPr lang="en-US" dirty="0" err="1"/>
              <a:t>prem.png</a:t>
            </a:r>
            <a:endParaRPr lang="en-US" dirty="0"/>
          </a:p>
          <a:p>
            <a:r>
              <a:rPr lang="en-US" dirty="0"/>
              <a:t>References:</a:t>
            </a:r>
            <a:r>
              <a:rPr lang="en-US" baseline="0" dirty="0"/>
              <a:t> </a:t>
            </a:r>
          </a:p>
          <a:p>
            <a:r>
              <a:rPr lang="en-US" dirty="0"/>
              <a:t>https://</a:t>
            </a:r>
            <a:r>
              <a:rPr lang="en-US" dirty="0" err="1"/>
              <a:t>martinfowler.com</a:t>
            </a:r>
            <a:r>
              <a:rPr lang="en-US" dirty="0"/>
              <a:t>/</a:t>
            </a:r>
            <a:r>
              <a:rPr lang="en-US" dirty="0" err="1"/>
              <a:t>bliki</a:t>
            </a:r>
            <a:r>
              <a:rPr lang="en-US" dirty="0"/>
              <a:t>/</a:t>
            </a:r>
            <a:r>
              <a:rPr lang="en-US" dirty="0" err="1"/>
              <a:t>ConfigurationSynchronization.html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239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317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945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821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88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re:Invent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2016: Infrastructure Continuous Delivery Using 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CloudFormation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(DEV313)</a:t>
            </a:r>
            <a:endParaRPr lang="en-US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06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re:Invent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2016: Infrastructure Continuous Delivery Using 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CloudFormation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(DEV313)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2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re:Invent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2016: Infrastructure Continuous Delivery Using AWS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CloudFormation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(DEV313)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87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updates the self</a:t>
            </a:r>
            <a:r>
              <a:rPr lang="en-US" baseline="0" dirty="0"/>
              <a:t> update?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645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5E17F-01C1-9A42-9F65-E9A93C92246B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90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3C2D6-8771-8A47-BC7C-B97FCFA571A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06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730500" y="3643480"/>
            <a:ext cx="3683000" cy="433387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Presenter, Team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730500" y="4024481"/>
            <a:ext cx="3683000" cy="369888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909506" y="2173165"/>
            <a:ext cx="7324988" cy="744537"/>
          </a:xfrm>
        </p:spPr>
        <p:txBody>
          <a:bodyPr>
            <a:noAutofit/>
          </a:bodyPr>
          <a:lstStyle>
            <a:lvl1pPr marL="0" indent="0" algn="ctr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551209" y="2923512"/>
            <a:ext cx="6041582" cy="487849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9150" y="4891341"/>
            <a:ext cx="30277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en-US" sz="700" dirty="0">
                <a:solidFill>
                  <a:prstClr val="white"/>
                </a:solidFill>
              </a:rPr>
              <a:t>© 2016, Amazon Web Services, Inc. or its Affiliates. All rights reserved.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7358" y="4653047"/>
            <a:ext cx="569284" cy="2143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11" y="502920"/>
            <a:ext cx="2897579" cy="107607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741"/>
          </a:xfrm>
        </p:spPr>
        <p:txBody>
          <a:bodyPr/>
          <a:lstStyle>
            <a:lvl1pPr>
              <a:defRPr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rgbClr val="4D4D4C"/>
                </a:solidFill>
              </a:defRPr>
            </a:lvl1pPr>
            <a:lvl2pPr marL="742950" indent="-285750">
              <a:buFont typeface="Arial"/>
              <a:buChar char="•"/>
              <a:defRPr>
                <a:solidFill>
                  <a:srgbClr val="4D4D4C"/>
                </a:solidFill>
              </a:defRPr>
            </a:lvl2pPr>
            <a:lvl3pPr marL="1143000" indent="-228600">
              <a:buFont typeface="Arial"/>
              <a:buChar char="•"/>
              <a:defRPr>
                <a:solidFill>
                  <a:srgbClr val="4D4D4C"/>
                </a:solidFill>
              </a:defRPr>
            </a:lvl3pPr>
            <a:lvl4pPr>
              <a:defRPr>
                <a:solidFill>
                  <a:srgbClr val="4D4D4C"/>
                </a:solidFill>
              </a:defRPr>
            </a:lvl4pPr>
            <a:lvl5pPr>
              <a:defRPr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nip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741"/>
          </a:xfrm>
        </p:spPr>
        <p:txBody>
          <a:bodyPr/>
          <a:lstStyle>
            <a:lvl1pPr>
              <a:defRPr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36613" y="1010408"/>
            <a:ext cx="8207742" cy="3641926"/>
          </a:xfrm>
          <a:noFill/>
        </p:spPr>
        <p:txBody>
          <a:bodyPr/>
          <a:lstStyle>
            <a:lvl1pPr marL="0" indent="0">
              <a:buNone/>
              <a:defRPr lang="en-US" sz="1100">
                <a:solidFill>
                  <a:srgbClr val="3366FF"/>
                </a:solidFill>
                <a:effectLst/>
                <a:latin typeface="Lucida Console" panose="020B0609040504020204" pitchFamily="49" charset="0"/>
              </a:defRPr>
            </a:lvl1pPr>
            <a:lvl2pPr marL="457200" indent="0">
              <a:buNone/>
              <a:defRPr>
                <a:latin typeface="Lucida Console" panose="020B0609040504020204" pitchFamily="49" charset="0"/>
              </a:defRPr>
            </a:lvl2pPr>
            <a:lvl3pPr marL="914400" indent="0">
              <a:buNone/>
              <a:defRPr>
                <a:latin typeface="Lucida Console" panose="020B0609040504020204" pitchFamily="49" charset="0"/>
              </a:defRPr>
            </a:lvl3pPr>
            <a:lvl4pPr marL="1371600" indent="0">
              <a:buNone/>
              <a:defRPr>
                <a:latin typeface="Lucida Console" panose="020B0609040504020204" pitchFamily="49" charset="0"/>
              </a:defRPr>
            </a:lvl4pPr>
            <a:lvl5pPr marL="1828800" indent="0">
              <a:buNone/>
              <a:defRPr>
                <a:latin typeface="Lucida Console" panose="020B0609040504020204" pitchFamily="49" charset="0"/>
              </a:defRPr>
            </a:lvl5pPr>
          </a:lstStyle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; Syntax Test file for 68k Assembly code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; Some comments about this file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.D0 00000000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MS 2100 00000002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MM 2000;DI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LEA.L $002100,A1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#2,-(A1)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BSR $00002050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MM 2050;DI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(A1)+,D1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(A1),D2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ADD.L D1,D2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D2,D0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RTS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394" y="1969202"/>
            <a:ext cx="7772400" cy="930105"/>
          </a:xfrm>
        </p:spPr>
        <p:txBody>
          <a:bodyPr anchor="ctr">
            <a:noAutofit/>
          </a:bodyPr>
          <a:lstStyle>
            <a:lvl1pPr algn="l">
              <a:defRPr sz="4000" b="1" cap="none"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912" y="4699140"/>
            <a:ext cx="883650" cy="3311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74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575" y="1012507"/>
            <a:ext cx="4038600" cy="3472073"/>
          </a:xfrm>
        </p:spPr>
        <p:txBody>
          <a:bodyPr/>
          <a:lstStyle>
            <a:lvl1pPr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575" y="1012507"/>
            <a:ext cx="4038600" cy="3472073"/>
          </a:xfrm>
        </p:spPr>
        <p:txBody>
          <a:bodyPr/>
          <a:lstStyle>
            <a:lvl1pPr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7743" y="1008053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743" y="1487874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74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5569" y="1008053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525569" y="1487874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7518" y="1011542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600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10"/>
          </p:nvPr>
        </p:nvSpPr>
        <p:spPr>
          <a:xfrm>
            <a:off x="3231001" y="1011542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600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1"/>
          </p:nvPr>
        </p:nvSpPr>
        <p:spPr>
          <a:xfrm>
            <a:off x="6124485" y="1011542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600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-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742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1"/>
          </p:nvPr>
        </p:nvSpPr>
        <p:spPr>
          <a:xfrm>
            <a:off x="2496747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34585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990345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37742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496747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34585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990345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-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/>
          </p:nvPr>
        </p:nvSpPr>
        <p:spPr>
          <a:xfrm>
            <a:off x="339933" y="2151897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1"/>
          </p:nvPr>
        </p:nvSpPr>
        <p:spPr>
          <a:xfrm>
            <a:off x="3479308" y="2151897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3"/>
          </p:nvPr>
        </p:nvSpPr>
        <p:spPr>
          <a:xfrm>
            <a:off x="6624974" y="2151897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5"/>
          </p:nvPr>
        </p:nvSpPr>
        <p:spPr>
          <a:xfrm>
            <a:off x="339933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7"/>
          </p:nvPr>
        </p:nvSpPr>
        <p:spPr>
          <a:xfrm>
            <a:off x="3479308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9"/>
          </p:nvPr>
        </p:nvSpPr>
        <p:spPr>
          <a:xfrm>
            <a:off x="6624974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39939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479308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624974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339939" y="2782372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479308" y="2782372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624974" y="2782372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630376"/>
            <a:ext cx="7728214" cy="1021556"/>
          </a:xfrm>
        </p:spPr>
        <p:txBody>
          <a:bodyPr anchor="ctr">
            <a:noAutofit/>
          </a:bodyPr>
          <a:lstStyle>
            <a:lvl1pPr algn="ctr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2730500" y="3722055"/>
            <a:ext cx="3662062" cy="433387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7358" y="4653047"/>
            <a:ext cx="569284" cy="2143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11" y="502920"/>
            <a:ext cx="2897579" cy="107607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04179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38" y="114356"/>
            <a:ext cx="7886700" cy="475751"/>
          </a:xfrm>
        </p:spPr>
        <p:txBody>
          <a:bodyPr>
            <a:normAutofit/>
          </a:bodyPr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38" y="669851"/>
            <a:ext cx="7886700" cy="3771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8945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65773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5328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2997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8529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148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84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8913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075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0462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7635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 userDrawn="1"/>
        </p:nvSpPr>
        <p:spPr bwMode="auto">
          <a:xfrm>
            <a:off x="382631" y="4917710"/>
            <a:ext cx="302736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x-none" sz="700" b="0" i="0" dirty="0">
                <a:solidFill>
                  <a:srgbClr val="7F7F7F"/>
                </a:solidFill>
                <a:latin typeface="Amazon Ember" charset="0"/>
                <a:ea typeface="Amazon Ember" charset="0"/>
                <a:cs typeface="Amazon Ember" charset="0"/>
              </a:rPr>
              <a:t>© 2017, Amazon Web Services, Inc. or its Affiliates. All rights reserved.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323" y="347868"/>
            <a:ext cx="8449056" cy="469830"/>
          </a:xfrm>
        </p:spPr>
        <p:txBody>
          <a:bodyPr lIns="91440" tIns="45720" rIns="91440" bIns="45720"/>
          <a:lstStyle>
            <a:lvl1pPr>
              <a:defRPr b="0" i="0" spc="300">
                <a:latin typeface="Amazon Ember Light" charset="0"/>
                <a:ea typeface="Amazon Ember Light" charset="0"/>
                <a:cs typeface="Amazon Ember Light" charset="0"/>
              </a:defRPr>
            </a:lvl1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69"/>
          <a:stretch/>
        </p:blipFill>
        <p:spPr>
          <a:xfrm>
            <a:off x="0" y="1"/>
            <a:ext cx="9144000" cy="450215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352324" y="4610101"/>
            <a:ext cx="2276577" cy="307610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477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394" y="1969202"/>
            <a:ext cx="7772400" cy="930105"/>
          </a:xfrm>
        </p:spPr>
        <p:txBody>
          <a:bodyPr anchor="ctr">
            <a:noAutofit/>
          </a:bodyPr>
          <a:lstStyle>
            <a:lvl1pPr algn="l">
              <a:defRPr sz="4000" b="1" cap="none"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912" y="4699141"/>
            <a:ext cx="883650" cy="3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84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9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980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921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41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763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420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45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730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050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591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412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394" y="1969202"/>
            <a:ext cx="7772400" cy="930105"/>
          </a:xfrm>
        </p:spPr>
        <p:txBody>
          <a:bodyPr anchor="ctr">
            <a:noAutofit/>
          </a:bodyPr>
          <a:lstStyle>
            <a:lvl1pPr algn="l">
              <a:defRPr sz="4000" b="1" cap="none"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912" y="4699141"/>
            <a:ext cx="883650" cy="3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9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730501" y="3643481"/>
            <a:ext cx="3683000" cy="433387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Presenter, Team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730501" y="4024481"/>
            <a:ext cx="3683000" cy="369888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909507" y="2173166"/>
            <a:ext cx="7324988" cy="744537"/>
          </a:xfrm>
        </p:spPr>
        <p:txBody>
          <a:bodyPr>
            <a:noAutofit/>
          </a:bodyPr>
          <a:lstStyle>
            <a:lvl1pPr marL="0" indent="0" algn="ctr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551210" y="2923513"/>
            <a:ext cx="6041582" cy="487849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9150" y="4891341"/>
            <a:ext cx="30277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189"/>
            <a:r>
              <a:rPr lang="en-US" sz="700" dirty="0">
                <a:solidFill>
                  <a:prstClr val="white"/>
                </a:solidFill>
              </a:rPr>
              <a:t>© 2016, Amazon Web Services, Inc. or its Affiliates. All rights reserved.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7359" y="4653048"/>
            <a:ext cx="569284" cy="2143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12" y="502921"/>
            <a:ext cx="2897579" cy="10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498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741"/>
          </a:xfrm>
        </p:spPr>
        <p:txBody>
          <a:bodyPr/>
          <a:lstStyle>
            <a:lvl1pPr>
              <a:defRPr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rgbClr val="4D4D4C"/>
                </a:solidFill>
              </a:defRPr>
            </a:lvl1pPr>
            <a:lvl2pPr marL="742931" indent="-285743">
              <a:buFont typeface="Arial"/>
              <a:buChar char="•"/>
              <a:defRPr>
                <a:solidFill>
                  <a:srgbClr val="4D4D4C"/>
                </a:solidFill>
              </a:defRPr>
            </a:lvl2pPr>
            <a:lvl3pPr marL="1142972" indent="-228594">
              <a:buFont typeface="Arial"/>
              <a:buChar char="•"/>
              <a:defRPr>
                <a:solidFill>
                  <a:srgbClr val="4D4D4C"/>
                </a:solidFill>
              </a:defRPr>
            </a:lvl3pPr>
            <a:lvl4pPr>
              <a:defRPr>
                <a:solidFill>
                  <a:srgbClr val="4D4D4C"/>
                </a:solidFill>
              </a:defRPr>
            </a:lvl4pPr>
            <a:lvl5pPr>
              <a:defRPr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9422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nip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741"/>
          </a:xfrm>
        </p:spPr>
        <p:txBody>
          <a:bodyPr/>
          <a:lstStyle>
            <a:lvl1pPr>
              <a:defRPr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36613" y="1010409"/>
            <a:ext cx="8207742" cy="3641926"/>
          </a:xfrm>
          <a:noFill/>
        </p:spPr>
        <p:txBody>
          <a:bodyPr/>
          <a:lstStyle>
            <a:lvl1pPr marL="0" indent="0">
              <a:buNone/>
              <a:defRPr lang="en-US" sz="1100">
                <a:solidFill>
                  <a:srgbClr val="3366FF"/>
                </a:solidFill>
                <a:effectLst/>
                <a:latin typeface="Lucida Console" panose="020B0609040504020204" pitchFamily="49" charset="0"/>
              </a:defRPr>
            </a:lvl1pPr>
            <a:lvl2pPr marL="457189" indent="0">
              <a:buNone/>
              <a:defRPr>
                <a:latin typeface="Lucida Console" panose="020B0609040504020204" pitchFamily="49" charset="0"/>
              </a:defRPr>
            </a:lvl2pPr>
            <a:lvl3pPr marL="914378" indent="0">
              <a:buNone/>
              <a:defRPr>
                <a:latin typeface="Lucida Console" panose="020B0609040504020204" pitchFamily="49" charset="0"/>
              </a:defRPr>
            </a:lvl3pPr>
            <a:lvl4pPr marL="1371566" indent="0">
              <a:buNone/>
              <a:defRPr>
                <a:latin typeface="Lucida Console" panose="020B0609040504020204" pitchFamily="49" charset="0"/>
              </a:defRPr>
            </a:lvl4pPr>
            <a:lvl5pPr marL="1828754" indent="0">
              <a:buNone/>
              <a:defRPr>
                <a:latin typeface="Lucida Console" panose="020B0609040504020204" pitchFamily="49" charset="0"/>
              </a:defRPr>
            </a:lvl5pPr>
          </a:lstStyle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; Syntax Test file for 68k Assembly code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; Some comments about this file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.D0 00000000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MS 2100 00000002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MM 2000;DI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LEA.L $002100,A1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#2,-(A1)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BSR $00002050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MM 2050;DI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(A1)+,D1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(A1),D2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ADD.L D1,D2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MOVE.L D2,D0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400" dirty="0">
                <a:effectLst/>
                <a:latin typeface="Lucida Console" panose="020B060904050402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RTS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163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394" y="1969202"/>
            <a:ext cx="7772400" cy="930105"/>
          </a:xfrm>
        </p:spPr>
        <p:txBody>
          <a:bodyPr anchor="ctr">
            <a:noAutofit/>
          </a:bodyPr>
          <a:lstStyle>
            <a:lvl1pPr algn="l">
              <a:defRPr sz="4000" b="1" cap="none">
                <a:solidFill>
                  <a:srgbClr val="4D4D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912" y="4699141"/>
            <a:ext cx="883650" cy="3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86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74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575" y="1012508"/>
            <a:ext cx="4038600" cy="3472073"/>
          </a:xfrm>
        </p:spPr>
        <p:txBody>
          <a:bodyPr/>
          <a:lstStyle>
            <a:lvl1pPr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575" y="1012508"/>
            <a:ext cx="4038600" cy="3472073"/>
          </a:xfrm>
        </p:spPr>
        <p:txBody>
          <a:bodyPr/>
          <a:lstStyle>
            <a:lvl1pPr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25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7743" y="1008054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743" y="1487874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74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5570" y="1008054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525570" y="1487874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301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7519" y="1011543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566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10"/>
          </p:nvPr>
        </p:nvSpPr>
        <p:spPr>
          <a:xfrm>
            <a:off x="3231002" y="1011543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566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1"/>
          </p:nvPr>
        </p:nvSpPr>
        <p:spPr>
          <a:xfrm>
            <a:off x="6124486" y="1011543"/>
            <a:ext cx="2442633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1371566" indent="0">
              <a:buNone/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225354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-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743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1"/>
          </p:nvPr>
        </p:nvSpPr>
        <p:spPr>
          <a:xfrm>
            <a:off x="2496748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34586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990346" y="3127084"/>
            <a:ext cx="1797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4D4D4C"/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37743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496748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34586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990346" y="1604354"/>
            <a:ext cx="1797050" cy="134461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616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-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/>
          </p:nvPr>
        </p:nvSpPr>
        <p:spPr>
          <a:xfrm>
            <a:off x="339933" y="2151898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1"/>
          </p:nvPr>
        </p:nvSpPr>
        <p:spPr>
          <a:xfrm>
            <a:off x="3479308" y="2151898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3"/>
          </p:nvPr>
        </p:nvSpPr>
        <p:spPr>
          <a:xfrm>
            <a:off x="6624974" y="2151898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5"/>
          </p:nvPr>
        </p:nvSpPr>
        <p:spPr>
          <a:xfrm>
            <a:off x="339933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7"/>
          </p:nvPr>
        </p:nvSpPr>
        <p:spPr>
          <a:xfrm>
            <a:off x="3479308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9"/>
          </p:nvPr>
        </p:nvSpPr>
        <p:spPr>
          <a:xfrm>
            <a:off x="6624974" y="3963640"/>
            <a:ext cx="1924050" cy="34094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39939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479308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624974" y="928298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339939" y="2782373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479308" y="2782373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624974" y="2782373"/>
            <a:ext cx="1924050" cy="1100667"/>
          </a:xfrm>
        </p:spPr>
        <p:txBody>
          <a:bodyPr>
            <a:normAutofit/>
          </a:bodyPr>
          <a:lstStyle>
            <a:lvl1pPr>
              <a:defRPr sz="1400">
                <a:solidFill>
                  <a:srgbClr val="C2C2C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041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9" y="114937"/>
            <a:ext cx="8205304" cy="545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155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6026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630377"/>
            <a:ext cx="7728214" cy="1021556"/>
          </a:xfrm>
        </p:spPr>
        <p:txBody>
          <a:bodyPr anchor="ctr">
            <a:noAutofit/>
          </a:bodyPr>
          <a:lstStyle>
            <a:lvl1pPr algn="ctr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2730501" y="3722056"/>
            <a:ext cx="3662062" cy="433387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7359" y="4653048"/>
            <a:ext cx="569284" cy="2143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12" y="502921"/>
            <a:ext cx="2897579" cy="10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726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fld id="{90322F32-DD90-A744-99A3-07F9B74BED92}" type="datetimeFigureOut">
              <a:rPr lang="en-US" smtClean="0">
                <a:solidFill>
                  <a:srgbClr val="474746"/>
                </a:solidFill>
              </a:rPr>
              <a:pPr defTabSz="457189"/>
              <a:t>12/6/18</a:t>
            </a:fld>
            <a:endParaRPr lang="en-US">
              <a:solidFill>
                <a:srgbClr val="4747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en-US">
              <a:solidFill>
                <a:srgbClr val="4747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fld id="{AFF925C0-6E93-CA4D-8895-E09BDD788517}" type="slidenum">
              <a:rPr lang="en-US" smtClean="0">
                <a:solidFill>
                  <a:srgbClr val="474746"/>
                </a:solidFill>
              </a:rPr>
              <a:pPr defTabSz="457189"/>
              <a:t>‹#›</a:t>
            </a:fld>
            <a:endParaRPr lang="en-US">
              <a:solidFill>
                <a:srgbClr val="4747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6300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323" y="347868"/>
            <a:ext cx="8449056" cy="469830"/>
          </a:xfrm>
        </p:spPr>
        <p:txBody>
          <a:bodyPr lIns="91440" tIns="45720" rIns="91440" bIns="45720"/>
          <a:lstStyle>
            <a:lvl1pPr>
              <a:defRPr b="0" i="0" spc="300">
                <a:latin typeface="Amazon Ember Light" charset="0"/>
                <a:ea typeface="Amazon Ember Light" charset="0"/>
                <a:cs typeface="Amazon Ember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857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592" y="1009332"/>
            <a:ext cx="8205304" cy="355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8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accent6">
              <a:lumMod val="50000"/>
            </a:schemeClr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24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16D4C-7C6B-0F49-889D-BF62097A6811}" type="datetimeFigureOut">
              <a:rPr lang="es-ES_tradnl" smtClean="0"/>
              <a:t>6/12/18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43861-22E5-0247-BAA0-6CD21DC8E02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8885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111" y="1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41314DE6-D6EB-B048-96F8-FC11FF5B954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685783"/>
              <a:t>12/6/18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46D52225-5251-3849-BF79-3FD17A2823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685783"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4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789" y="114936"/>
            <a:ext cx="8205304" cy="857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593" y="1009332"/>
            <a:ext cx="8205304" cy="355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800" b="1" i="0" kern="1200">
          <a:solidFill>
            <a:schemeClr val="accent6">
              <a:lumMod val="50000"/>
            </a:schemeClr>
          </a:solidFill>
          <a:latin typeface="Arial"/>
          <a:ea typeface="+mj-ea"/>
          <a:cs typeface="Arial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Tx/>
        <a:buNone/>
        <a:defRPr sz="24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1600" b="0" i="0" kern="1200">
          <a:solidFill>
            <a:schemeClr val="accent6">
              <a:lumMod val="50000"/>
            </a:schemeClr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4.png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3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tiff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0CD8FC-EE21-EE41-AD44-50F0A886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015"/>
          <a:stretch/>
        </p:blipFill>
        <p:spPr>
          <a:xfrm>
            <a:off x="0" y="-63500"/>
            <a:ext cx="9144000" cy="4464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B7A70D-DD83-094B-B9A1-6BD1575117C7}"/>
              </a:ext>
            </a:extLst>
          </p:cNvPr>
          <p:cNvSpPr/>
          <p:nvPr/>
        </p:nvSpPr>
        <p:spPr>
          <a:xfrm>
            <a:off x="0" y="348615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GB" sz="3200" b="1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Eficiência</a:t>
            </a:r>
            <a:r>
              <a:rPr lang="en-GB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GB" sz="3200" b="1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Custos</a:t>
            </a:r>
            <a:endParaRPr lang="en-GB" sz="32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685800"/>
            <a:r>
              <a:rPr lang="en-GB" sz="3200" b="1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</a:t>
            </a:r>
            <a:r>
              <a:rPr lang="en-GB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DevOps</a:t>
            </a:r>
          </a:p>
          <a:p>
            <a:pPr algn="ctr" defTabSz="685800"/>
            <a:r>
              <a:rPr lang="en-GB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Julio Faerman @faermanj</a:t>
            </a:r>
          </a:p>
        </p:txBody>
      </p:sp>
    </p:spTree>
    <p:extLst>
      <p:ext uri="{BB962C8B-B14F-4D97-AF65-F5344CB8AC3E}">
        <p14:creationId xmlns:p14="http://schemas.microsoft.com/office/powerpoint/2010/main" val="11555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"/>
            <a:ext cx="6004560" cy="45034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40230" y="374847"/>
            <a:ext cx="690372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783"/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“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If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you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can’t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feed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a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team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with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two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pizzas,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it’s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too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s-ES_tradnl" sz="4050" dirty="0" err="1">
                <a:solidFill>
                  <a:prstClr val="white"/>
                </a:solidFill>
                <a:latin typeface="Calibri" panose="020F0502020204030204"/>
              </a:rPr>
              <a:t>large</a:t>
            </a:r>
            <a:r>
              <a:rPr lang="es-ES_tradnl" sz="4050" dirty="0">
                <a:solidFill>
                  <a:prstClr val="white"/>
                </a:solidFill>
                <a:latin typeface="Calibri" panose="020F0502020204030204"/>
              </a:rPr>
              <a:t>”</a:t>
            </a:r>
          </a:p>
          <a:p>
            <a:pPr algn="r" defTabSz="685783"/>
            <a:r>
              <a:rPr lang="es-ES_tradnl" sz="3000" dirty="0">
                <a:solidFill>
                  <a:prstClr val="white"/>
                </a:solidFill>
                <a:latin typeface="Calibri" panose="020F0502020204030204"/>
              </a:rPr>
              <a:t> - Jeff Bezos, ~2001</a:t>
            </a:r>
          </a:p>
        </p:txBody>
      </p:sp>
    </p:spTree>
    <p:extLst>
      <p:ext uri="{BB962C8B-B14F-4D97-AF65-F5344CB8AC3E}">
        <p14:creationId xmlns:p14="http://schemas.microsoft.com/office/powerpoint/2010/main" val="1595959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EE5F-B133-214F-BDC6-8AE44952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150" b="1" dirty="0"/>
              <a:t>Strangling the Monolith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353D5B-AF4F-F14D-91BE-16EF772CF0DB}"/>
              </a:ext>
            </a:extLst>
          </p:cNvPr>
          <p:cNvSpPr/>
          <p:nvPr/>
        </p:nvSpPr>
        <p:spPr>
          <a:xfrm>
            <a:off x="428170" y="3821278"/>
            <a:ext cx="1799772" cy="369330"/>
          </a:xfrm>
          <a:prstGeom prst="rect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SYSHUGE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A824B2-6C63-9247-952F-85089813FEB6}"/>
              </a:ext>
            </a:extLst>
          </p:cNvPr>
          <p:cNvCxnSpPr>
            <a:cxnSpLocks/>
          </p:cNvCxnSpPr>
          <p:nvPr/>
        </p:nvCxnSpPr>
        <p:spPr>
          <a:xfrm>
            <a:off x="1328056" y="1306287"/>
            <a:ext cx="0" cy="2387600"/>
          </a:xfrm>
          <a:prstGeom prst="straightConnector1">
            <a:avLst/>
          </a:prstGeom>
          <a:noFill/>
          <a:ln w="1016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48456E7-956C-1F41-B5BC-DD809EECA806}"/>
              </a:ext>
            </a:extLst>
          </p:cNvPr>
          <p:cNvSpPr/>
          <p:nvPr/>
        </p:nvSpPr>
        <p:spPr>
          <a:xfrm>
            <a:off x="3548741" y="3835792"/>
            <a:ext cx="1799772" cy="369330"/>
          </a:xfrm>
          <a:prstGeom prst="rect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SYSHUGE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1FDFEF-805B-B247-A022-246299C1117D}"/>
              </a:ext>
            </a:extLst>
          </p:cNvPr>
          <p:cNvCxnSpPr>
            <a:cxnSpLocks/>
          </p:cNvCxnSpPr>
          <p:nvPr/>
        </p:nvCxnSpPr>
        <p:spPr>
          <a:xfrm>
            <a:off x="4448627" y="1320801"/>
            <a:ext cx="0" cy="2387600"/>
          </a:xfrm>
          <a:prstGeom prst="straightConnector1">
            <a:avLst/>
          </a:prstGeom>
          <a:noFill/>
          <a:ln w="1016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Diamond 10">
            <a:extLst>
              <a:ext uri="{FF2B5EF4-FFF2-40B4-BE49-F238E27FC236}">
                <a16:creationId xmlns:a16="http://schemas.microsoft.com/office/drawing/2014/main" id="{9B8ED71C-E77B-144F-944F-9A81275F4F0E}"/>
              </a:ext>
            </a:extLst>
          </p:cNvPr>
          <p:cNvSpPr/>
          <p:nvPr/>
        </p:nvSpPr>
        <p:spPr>
          <a:xfrm>
            <a:off x="3643085" y="2092003"/>
            <a:ext cx="1611085" cy="733659"/>
          </a:xfrm>
          <a:prstGeom prst="diamond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CA04D6-3365-4648-8E3E-6FB7E1FC29D3}"/>
              </a:ext>
            </a:extLst>
          </p:cNvPr>
          <p:cNvSpPr/>
          <p:nvPr/>
        </p:nvSpPr>
        <p:spPr>
          <a:xfrm>
            <a:off x="7525653" y="3828535"/>
            <a:ext cx="899886" cy="369330"/>
          </a:xfrm>
          <a:prstGeom prst="rect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SERVC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FA2472-71D2-0244-968F-DF5C894E2625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474853" y="1306287"/>
            <a:ext cx="1" cy="771202"/>
          </a:xfrm>
          <a:prstGeom prst="straightConnector1">
            <a:avLst/>
          </a:prstGeom>
          <a:noFill/>
          <a:ln w="1016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Diamond 13">
            <a:extLst>
              <a:ext uri="{FF2B5EF4-FFF2-40B4-BE49-F238E27FC236}">
                <a16:creationId xmlns:a16="http://schemas.microsoft.com/office/drawing/2014/main" id="{C1E52F2B-3D68-DC4B-8570-7E2377EF1694}"/>
              </a:ext>
            </a:extLst>
          </p:cNvPr>
          <p:cNvSpPr/>
          <p:nvPr/>
        </p:nvSpPr>
        <p:spPr>
          <a:xfrm>
            <a:off x="6669311" y="2077489"/>
            <a:ext cx="1611085" cy="733659"/>
          </a:xfrm>
          <a:prstGeom prst="diamond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2AD472-5B38-4F4E-9F87-524D542E060F}"/>
              </a:ext>
            </a:extLst>
          </p:cNvPr>
          <p:cNvSpPr/>
          <p:nvPr/>
        </p:nvSpPr>
        <p:spPr>
          <a:xfrm>
            <a:off x="6422567" y="3828535"/>
            <a:ext cx="899886" cy="369330"/>
          </a:xfrm>
          <a:prstGeom prst="rect">
            <a:avLst/>
          </a:prstGeom>
          <a:solidFill>
            <a:srgbClr val="FFFFFF"/>
          </a:solidFill>
          <a:ln w="1016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457189" hangingPunct="0"/>
            <a:r>
              <a:rPr lang="en-GB" dirty="0">
                <a:solidFill>
                  <a:srgbClr val="474746"/>
                </a:solidFill>
                <a:latin typeface="Arial"/>
                <a:sym typeface="Arial"/>
              </a:rPr>
              <a:t>SMALL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E851EE-904C-234A-AB2E-DFC53BEDAA4A}"/>
              </a:ext>
            </a:extLst>
          </p:cNvPr>
          <p:cNvCxnSpPr>
            <a:cxnSpLocks/>
            <a:stCxn id="14" idx="2"/>
            <a:endCxn id="12" idx="0"/>
          </p:cNvCxnSpPr>
          <p:nvPr/>
        </p:nvCxnSpPr>
        <p:spPr>
          <a:xfrm>
            <a:off x="7474854" y="2811148"/>
            <a:ext cx="500742" cy="1017387"/>
          </a:xfrm>
          <a:prstGeom prst="straightConnector1">
            <a:avLst/>
          </a:prstGeom>
          <a:noFill/>
          <a:ln w="1016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E99CA05-BEA8-DA40-881C-1E77476A538B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6872510" y="2811148"/>
            <a:ext cx="602344" cy="1017387"/>
          </a:xfrm>
          <a:prstGeom prst="straightConnector1">
            <a:avLst/>
          </a:prstGeom>
          <a:noFill/>
          <a:ln w="1016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F4CEF84-AB26-1B4E-B079-DDF1C6BE8A68}"/>
              </a:ext>
            </a:extLst>
          </p:cNvPr>
          <p:cNvSpPr txBox="1"/>
          <p:nvPr/>
        </p:nvSpPr>
        <p:spPr>
          <a:xfrm>
            <a:off x="5534726" y="1490486"/>
            <a:ext cx="1715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2400" b="1" dirty="0">
                <a:solidFill>
                  <a:srgbClr val="F7A028"/>
                </a:solidFill>
                <a:latin typeface="Arial"/>
              </a:rPr>
              <a:t>DNS</a:t>
            </a:r>
          </a:p>
          <a:p>
            <a:pPr defTabSz="685800"/>
            <a:r>
              <a:rPr lang="en-GB" sz="2400" b="1" dirty="0">
                <a:solidFill>
                  <a:srgbClr val="F7A028"/>
                </a:solidFill>
                <a:latin typeface="Arial"/>
              </a:rPr>
              <a:t>CDN</a:t>
            </a:r>
          </a:p>
          <a:p>
            <a:pPr defTabSz="685800"/>
            <a:r>
              <a:rPr lang="en-GB" sz="2400" b="1" dirty="0">
                <a:solidFill>
                  <a:srgbClr val="F7A028"/>
                </a:solidFill>
                <a:latin typeface="Arial"/>
              </a:rPr>
              <a:t>LB</a:t>
            </a:r>
          </a:p>
          <a:p>
            <a:pPr defTabSz="685800"/>
            <a:r>
              <a:rPr lang="en-GB" sz="2400" b="1" dirty="0" err="1">
                <a:solidFill>
                  <a:srgbClr val="F7A028"/>
                </a:solidFill>
                <a:latin typeface="Arial"/>
              </a:rPr>
              <a:t>Zuul</a:t>
            </a:r>
            <a:endParaRPr lang="en-GB" sz="2400" b="1" dirty="0">
              <a:solidFill>
                <a:srgbClr val="F7A028"/>
              </a:solidFill>
              <a:latin typeface="Arial"/>
            </a:endParaRPr>
          </a:p>
          <a:p>
            <a:pPr defTabSz="685800"/>
            <a:r>
              <a:rPr lang="en-GB" sz="2400" b="1" dirty="0">
                <a:solidFill>
                  <a:srgbClr val="F7A028"/>
                </a:solidFill>
                <a:latin typeface="Arial"/>
              </a:rPr>
              <a:t>…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5AD9A1-9FDB-7043-BF00-2A5445E0DBE2}"/>
              </a:ext>
            </a:extLst>
          </p:cNvPr>
          <p:cNvCxnSpPr>
            <a:cxnSpLocks/>
          </p:cNvCxnSpPr>
          <p:nvPr/>
        </p:nvCxnSpPr>
        <p:spPr>
          <a:xfrm flipH="1">
            <a:off x="5233387" y="2448441"/>
            <a:ext cx="221840" cy="0"/>
          </a:xfrm>
          <a:prstGeom prst="straightConnector1">
            <a:avLst/>
          </a:prstGeom>
          <a:noFill/>
          <a:ln w="127000" cap="flat">
            <a:solidFill>
              <a:schemeClr val="accent1"/>
            </a:solidFill>
            <a:prstDash val="solid"/>
            <a:round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258518-C744-9F49-9521-58A1E5C49036}"/>
              </a:ext>
            </a:extLst>
          </p:cNvPr>
          <p:cNvCxnSpPr>
            <a:cxnSpLocks/>
          </p:cNvCxnSpPr>
          <p:nvPr/>
        </p:nvCxnSpPr>
        <p:spPr>
          <a:xfrm flipH="1">
            <a:off x="6478645" y="2434237"/>
            <a:ext cx="221840" cy="0"/>
          </a:xfrm>
          <a:prstGeom prst="straightConnector1">
            <a:avLst/>
          </a:prstGeom>
          <a:noFill/>
          <a:ln w="127000" cap="flat">
            <a:solidFill>
              <a:schemeClr val="accent1"/>
            </a:solidFill>
            <a:prstDash val="solid"/>
            <a:round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6447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85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US" dirty="0">
                <a:solidFill>
                  <a:prstClr val="white"/>
                </a:solidFill>
                <a:latin typeface="Arial"/>
              </a:rPr>
              <a:t>``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228600"/>
            <a:ext cx="9220200" cy="5372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s-ES_tradnl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CD7170-A4BB-F445-8612-338926122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7" y="0"/>
            <a:ext cx="4891037" cy="4589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5A9C66-A089-BD4E-B50F-63C0682B3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239" y="583669"/>
            <a:ext cx="4001381" cy="37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1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85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white"/>
                </a:solidFill>
              </a:rPr>
              <a:t>``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228600"/>
            <a:ext cx="9220200" cy="5372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ES_tradnl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5469"/>
          <a:stretch/>
        </p:blipFill>
        <p:spPr>
          <a:xfrm>
            <a:off x="2190420" y="-114300"/>
            <a:ext cx="45991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06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28600"/>
            <a:ext cx="9220200" cy="5372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s-ES_tradnl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532"/>
            <a:ext cx="8775700" cy="2082800"/>
          </a:xfrm>
          <a:prstGeom prst="rect">
            <a:avLst/>
          </a:prstGeom>
        </p:spPr>
      </p:pic>
      <p:pic>
        <p:nvPicPr>
          <p:cNvPr id="1026" name="Picture 2" descr="https://martinfowler.com/bliki/images/infrastructureAsCode/sketc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6" y="2835131"/>
            <a:ext cx="36290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033" y="3098653"/>
            <a:ext cx="1405172" cy="13652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960" y="2607876"/>
            <a:ext cx="1405172" cy="13652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09" y="2855031"/>
            <a:ext cx="1761991" cy="16281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t="21295" r="12790" b="18267"/>
          <a:stretch/>
        </p:blipFill>
        <p:spPr>
          <a:xfrm>
            <a:off x="3582942" y="3488953"/>
            <a:ext cx="684259" cy="3609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t="21295" r="12790" b="18267"/>
          <a:stretch/>
        </p:blipFill>
        <p:spPr>
          <a:xfrm>
            <a:off x="6716292" y="3349025"/>
            <a:ext cx="684259" cy="36092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44084" y="-50115"/>
            <a:ext cx="7984066" cy="372533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r>
              <a:rPr lang="en-US" sz="2800" b="1" dirty="0">
                <a:solidFill>
                  <a:srgbClr val="562488"/>
                </a:solidFill>
                <a:latin typeface="Arial"/>
              </a:rPr>
              <a:t>”</a:t>
            </a:r>
            <a:r>
              <a:rPr lang="mr-IN" sz="2800" b="1" dirty="0">
                <a:solidFill>
                  <a:srgbClr val="562488"/>
                </a:solidFill>
                <a:latin typeface="Arial"/>
                <a:cs typeface="Mangal" panose="02040503050203030202" pitchFamily="18" charset="0"/>
              </a:rPr>
              <a:t>…</a:t>
            </a:r>
            <a:r>
              <a:rPr lang="en-US" sz="2800" b="1" dirty="0">
                <a:solidFill>
                  <a:srgbClr val="562488"/>
                </a:solidFill>
                <a:latin typeface="Arial"/>
              </a:rPr>
              <a:t>a necessary capability if you're moving to a serious adoption of </a:t>
            </a:r>
            <a:r>
              <a:rPr lang="en-US" sz="2800" b="1" dirty="0" err="1">
                <a:solidFill>
                  <a:srgbClr val="562488"/>
                </a:solidFill>
                <a:latin typeface="Arial"/>
              </a:rPr>
              <a:t>microservices</a:t>
            </a:r>
            <a:r>
              <a:rPr lang="en-US" sz="2800" b="1" dirty="0">
                <a:solidFill>
                  <a:srgbClr val="562488"/>
                </a:solidFill>
                <a:latin typeface="Arial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46291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7" b="4991"/>
          <a:stretch/>
        </p:blipFill>
        <p:spPr>
          <a:xfrm>
            <a:off x="-52122" y="0"/>
            <a:ext cx="9197984" cy="5143500"/>
          </a:xfrm>
          <a:prstGeom prst="rect">
            <a:avLst/>
          </a:prstGeom>
        </p:spPr>
      </p:pic>
      <p:sp>
        <p:nvSpPr>
          <p:cNvPr id="3" name="Title 7"/>
          <p:cNvSpPr txBox="1">
            <a:spLocks/>
          </p:cNvSpPr>
          <p:nvPr/>
        </p:nvSpPr>
        <p:spPr>
          <a:xfrm>
            <a:off x="-52122" y="4227226"/>
            <a:ext cx="9197984" cy="916274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>
                    <a:lumMod val="9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>
                <a:solidFill>
                  <a:srgbClr val="474746">
                    <a:lumMod val="95000"/>
                  </a:srgbClr>
                </a:solidFill>
              </a:rPr>
              <a:t>     ~</a:t>
            </a:r>
            <a:r>
              <a:rPr lang="en-US" sz="2600" dirty="0">
                <a:solidFill>
                  <a:srgbClr val="474746"/>
                </a:solidFill>
              </a:rPr>
              <a:t>=&gt; 1 / </a:t>
            </a:r>
            <a:r>
              <a:rPr lang="nb-NO" sz="2600" dirty="0">
                <a:solidFill>
                  <a:srgbClr val="474746"/>
                </a:solidFill>
              </a:rPr>
              <a:t>1.58s</a:t>
            </a:r>
            <a:endParaRPr lang="en-US" sz="2600" dirty="0">
              <a:solidFill>
                <a:srgbClr val="474746">
                  <a:lumMod val="9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911" y="549608"/>
            <a:ext cx="6306179" cy="42947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977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4800" dirty="0">
                <a:solidFill>
                  <a:srgbClr val="FCB441"/>
                </a:solidFill>
                <a:latin typeface="Arial"/>
              </a:rPr>
              <a:t>Infrastructure as Code</a:t>
            </a:r>
          </a:p>
        </p:txBody>
      </p:sp>
      <p:sp>
        <p:nvSpPr>
          <p:cNvPr id="9" name="Shape 135"/>
          <p:cNvSpPr/>
          <p:nvPr/>
        </p:nvSpPr>
        <p:spPr>
          <a:xfrm>
            <a:off x="1" y="4809782"/>
            <a:ext cx="9158732" cy="377026"/>
          </a:xfrm>
          <a:prstGeom prst="rect">
            <a:avLst/>
          </a:prstGeom>
          <a:solidFill>
            <a:srgbClr val="BC8027">
              <a:hueOff val="102361"/>
              <a:satOff val="14118"/>
              <a:lumOff val="1067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7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57189"/>
            <a:r>
              <a:rPr lang="en-US" sz="1950" dirty="0">
                <a:solidFill>
                  <a:prstClr val="white"/>
                </a:solidFill>
              </a:rPr>
              <a:t>https://</a:t>
            </a:r>
            <a:r>
              <a:rPr lang="en-US" sz="1950" dirty="0" err="1">
                <a:solidFill>
                  <a:prstClr val="white"/>
                </a:solidFill>
              </a:rPr>
              <a:t>aws.amazon.com</a:t>
            </a:r>
            <a:r>
              <a:rPr lang="en-US" sz="1950" dirty="0">
                <a:solidFill>
                  <a:prstClr val="white"/>
                </a:solidFill>
              </a:rPr>
              <a:t>/whitepapers/</a:t>
            </a:r>
          </a:p>
        </p:txBody>
      </p:sp>
    </p:spTree>
    <p:extLst>
      <p:ext uri="{BB962C8B-B14F-4D97-AF65-F5344CB8AC3E}">
        <p14:creationId xmlns:p14="http://schemas.microsoft.com/office/powerpoint/2010/main" val="408860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38" y="-109728"/>
            <a:ext cx="8691102" cy="550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56"/>
          <a:stretch/>
        </p:blipFill>
        <p:spPr>
          <a:xfrm>
            <a:off x="0" y="0"/>
            <a:ext cx="8471647" cy="24145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43326" y="2114550"/>
            <a:ext cx="4728322" cy="30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t="7413" b="5863"/>
          <a:stretch/>
        </p:blipFill>
        <p:spPr>
          <a:xfrm>
            <a:off x="3835646" y="2114550"/>
            <a:ext cx="5308354" cy="30370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0217" y="2812035"/>
            <a:ext cx="1501028" cy="1934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686" y="2812035"/>
            <a:ext cx="1934018" cy="193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9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-133249"/>
            <a:ext cx="8720373" cy="56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08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8523"/>
          <a:stretch/>
        </p:blipFill>
        <p:spPr>
          <a:xfrm>
            <a:off x="0" y="0"/>
            <a:ext cx="5587686" cy="5143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23163" y="0"/>
            <a:ext cx="3657600" cy="35329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86" y="0"/>
            <a:ext cx="3556314" cy="51435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3629891"/>
            <a:ext cx="5587687" cy="1513609"/>
          </a:xfrm>
          <a:solidFill>
            <a:schemeClr val="bg1">
              <a:alpha val="88000"/>
            </a:schemeClr>
          </a:solidFill>
        </p:spPr>
        <p:txBody>
          <a:bodyPr/>
          <a:lstStyle/>
          <a:p>
            <a:pPr algn="ctr"/>
            <a:r>
              <a:rPr lang="en-US" sz="3600" dirty="0">
                <a:solidFill>
                  <a:srgbClr val="562488"/>
                </a:solidFill>
              </a:rPr>
              <a:t>Healthy Production Environment</a:t>
            </a:r>
            <a:r>
              <a:rPr lang="en-US" sz="3600" u="sng" dirty="0">
                <a:solidFill>
                  <a:srgbClr val="562488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27891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0"/>
            <a:ext cx="3048000" cy="19647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2"/>
          <a:stretch/>
        </p:blipFill>
        <p:spPr>
          <a:xfrm>
            <a:off x="2362200" y="590550"/>
            <a:ext cx="6781800" cy="1135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t="26819" r="20896"/>
          <a:stretch/>
        </p:blipFill>
        <p:spPr>
          <a:xfrm>
            <a:off x="33717" y="1809750"/>
            <a:ext cx="5014076" cy="3333750"/>
          </a:xfrm>
          <a:prstGeom prst="rect">
            <a:avLst/>
          </a:prstGeom>
        </p:spPr>
      </p:pic>
      <p:pic>
        <p:nvPicPr>
          <p:cNvPr id="7" name="Picture 2" descr="https://media.amazonwebservices.com/blog/2014/cd_pick_deployment_config_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9"/>
          <a:stretch/>
        </p:blipFill>
        <p:spPr bwMode="auto">
          <a:xfrm>
            <a:off x="5791200" y="1723975"/>
            <a:ext cx="3352800" cy="346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903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85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white"/>
                </a:solidFill>
              </a:rPr>
              <a:t>``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7583" y="9144"/>
            <a:ext cx="7724004" cy="51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4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93713" y="334605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200400" y="347327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911609" y="334605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93713" y="2872193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200400" y="2872193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911609" y="2872193"/>
            <a:ext cx="2115366" cy="2094270"/>
          </a:xfrm>
          <a:prstGeom prst="roundRect">
            <a:avLst>
              <a:gd name="adj" fmla="val 9818"/>
            </a:avLst>
          </a:prstGeom>
          <a:noFill/>
          <a:ln w="63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srgbClr val="474746"/>
              </a:solidFill>
              <a:cs typeface="Arial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617927" y="838815"/>
            <a:ext cx="542391" cy="53653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1280200" y="845203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1942473" y="851591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617927" y="1487688"/>
            <a:ext cx="542391" cy="536537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1280200" y="1494076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1942473" y="1500464"/>
            <a:ext cx="542391" cy="536537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342967" y="830916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025547" y="843692"/>
            <a:ext cx="1184357" cy="1172634"/>
          </a:xfrm>
          <a:prstGeom prst="roundRect">
            <a:avLst/>
          </a:prstGeom>
          <a:solidFill>
            <a:srgbClr val="68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700" b="1" dirty="0">
                <a:solidFill>
                  <a:schemeClr val="tx2">
                    <a:lumMod val="50000"/>
                  </a:schemeClr>
                </a:solidFill>
              </a:rPr>
              <a:t>Custom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3342967" y="1479789"/>
            <a:ext cx="542391" cy="536537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6051798" y="853255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6714071" y="859643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7376344" y="866031"/>
            <a:ext cx="542391" cy="53653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6051798" y="1502128"/>
            <a:ext cx="542391" cy="53653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6714071" y="1508516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7376344" y="1514904"/>
            <a:ext cx="542391" cy="536537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6051798" y="3964689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6714071" y="3315817"/>
            <a:ext cx="1204664" cy="119179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700" b="1" dirty="0">
                <a:solidFill>
                  <a:schemeClr val="tx2">
                    <a:lumMod val="50000"/>
                  </a:schemeClr>
                </a:solidFill>
              </a:rPr>
              <a:t>LEGACY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3342967" y="3328592"/>
            <a:ext cx="542391" cy="53653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4005240" y="3334980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4667513" y="3341368"/>
            <a:ext cx="542391" cy="536537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3342967" y="3977465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005240" y="3983853"/>
            <a:ext cx="542391" cy="536537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9" name="Rounded Rectangle 128"/>
          <p:cNvSpPr/>
          <p:nvPr/>
        </p:nvSpPr>
        <p:spPr>
          <a:xfrm>
            <a:off x="4667513" y="3990241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617928" y="3347756"/>
            <a:ext cx="1225394" cy="1153470"/>
          </a:xfrm>
          <a:prstGeom prst="roundRect">
            <a:avLst/>
          </a:prstGeom>
          <a:gradFill>
            <a:gsLst>
              <a:gs pos="69000">
                <a:srgbClr val="FDDE68"/>
              </a:gs>
              <a:gs pos="69000">
                <a:srgbClr val="FDDE68"/>
              </a:gs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700" b="1" dirty="0">
                <a:solidFill>
                  <a:schemeClr val="tx2">
                    <a:lumMod val="50000"/>
                  </a:schemeClr>
                </a:solidFill>
              </a:rPr>
              <a:t>Drift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1963203" y="3354144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1963203" y="4003017"/>
            <a:ext cx="542391" cy="53653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063440" y="3317878"/>
            <a:ext cx="542391" cy="536537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69332"/>
            <a:ext cx="780900" cy="78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09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92434512"/>
              </p:ext>
            </p:extLst>
          </p:nvPr>
        </p:nvGraphicFramePr>
        <p:xfrm>
          <a:off x="203200" y="-1403628"/>
          <a:ext cx="8636000" cy="483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709" y="1991681"/>
            <a:ext cx="1711013" cy="17110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637" y="3618798"/>
            <a:ext cx="19751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474746"/>
                </a:solidFill>
              </a:rPr>
              <a:t>AWS </a:t>
            </a:r>
          </a:p>
          <a:p>
            <a:pPr algn="ctr" defTabSz="457200"/>
            <a:r>
              <a:rPr lang="en-US" sz="2800" b="1" dirty="0" err="1">
                <a:solidFill>
                  <a:srgbClr val="474746"/>
                </a:solidFill>
              </a:rPr>
              <a:t>OpsWorks</a:t>
            </a:r>
            <a:endParaRPr lang="en-US" sz="2800" b="1" dirty="0">
              <a:solidFill>
                <a:srgbClr val="474746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/>
          <a:srcRect l="11972" t="6184" r="12512" b="5926"/>
          <a:stretch/>
        </p:blipFill>
        <p:spPr>
          <a:xfrm>
            <a:off x="6885468" y="1991681"/>
            <a:ext cx="1433111" cy="16679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19434" y="3618798"/>
            <a:ext cx="22829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474746"/>
                </a:solidFill>
              </a:rPr>
              <a:t>AWS </a:t>
            </a:r>
          </a:p>
          <a:p>
            <a:pPr algn="ctr" defTabSz="457200"/>
            <a:r>
              <a:rPr lang="en-US" sz="2800" b="1" dirty="0" err="1">
                <a:solidFill>
                  <a:srgbClr val="474746"/>
                </a:solidFill>
              </a:rPr>
              <a:t>CodeDeploy</a:t>
            </a:r>
            <a:endParaRPr lang="en-US" sz="2800" b="1" dirty="0">
              <a:solidFill>
                <a:srgbClr val="474746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526" y="1991681"/>
            <a:ext cx="1268948" cy="152273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99604" y="3618798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474746"/>
                </a:solidFill>
              </a:rPr>
              <a:t>AWS EC2</a:t>
            </a:r>
          </a:p>
          <a:p>
            <a:pPr algn="ctr" defTabSz="457200"/>
            <a:r>
              <a:rPr lang="en-US" sz="2800" b="1" dirty="0">
                <a:solidFill>
                  <a:srgbClr val="474746"/>
                </a:solidFill>
              </a:rPr>
              <a:t>Systems Manager</a:t>
            </a:r>
          </a:p>
        </p:txBody>
      </p:sp>
    </p:spTree>
    <p:extLst>
      <p:ext uri="{BB962C8B-B14F-4D97-AF65-F5344CB8AC3E}">
        <p14:creationId xmlns:p14="http://schemas.microsoft.com/office/powerpoint/2010/main" val="172920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3733800" cy="184877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200" y="1848775"/>
            <a:ext cx="3581400" cy="3291185"/>
            <a:chOff x="363190" y="595758"/>
            <a:chExt cx="5669310" cy="4204842"/>
          </a:xfrm>
        </p:grpSpPr>
        <p:sp>
          <p:nvSpPr>
            <p:cNvPr id="4" name="Freeform 3"/>
            <p:cNvSpPr/>
            <p:nvPr/>
          </p:nvSpPr>
          <p:spPr>
            <a:xfrm>
              <a:off x="363190" y="595758"/>
              <a:ext cx="5669310" cy="4204842"/>
            </a:xfrm>
            <a:custGeom>
              <a:avLst/>
              <a:gdLst>
                <a:gd name="connsiteX0" fmla="*/ 0 w 2268636"/>
                <a:gd name="connsiteY0" fmla="*/ 136118 h 1361182"/>
                <a:gd name="connsiteX1" fmla="*/ 136118 w 2268636"/>
                <a:gd name="connsiteY1" fmla="*/ 0 h 1361182"/>
                <a:gd name="connsiteX2" fmla="*/ 2132518 w 2268636"/>
                <a:gd name="connsiteY2" fmla="*/ 0 h 1361182"/>
                <a:gd name="connsiteX3" fmla="*/ 2268636 w 2268636"/>
                <a:gd name="connsiteY3" fmla="*/ 136118 h 1361182"/>
                <a:gd name="connsiteX4" fmla="*/ 2268636 w 2268636"/>
                <a:gd name="connsiteY4" fmla="*/ 1225064 h 1361182"/>
                <a:gd name="connsiteX5" fmla="*/ 2132518 w 2268636"/>
                <a:gd name="connsiteY5" fmla="*/ 1361182 h 1361182"/>
                <a:gd name="connsiteX6" fmla="*/ 136118 w 2268636"/>
                <a:gd name="connsiteY6" fmla="*/ 1361182 h 1361182"/>
                <a:gd name="connsiteX7" fmla="*/ 0 w 2268636"/>
                <a:gd name="connsiteY7" fmla="*/ 1225064 h 1361182"/>
                <a:gd name="connsiteX8" fmla="*/ 0 w 2268636"/>
                <a:gd name="connsiteY8" fmla="*/ 136118 h 13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636" h="1361182">
                  <a:moveTo>
                    <a:pt x="0" y="136118"/>
                  </a:moveTo>
                  <a:cubicBezTo>
                    <a:pt x="0" y="60942"/>
                    <a:pt x="60942" y="0"/>
                    <a:pt x="136118" y="0"/>
                  </a:cubicBezTo>
                  <a:lnTo>
                    <a:pt x="2132518" y="0"/>
                  </a:lnTo>
                  <a:cubicBezTo>
                    <a:pt x="2207694" y="0"/>
                    <a:pt x="2268636" y="60942"/>
                    <a:pt x="2268636" y="136118"/>
                  </a:cubicBezTo>
                  <a:lnTo>
                    <a:pt x="2268636" y="1225064"/>
                  </a:lnTo>
                  <a:cubicBezTo>
                    <a:pt x="2268636" y="1300240"/>
                    <a:pt x="2207694" y="1361182"/>
                    <a:pt x="2132518" y="1361182"/>
                  </a:cubicBezTo>
                  <a:lnTo>
                    <a:pt x="136118" y="1361182"/>
                  </a:lnTo>
                  <a:cubicBezTo>
                    <a:pt x="60942" y="1361182"/>
                    <a:pt x="0" y="1300240"/>
                    <a:pt x="0" y="1225064"/>
                  </a:cubicBezTo>
                  <a:lnTo>
                    <a:pt x="0" y="1361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928" tIns="138928" rIns="138928" bIns="138928" numCol="1" spcCol="1270" anchor="t" anchorCtr="0">
              <a:noAutofit/>
            </a:bodyPr>
            <a:lstStyle/>
            <a:p>
              <a:pPr defTabSz="457200"/>
              <a:r>
                <a:rPr lang="es-ES_tradnl" sz="2400" dirty="0" err="1">
                  <a:solidFill>
                    <a:prstClr val="white"/>
                  </a:solidFill>
                </a:rPr>
                <a:t>Provisioning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580179" y="1407579"/>
              <a:ext cx="5261820" cy="3252342"/>
            </a:xfrm>
            <a:custGeom>
              <a:avLst/>
              <a:gdLst>
                <a:gd name="connsiteX0" fmla="*/ 0 w 2268636"/>
                <a:gd name="connsiteY0" fmla="*/ 136118 h 1361182"/>
                <a:gd name="connsiteX1" fmla="*/ 136118 w 2268636"/>
                <a:gd name="connsiteY1" fmla="*/ 0 h 1361182"/>
                <a:gd name="connsiteX2" fmla="*/ 2132518 w 2268636"/>
                <a:gd name="connsiteY2" fmla="*/ 0 h 1361182"/>
                <a:gd name="connsiteX3" fmla="*/ 2268636 w 2268636"/>
                <a:gd name="connsiteY3" fmla="*/ 136118 h 1361182"/>
                <a:gd name="connsiteX4" fmla="*/ 2268636 w 2268636"/>
                <a:gd name="connsiteY4" fmla="*/ 1225064 h 1361182"/>
                <a:gd name="connsiteX5" fmla="*/ 2132518 w 2268636"/>
                <a:gd name="connsiteY5" fmla="*/ 1361182 h 1361182"/>
                <a:gd name="connsiteX6" fmla="*/ 136118 w 2268636"/>
                <a:gd name="connsiteY6" fmla="*/ 1361182 h 1361182"/>
                <a:gd name="connsiteX7" fmla="*/ 0 w 2268636"/>
                <a:gd name="connsiteY7" fmla="*/ 1225064 h 1361182"/>
                <a:gd name="connsiteX8" fmla="*/ 0 w 2268636"/>
                <a:gd name="connsiteY8" fmla="*/ 136118 h 13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636" h="1361182">
                  <a:moveTo>
                    <a:pt x="0" y="136118"/>
                  </a:moveTo>
                  <a:cubicBezTo>
                    <a:pt x="0" y="60942"/>
                    <a:pt x="60942" y="0"/>
                    <a:pt x="136118" y="0"/>
                  </a:cubicBezTo>
                  <a:lnTo>
                    <a:pt x="2132518" y="0"/>
                  </a:lnTo>
                  <a:cubicBezTo>
                    <a:pt x="2207694" y="0"/>
                    <a:pt x="2268636" y="60942"/>
                    <a:pt x="2268636" y="136118"/>
                  </a:cubicBezTo>
                  <a:lnTo>
                    <a:pt x="2268636" y="1225064"/>
                  </a:lnTo>
                  <a:cubicBezTo>
                    <a:pt x="2268636" y="1300240"/>
                    <a:pt x="2207694" y="1361182"/>
                    <a:pt x="2132518" y="1361182"/>
                  </a:cubicBezTo>
                  <a:lnTo>
                    <a:pt x="136118" y="1361182"/>
                  </a:lnTo>
                  <a:cubicBezTo>
                    <a:pt x="60942" y="1361182"/>
                    <a:pt x="0" y="1300240"/>
                    <a:pt x="0" y="1225064"/>
                  </a:cubicBezTo>
                  <a:lnTo>
                    <a:pt x="0" y="1361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928" tIns="138928" rIns="138928" bIns="138928" numCol="1" spcCol="1270" anchor="t" anchorCtr="0">
              <a:noAutofit/>
            </a:bodyPr>
            <a:lstStyle/>
            <a:p>
              <a:pPr defTabSz="457200"/>
              <a:r>
                <a:rPr lang="es-ES_tradnl" sz="2400" dirty="0" err="1">
                  <a:solidFill>
                    <a:prstClr val="white"/>
                  </a:solidFill>
                </a:rPr>
                <a:t>Configuration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959705" y="2249688"/>
              <a:ext cx="4658791" cy="2287712"/>
            </a:xfrm>
            <a:custGeom>
              <a:avLst/>
              <a:gdLst>
                <a:gd name="connsiteX0" fmla="*/ 0 w 2268636"/>
                <a:gd name="connsiteY0" fmla="*/ 136118 h 1361182"/>
                <a:gd name="connsiteX1" fmla="*/ 136118 w 2268636"/>
                <a:gd name="connsiteY1" fmla="*/ 0 h 1361182"/>
                <a:gd name="connsiteX2" fmla="*/ 2132518 w 2268636"/>
                <a:gd name="connsiteY2" fmla="*/ 0 h 1361182"/>
                <a:gd name="connsiteX3" fmla="*/ 2268636 w 2268636"/>
                <a:gd name="connsiteY3" fmla="*/ 136118 h 1361182"/>
                <a:gd name="connsiteX4" fmla="*/ 2268636 w 2268636"/>
                <a:gd name="connsiteY4" fmla="*/ 1225064 h 1361182"/>
                <a:gd name="connsiteX5" fmla="*/ 2132518 w 2268636"/>
                <a:gd name="connsiteY5" fmla="*/ 1361182 h 1361182"/>
                <a:gd name="connsiteX6" fmla="*/ 136118 w 2268636"/>
                <a:gd name="connsiteY6" fmla="*/ 1361182 h 1361182"/>
                <a:gd name="connsiteX7" fmla="*/ 0 w 2268636"/>
                <a:gd name="connsiteY7" fmla="*/ 1225064 h 1361182"/>
                <a:gd name="connsiteX8" fmla="*/ 0 w 2268636"/>
                <a:gd name="connsiteY8" fmla="*/ 136118 h 13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636" h="1361182">
                  <a:moveTo>
                    <a:pt x="0" y="136118"/>
                  </a:moveTo>
                  <a:cubicBezTo>
                    <a:pt x="0" y="60942"/>
                    <a:pt x="60942" y="0"/>
                    <a:pt x="136118" y="0"/>
                  </a:cubicBezTo>
                  <a:lnTo>
                    <a:pt x="2132518" y="0"/>
                  </a:lnTo>
                  <a:cubicBezTo>
                    <a:pt x="2207694" y="0"/>
                    <a:pt x="2268636" y="60942"/>
                    <a:pt x="2268636" y="136118"/>
                  </a:cubicBezTo>
                  <a:lnTo>
                    <a:pt x="2268636" y="1225064"/>
                  </a:lnTo>
                  <a:cubicBezTo>
                    <a:pt x="2268636" y="1300240"/>
                    <a:pt x="2207694" y="1361182"/>
                    <a:pt x="2132518" y="1361182"/>
                  </a:cubicBezTo>
                  <a:lnTo>
                    <a:pt x="136118" y="1361182"/>
                  </a:lnTo>
                  <a:cubicBezTo>
                    <a:pt x="60942" y="1361182"/>
                    <a:pt x="0" y="1300240"/>
                    <a:pt x="0" y="1225064"/>
                  </a:cubicBezTo>
                  <a:lnTo>
                    <a:pt x="0" y="1361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8928" tIns="138928" rIns="138928" bIns="138928" numCol="1" spcCol="1270" anchor="t" anchorCtr="0">
              <a:noAutofit/>
            </a:bodyPr>
            <a:lstStyle/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400" dirty="0" err="1">
                  <a:solidFill>
                    <a:prstClr val="white"/>
                  </a:solidFill>
                </a:rPr>
                <a:t>Deployment</a:t>
              </a:r>
              <a:endParaRPr lang="es-ES_tradnl" sz="2400" dirty="0">
                <a:solidFill>
                  <a:prstClr val="white"/>
                </a:solidFill>
              </a:endParaRPr>
            </a:p>
            <a:p>
              <a:pPr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4191000" y="666750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/>
              <a:t>“</a:t>
            </a:r>
            <a:r>
              <a:rPr lang="mr-IN" sz="3200" dirty="0"/>
              <a:t>…</a:t>
            </a:r>
            <a:r>
              <a:rPr lang="en-US" sz="3200" dirty="0"/>
              <a:t>An Immutable Server is the logical conclusion of this approach, a server that once deployed, is never modified, merely replaced with a new updated instance.”</a:t>
            </a:r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1333982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9" b="4395"/>
          <a:stretch/>
        </p:blipFill>
        <p:spPr>
          <a:xfrm>
            <a:off x="0" y="0"/>
            <a:ext cx="9143999" cy="5146223"/>
          </a:xfrm>
          <a:prstGeom prst="rect">
            <a:avLst/>
          </a:prstGeom>
        </p:spPr>
      </p:pic>
      <p:grpSp>
        <p:nvGrpSpPr>
          <p:cNvPr id="136" name="Group 135"/>
          <p:cNvGrpSpPr/>
          <p:nvPr/>
        </p:nvGrpSpPr>
        <p:grpSpPr>
          <a:xfrm>
            <a:off x="493713" y="112946"/>
            <a:ext cx="8095379" cy="4853517"/>
            <a:chOff x="493713" y="112946"/>
            <a:chExt cx="8095379" cy="4853517"/>
          </a:xfrm>
        </p:grpSpPr>
        <p:grpSp>
          <p:nvGrpSpPr>
            <p:cNvPr id="10" name="Group 9"/>
            <p:cNvGrpSpPr/>
            <p:nvPr/>
          </p:nvGrpSpPr>
          <p:grpSpPr>
            <a:xfrm>
              <a:off x="493713" y="112946"/>
              <a:ext cx="2115366" cy="2315929"/>
              <a:chOff x="436563" y="2341132"/>
              <a:chExt cx="2337220" cy="2558817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3483719" y="112946"/>
              <a:ext cx="2115366" cy="2315929"/>
              <a:chOff x="436563" y="2341132"/>
              <a:chExt cx="2337220" cy="2558817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6473726" y="112946"/>
              <a:ext cx="2115366" cy="2315929"/>
              <a:chOff x="436563" y="2341132"/>
              <a:chExt cx="2337220" cy="2558817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493713" y="2650534"/>
              <a:ext cx="2115366" cy="2315929"/>
              <a:chOff x="436563" y="2341132"/>
              <a:chExt cx="2337220" cy="2558817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31" name="Group 30"/>
            <p:cNvGrpSpPr/>
            <p:nvPr/>
          </p:nvGrpSpPr>
          <p:grpSpPr>
            <a:xfrm>
              <a:off x="3483719" y="2650534"/>
              <a:ext cx="2115366" cy="2315929"/>
              <a:chOff x="436563" y="2341132"/>
              <a:chExt cx="2337220" cy="2558817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34" name="Group 33"/>
            <p:cNvGrpSpPr/>
            <p:nvPr/>
          </p:nvGrpSpPr>
          <p:grpSpPr>
            <a:xfrm>
              <a:off x="6473726" y="2650534"/>
              <a:ext cx="2115366" cy="2315929"/>
              <a:chOff x="436563" y="2341132"/>
              <a:chExt cx="2337220" cy="2558817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sp>
          <p:nvSpPr>
            <p:cNvPr id="80" name="Rounded Rectangle 79"/>
            <p:cNvSpPr/>
            <p:nvPr/>
          </p:nvSpPr>
          <p:spPr>
            <a:xfrm>
              <a:off x="617927" y="838815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1280200" y="845203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1942473" y="851591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617927" y="1487688"/>
              <a:ext cx="542391" cy="5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1280200" y="1494076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1942473" y="1500464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3626286" y="830916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4308866" y="843692"/>
              <a:ext cx="1184357" cy="117263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3626286" y="1479789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6613915" y="853255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7276188" y="859643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7938461" y="866031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6613915" y="1502128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7276188" y="1508516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7938461" y="1514904"/>
              <a:ext cx="542391" cy="5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6613915" y="3315816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1" name="Rounded Rectangle 120"/>
            <p:cNvSpPr/>
            <p:nvPr/>
          </p:nvSpPr>
          <p:spPr>
            <a:xfrm>
              <a:off x="6613915" y="3964689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2" name="Rounded Rectangle 121"/>
            <p:cNvSpPr/>
            <p:nvPr/>
          </p:nvSpPr>
          <p:spPr>
            <a:xfrm>
              <a:off x="7276188" y="3315817"/>
              <a:ext cx="1204664" cy="119179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4" name="Rounded Rectangle 123"/>
            <p:cNvSpPr/>
            <p:nvPr/>
          </p:nvSpPr>
          <p:spPr>
            <a:xfrm>
              <a:off x="3626286" y="3328592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4288559" y="3334980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6" name="Rounded Rectangle 125"/>
            <p:cNvSpPr/>
            <p:nvPr/>
          </p:nvSpPr>
          <p:spPr>
            <a:xfrm>
              <a:off x="4950832" y="3341368"/>
              <a:ext cx="542391" cy="5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3626286" y="3977465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4288559" y="3983853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>
              <a:off x="4950832" y="3990241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617928" y="3347756"/>
              <a:ext cx="1225394" cy="115347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1963203" y="3354144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5" name="Rounded Rectangle 134"/>
            <p:cNvSpPr/>
            <p:nvPr/>
          </p:nvSpPr>
          <p:spPr>
            <a:xfrm>
              <a:off x="1963203" y="4003017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375" y="2641126"/>
            <a:ext cx="475052" cy="47505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062" y="125668"/>
            <a:ext cx="475052" cy="47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3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6924" y="43671"/>
            <a:ext cx="8218094" cy="5030554"/>
          </a:xfrm>
          <a:prstGeom prst="roundRect">
            <a:avLst>
              <a:gd name="adj" fmla="val 1795"/>
            </a:avLst>
          </a:prstGeom>
          <a:solidFill>
            <a:schemeClr val="bg1"/>
          </a:solidFill>
          <a:ln>
            <a:solidFill>
              <a:schemeClr val="bg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924" y="126801"/>
            <a:ext cx="9087055" cy="5099514"/>
            <a:chOff x="316306" y="112946"/>
            <a:chExt cx="9087055" cy="5099514"/>
          </a:xfrm>
        </p:grpSpPr>
        <p:grpSp>
          <p:nvGrpSpPr>
            <p:cNvPr id="16" name="Group 15"/>
            <p:cNvGrpSpPr/>
            <p:nvPr/>
          </p:nvGrpSpPr>
          <p:grpSpPr>
            <a:xfrm>
              <a:off x="3899357" y="112946"/>
              <a:ext cx="2115366" cy="2315929"/>
              <a:chOff x="436563" y="2341132"/>
              <a:chExt cx="2337220" cy="2558817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6255104" y="112946"/>
              <a:ext cx="2115366" cy="2315929"/>
              <a:chOff x="436563" y="2341132"/>
              <a:chExt cx="2337220" cy="2558817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31" name="Group 30"/>
            <p:cNvGrpSpPr/>
            <p:nvPr/>
          </p:nvGrpSpPr>
          <p:grpSpPr>
            <a:xfrm>
              <a:off x="3899357" y="2650534"/>
              <a:ext cx="2115366" cy="2315929"/>
              <a:chOff x="436563" y="2341132"/>
              <a:chExt cx="2337220" cy="2558817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grpSp>
          <p:nvGrpSpPr>
            <p:cNvPr id="34" name="Group 33"/>
            <p:cNvGrpSpPr/>
            <p:nvPr/>
          </p:nvGrpSpPr>
          <p:grpSpPr>
            <a:xfrm>
              <a:off x="6255104" y="2650534"/>
              <a:ext cx="2115366" cy="2315929"/>
              <a:chOff x="436563" y="2341132"/>
              <a:chExt cx="2337220" cy="2558817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436563" y="2586038"/>
                <a:ext cx="2337220" cy="2313911"/>
              </a:xfrm>
              <a:prstGeom prst="roundRect">
                <a:avLst>
                  <a:gd name="adj" fmla="val 9818"/>
                </a:avLst>
              </a:prstGeom>
              <a:noFill/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dirty="0">
                  <a:solidFill>
                    <a:srgbClr val="474746"/>
                  </a:solidFill>
                  <a:cs typeface="Arial"/>
                </a:endParaRPr>
              </a:p>
            </p:txBody>
          </p:sp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0761" y="2341132"/>
                <a:ext cx="472318" cy="489812"/>
              </a:xfrm>
              <a:prstGeom prst="rect">
                <a:avLst/>
              </a:prstGeom>
            </p:spPr>
          </p:pic>
        </p:grpSp>
        <p:sp>
          <p:nvSpPr>
            <p:cNvPr id="88" name="Rounded Rectangle 87"/>
            <p:cNvSpPr/>
            <p:nvPr/>
          </p:nvSpPr>
          <p:spPr>
            <a:xfrm>
              <a:off x="4041924" y="830916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4724504" y="843692"/>
              <a:ext cx="1184357" cy="117263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4041924" y="1479789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6395293" y="853255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7057566" y="859643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7719839" y="866031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6395293" y="1502128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7057566" y="1508516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7719839" y="1514904"/>
              <a:ext cx="542391" cy="5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6395293" y="3315816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1" name="Rounded Rectangle 120"/>
            <p:cNvSpPr/>
            <p:nvPr/>
          </p:nvSpPr>
          <p:spPr>
            <a:xfrm>
              <a:off x="6395293" y="3964689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2" name="Rounded Rectangle 121"/>
            <p:cNvSpPr/>
            <p:nvPr/>
          </p:nvSpPr>
          <p:spPr>
            <a:xfrm>
              <a:off x="7057566" y="3315817"/>
              <a:ext cx="1204664" cy="119179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4" name="Rounded Rectangle 123"/>
            <p:cNvSpPr/>
            <p:nvPr/>
          </p:nvSpPr>
          <p:spPr>
            <a:xfrm>
              <a:off x="4041924" y="3328592"/>
              <a:ext cx="542391" cy="5365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4704197" y="3334980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6" name="Rounded Rectangle 125"/>
            <p:cNvSpPr/>
            <p:nvPr/>
          </p:nvSpPr>
          <p:spPr>
            <a:xfrm>
              <a:off x="5366470" y="3341368"/>
              <a:ext cx="542391" cy="5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4041924" y="3977465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4704197" y="3983853"/>
              <a:ext cx="542391" cy="53653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>
              <a:off x="5366470" y="3990241"/>
              <a:ext cx="542391" cy="5365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036" y="3476097"/>
              <a:ext cx="521366" cy="602829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33" y="3467527"/>
              <a:ext cx="543466" cy="601994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286" y="3448697"/>
              <a:ext cx="548639" cy="647575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16306" y="4273562"/>
              <a:ext cx="894752" cy="155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Amazon</a:t>
              </a:r>
              <a:br>
                <a:rPr lang="en-US" sz="1000" b="1" dirty="0">
                  <a:solidFill>
                    <a:srgbClr val="474746"/>
                  </a:solidFill>
                </a:rPr>
              </a:br>
              <a:r>
                <a:rPr lang="en-US" sz="1000" b="1" dirty="0" err="1">
                  <a:solidFill>
                    <a:srgbClr val="474746"/>
                  </a:solidFill>
                </a:rPr>
                <a:t>DynamoDB</a:t>
              </a:r>
              <a:endParaRPr lang="en-US" b="1" dirty="0">
                <a:solidFill>
                  <a:srgbClr val="474746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456262" y="4273562"/>
              <a:ext cx="1020442" cy="155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Amazon </a:t>
              </a:r>
              <a:br>
                <a:rPr lang="en-US" sz="1000" b="1" dirty="0">
                  <a:solidFill>
                    <a:srgbClr val="474746"/>
                  </a:solidFill>
                </a:rPr>
              </a:br>
              <a:r>
                <a:rPr lang="en-US" sz="1000" b="1" dirty="0" err="1">
                  <a:solidFill>
                    <a:srgbClr val="474746"/>
                  </a:solidFill>
                </a:rPr>
                <a:t>ElastiCache</a:t>
              </a:r>
              <a:endParaRPr lang="en-US" sz="1000" b="1" dirty="0">
                <a:solidFill>
                  <a:srgbClr val="474746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24282" y="4273562"/>
              <a:ext cx="894752" cy="155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Amazon</a:t>
              </a:r>
              <a:br>
                <a:rPr lang="en-US" sz="1000" b="1" dirty="0">
                  <a:solidFill>
                    <a:srgbClr val="474746"/>
                  </a:solidFill>
                </a:rPr>
              </a:br>
              <a:r>
                <a:rPr lang="en-US" sz="1000" b="1" dirty="0">
                  <a:solidFill>
                    <a:srgbClr val="474746"/>
                  </a:solidFill>
                </a:rPr>
                <a:t>RDS</a:t>
              </a:r>
              <a:endParaRPr lang="en-US" b="1" dirty="0">
                <a:solidFill>
                  <a:srgbClr val="474746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7085" y="1911899"/>
              <a:ext cx="544781" cy="653737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2186972" y="2592823"/>
              <a:ext cx="825006" cy="155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AWS</a:t>
              </a:r>
            </a:p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Lambda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53270" y="2634581"/>
              <a:ext cx="943550" cy="15544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AWS Batch</a:t>
              </a:r>
              <a:endParaRPr lang="en-US" b="1" dirty="0">
                <a:solidFill>
                  <a:srgbClr val="474746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119" y="1947323"/>
              <a:ext cx="542123" cy="653737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1215" y="556264"/>
              <a:ext cx="544780" cy="653098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627845" y="1236196"/>
              <a:ext cx="731520" cy="155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 defTabSz="457200"/>
              <a:r>
                <a:rPr lang="en-US" sz="1000" b="1" dirty="0">
                  <a:solidFill>
                    <a:srgbClr val="474746"/>
                  </a:solidFill>
                </a:rPr>
                <a:t>Amazon </a:t>
              </a:r>
              <a:r>
                <a:rPr lang="en-US" sz="1000" b="1" dirty="0" err="1">
                  <a:solidFill>
                    <a:srgbClr val="474746"/>
                  </a:solidFill>
                </a:rPr>
                <a:t>CloudFront</a:t>
              </a:r>
              <a:endParaRPr lang="en-US" b="1" dirty="0">
                <a:solidFill>
                  <a:srgbClr val="474746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35402" y="2308295"/>
              <a:ext cx="5148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4400" b="1" dirty="0">
                  <a:solidFill>
                    <a:srgbClr val="474746"/>
                  </a:solidFill>
                </a:rPr>
                <a:t>+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510659" y="4196797"/>
              <a:ext cx="8927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is-IS" sz="6000" b="1">
                  <a:solidFill>
                    <a:srgbClr val="474746"/>
                  </a:solidFill>
                </a:rPr>
                <a:t>...</a:t>
              </a:r>
              <a:endParaRPr lang="en-US" sz="6000" b="1" dirty="0">
                <a:solidFill>
                  <a:srgbClr val="47474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9421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67961" cy="5143500"/>
          </a:xfrm>
          <a:prstGeom prst="rect">
            <a:avLst/>
          </a:prstGeom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611375" y="4114800"/>
            <a:ext cx="2313172" cy="182880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AWS CloudFormation</a:t>
            </a:r>
          </a:p>
        </p:txBody>
      </p:sp>
      <p:pic>
        <p:nvPicPr>
          <p:cNvPr id="12" name="Picture 11" descr="CloudForm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49" y="2148840"/>
            <a:ext cx="1733424" cy="173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3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585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white"/>
                </a:solidFill>
              </a:rPr>
              <a:t>``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9" y="-109728"/>
            <a:ext cx="8842951" cy="55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44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Stack References</a:t>
            </a:r>
          </a:p>
        </p:txBody>
      </p:sp>
      <p:sp>
        <p:nvSpPr>
          <p:cNvPr id="6" name="Rectangle 5"/>
          <p:cNvSpPr/>
          <p:nvPr/>
        </p:nvSpPr>
        <p:spPr>
          <a:xfrm rot="10800000" flipV="1">
            <a:off x="324348" y="1902592"/>
            <a:ext cx="3680723" cy="1843821"/>
          </a:xfrm>
          <a:prstGeom prst="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Network Stack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Outputs: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VPC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Description: reference VPC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Value: !Ref VPC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	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Export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: 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	   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Name: </a:t>
            </a:r>
            <a:r>
              <a:rPr lang="en-US" sz="1400" b="1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ProdVPC</a:t>
            </a:r>
            <a:endParaRPr lang="en-US" sz="1400" b="1" dirty="0">
              <a:solidFill>
                <a:srgbClr val="474746"/>
              </a:solidFill>
              <a:latin typeface="Lucida Console" panose="020B060904050402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 rot="10800000" flipV="1">
            <a:off x="4652772" y="1891052"/>
            <a:ext cx="4114800" cy="1866900"/>
          </a:xfrm>
          <a:prstGeom prst="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App Stack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Resources: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myTargetGroup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Type: AWS::ELBV2::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TargetGroup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         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Properties: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  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VpcId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:                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     </a:t>
            </a:r>
            <a:r>
              <a:rPr lang="en-US" sz="1400" b="1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Fn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::</a:t>
            </a:r>
            <a:r>
              <a:rPr lang="en-US" sz="1400" b="1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ImportValue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: </a:t>
            </a:r>
            <a:r>
              <a:rPr lang="en-US" sz="1400" b="1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ProdVPC</a:t>
            </a:r>
            <a:endParaRPr lang="en-US" sz="1400" b="1" dirty="0">
              <a:solidFill>
                <a:srgbClr val="474746"/>
              </a:solidFill>
              <a:latin typeface="Lucida Console" panose="020B0609040504020204" pitchFamily="49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498" y="1470768"/>
            <a:ext cx="1051573" cy="8636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205" y="1459226"/>
            <a:ext cx="1051573" cy="863647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flipV="1">
            <a:off x="4061276" y="2824502"/>
            <a:ext cx="535290" cy="1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97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Nested stacks</a:t>
            </a:r>
          </a:p>
        </p:txBody>
      </p:sp>
      <p:sp>
        <p:nvSpPr>
          <p:cNvPr id="11" name="Rectangle 10"/>
          <p:cNvSpPr/>
          <p:nvPr/>
        </p:nvSpPr>
        <p:spPr>
          <a:xfrm rot="10800000" flipV="1">
            <a:off x="336789" y="1189619"/>
            <a:ext cx="4148550" cy="1418714"/>
          </a:xfrm>
          <a:prstGeom prst="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Application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Resources: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NetworkResources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	Type: 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AWS::CloudFormation::Stack</a:t>
            </a:r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	</a:t>
            </a:r>
          </a:p>
        </p:txBody>
      </p:sp>
      <p:sp>
        <p:nvSpPr>
          <p:cNvPr id="15" name="Rectangle 14"/>
          <p:cNvSpPr/>
          <p:nvPr/>
        </p:nvSpPr>
        <p:spPr>
          <a:xfrm rot="10800000" flipV="1">
            <a:off x="336789" y="3111631"/>
            <a:ext cx="2749921" cy="1486253"/>
          </a:xfrm>
          <a:prstGeom prst="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Network Resources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Resources: 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MyVPC</a:t>
            </a:r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	Type: 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AWS::EC2::VPC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0800000" flipV="1">
            <a:off x="3965398" y="3115299"/>
            <a:ext cx="3196466" cy="1452418"/>
          </a:xfrm>
          <a:prstGeom prst="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ECS Service</a:t>
            </a:r>
          </a:p>
          <a:p>
            <a:pPr defTabSz="457200"/>
            <a:endParaRPr lang="en-US" sz="1400" dirty="0">
              <a:solidFill>
                <a:srgbClr val="474746"/>
              </a:solidFill>
              <a:latin typeface="Lucida Console" panose="020B0609040504020204" pitchFamily="49" charset="0"/>
            </a:endParaRP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Resources: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</a:t>
            </a:r>
            <a:r>
              <a:rPr lang="en-US" sz="1400" dirty="0" err="1">
                <a:solidFill>
                  <a:srgbClr val="474746"/>
                </a:solidFill>
                <a:latin typeface="Lucida Console" panose="020B0609040504020204" pitchFamily="49" charset="0"/>
              </a:rPr>
              <a:t>MyService</a:t>
            </a:r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:</a:t>
            </a:r>
          </a:p>
          <a:p>
            <a:pPr defTabSz="457200"/>
            <a:r>
              <a:rPr lang="en-US" sz="1400" dirty="0">
                <a:solidFill>
                  <a:srgbClr val="474746"/>
                </a:solidFill>
                <a:latin typeface="Lucida Console" panose="020B0609040504020204" pitchFamily="49" charset="0"/>
              </a:rPr>
              <a:t>     Type: </a:t>
            </a:r>
            <a:r>
              <a:rPr lang="en-US" sz="1400" b="1" dirty="0">
                <a:solidFill>
                  <a:srgbClr val="474746"/>
                </a:solidFill>
                <a:latin typeface="Lucida Console" panose="020B0609040504020204" pitchFamily="49" charset="0"/>
              </a:rPr>
              <a:t>AWS::ECS::Service</a:t>
            </a:r>
          </a:p>
        </p:txBody>
      </p:sp>
      <p:cxnSp>
        <p:nvCxnSpPr>
          <p:cNvPr id="29" name="Elbow Connector 28"/>
          <p:cNvCxnSpPr/>
          <p:nvPr/>
        </p:nvCxnSpPr>
        <p:spPr>
          <a:xfrm flipV="1">
            <a:off x="2866986" y="2675873"/>
            <a:ext cx="403757" cy="1313256"/>
          </a:xfrm>
          <a:prstGeom prst="bentConnector2">
            <a:avLst/>
          </a:prstGeom>
          <a:ln>
            <a:solidFill>
              <a:srgbClr val="595A5D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V="1">
            <a:off x="3174508" y="3133388"/>
            <a:ext cx="1313256" cy="398226"/>
          </a:xfrm>
          <a:prstGeom prst="bentConnector3">
            <a:avLst>
              <a:gd name="adj1" fmla="val 486"/>
            </a:avLst>
          </a:prstGeom>
          <a:ln>
            <a:solidFill>
              <a:srgbClr val="414042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41" y="660128"/>
            <a:ext cx="1051573" cy="8636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58" y="2612266"/>
            <a:ext cx="1051573" cy="8636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448" y="2612266"/>
            <a:ext cx="1051573" cy="86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-1" y="1"/>
          <a:ext cx="9144000" cy="514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6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5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Nested Stacks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Cross Stack References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648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6"/>
                          </a:solidFill>
                        </a:rPr>
                        <a:t>Recommended uses cases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00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6"/>
                          </a:solidFill>
                        </a:rPr>
                        <a:t>Advantages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/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/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/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/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648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6"/>
                          </a:solidFill>
                        </a:rPr>
                        <a:t>Considerations</a:t>
                      </a: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baseline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93644" y="567610"/>
            <a:ext cx="3008889" cy="94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Template reuse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Use multiple templates but manage as single stack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58507" y="567610"/>
            <a:ext cx="3661190" cy="94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Sharing common resources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Allows for independent stacks based on resource lifecycle or ownership.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45895" y="1845811"/>
            <a:ext cx="3239112" cy="145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Convenient management. One stack manages all resources and nested stacks.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Creation order and dependencies are managed</a:t>
            </a:r>
          </a:p>
        </p:txBody>
      </p:sp>
      <p:sp>
        <p:nvSpPr>
          <p:cNvPr id="7" name="Rectangle 6"/>
          <p:cNvSpPr/>
          <p:nvPr/>
        </p:nvSpPr>
        <p:spPr>
          <a:xfrm>
            <a:off x="5458506" y="1945688"/>
            <a:ext cx="3328645" cy="1276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Separation of concern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Share databases and VPCs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Lets you limit blast radius with safeguards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644" y="3946896"/>
            <a:ext cx="3108015" cy="119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Updates and rollbacks have a wide surface area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Reusing templates that have custom resource names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58506" y="3946896"/>
            <a:ext cx="366119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Replacing updates requires changes to the importing stacks to execute.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Does not manage creation order</a:t>
            </a:r>
          </a:p>
        </p:txBody>
      </p:sp>
    </p:spTree>
    <p:extLst>
      <p:ext uri="{BB962C8B-B14F-4D97-AF65-F5344CB8AC3E}">
        <p14:creationId xmlns:p14="http://schemas.microsoft.com/office/powerpoint/2010/main" val="89510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85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white"/>
                </a:solidFill>
              </a:rPr>
              <a:t>``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2593" r="3040" b="7037"/>
          <a:stretch/>
        </p:blipFill>
        <p:spPr>
          <a:xfrm>
            <a:off x="384754" y="0"/>
            <a:ext cx="8409661" cy="5129893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2895600" y="4646041"/>
            <a:ext cx="3962400" cy="364109"/>
          </a:xfrm>
          <a:prstGeom prst="fram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4747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18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A5797E-158A-A543-BCA1-ED6405140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25"/>
            <a:ext cx="9144000" cy="507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95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03AF5E-BD16-ED48-B980-2AC7E66B5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25"/>
            <a:ext cx="9144000" cy="507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00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055" y="5178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Infrastructre</a:t>
            </a:r>
            <a:r>
              <a:rPr lang="es-ES_tradnl" dirty="0"/>
              <a:t> as </a:t>
            </a:r>
            <a:r>
              <a:rPr lang="es-ES_tradnl" dirty="0" err="1"/>
              <a:t>Code</a:t>
            </a:r>
            <a:r>
              <a:rPr lang="es-ES_tradnl" dirty="0"/>
              <a:t> as </a:t>
            </a:r>
            <a:r>
              <a:rPr lang="es-ES_tradnl" dirty="0" err="1"/>
              <a:t>Code</a:t>
            </a:r>
            <a:r>
              <a:rPr lang="mr-IN" dirty="0"/>
              <a:t>…</a:t>
            </a:r>
            <a:endParaRPr lang="es-ES_tradnl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CodeCommit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::Repository</a:t>
            </a:r>
          </a:p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CodeBuild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::Project</a:t>
            </a:r>
          </a:p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CodePipeline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::Pipeline</a:t>
            </a:r>
          </a:p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CodePipeline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CustomActionType</a:t>
            </a:r>
            <a:endParaRPr lang="en-US" sz="2800" b="1" dirty="0">
              <a:solidFill>
                <a:srgbClr val="474746">
                  <a:lumMod val="50000"/>
                </a:srgbClr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CodeDeploy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::Application</a:t>
            </a:r>
          </a:p>
          <a:p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AWS::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CodeDeploy</a:t>
            </a:r>
            <a:r>
              <a:rPr lang="en-US" sz="2800" b="1" dirty="0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::</a:t>
            </a:r>
            <a:r>
              <a:rPr lang="en-US" sz="2800" b="1" dirty="0" err="1">
                <a:solidFill>
                  <a:srgbClr val="474746">
                    <a:lumMod val="50000"/>
                  </a:srgbClr>
                </a:solidFill>
                <a:latin typeface="Courier New" charset="0"/>
                <a:ea typeface="Courier New" charset="0"/>
                <a:cs typeface="Courier New" charset="0"/>
              </a:rPr>
              <a:t>DeploymentGroup</a:t>
            </a:r>
            <a:endParaRPr lang="en-US" sz="2800" b="1" dirty="0">
              <a:solidFill>
                <a:srgbClr val="474746">
                  <a:lumMod val="50000"/>
                </a:srgbClr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755035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hape 135"/>
          <p:cNvSpPr/>
          <p:nvPr/>
        </p:nvSpPr>
        <p:spPr>
          <a:xfrm>
            <a:off x="1" y="4737113"/>
            <a:ext cx="4677770" cy="400110"/>
          </a:xfrm>
          <a:prstGeom prst="rect">
            <a:avLst/>
          </a:prstGeom>
          <a:solidFill>
            <a:srgbClr val="BC8027">
              <a:hueOff val="102361"/>
              <a:satOff val="14118"/>
              <a:lumOff val="10675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7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457189"/>
            <a:r>
              <a:rPr lang="en-US" sz="2100" dirty="0" err="1">
                <a:solidFill>
                  <a:prstClr val="white"/>
                </a:solidFill>
              </a:rPr>
              <a:t>aws.amazon.com</a:t>
            </a:r>
            <a:r>
              <a:rPr lang="en-US" sz="2100" dirty="0">
                <a:solidFill>
                  <a:prstClr val="white"/>
                </a:solidFill>
              </a:rPr>
              <a:t>/twitch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20088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5306"/>
            <a:ext cx="9144000" cy="2510805"/>
          </a:xfrm>
          <a:prstGeom prst="rect">
            <a:avLst/>
          </a:prstGeom>
        </p:spPr>
      </p:pic>
      <p:sp>
        <p:nvSpPr>
          <p:cNvPr id="6" name="Shape 135">
            <a:extLst>
              <a:ext uri="{FF2B5EF4-FFF2-40B4-BE49-F238E27FC236}">
                <a16:creationId xmlns:a16="http://schemas.microsoft.com/office/drawing/2014/main" id="{A55FAB26-98D3-254C-9C87-3C96E8BCA8C3}"/>
              </a:ext>
            </a:extLst>
          </p:cNvPr>
          <p:cNvSpPr/>
          <p:nvPr/>
        </p:nvSpPr>
        <p:spPr>
          <a:xfrm>
            <a:off x="4466230" y="4743391"/>
            <a:ext cx="4677770" cy="400110"/>
          </a:xfrm>
          <a:prstGeom prst="rect">
            <a:avLst/>
          </a:prstGeom>
          <a:solidFill>
            <a:srgbClr val="BC8027">
              <a:hueOff val="102361"/>
              <a:satOff val="14118"/>
              <a:lumOff val="10675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7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 defTabSz="457189"/>
            <a:r>
              <a:rPr lang="en-US" sz="2100" dirty="0" err="1">
                <a:solidFill>
                  <a:prstClr val="white"/>
                </a:solidFill>
              </a:rPr>
              <a:t>twitch.tv</a:t>
            </a:r>
            <a:r>
              <a:rPr lang="en-US" sz="2100" dirty="0">
                <a:solidFill>
                  <a:prstClr val="white"/>
                </a:solidFill>
              </a:rPr>
              <a:t>/</a:t>
            </a:r>
            <a:r>
              <a:rPr lang="en-US" sz="2100" dirty="0" err="1">
                <a:solidFill>
                  <a:prstClr val="white"/>
                </a:solidFill>
              </a:rPr>
              <a:t>aws</a:t>
            </a:r>
            <a:endParaRPr lang="en-US" sz="2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124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0CD8FC-EE21-EE41-AD44-50F0A886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015"/>
          <a:stretch/>
        </p:blipFill>
        <p:spPr>
          <a:xfrm>
            <a:off x="0" y="-63500"/>
            <a:ext cx="9144000" cy="4464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B7A70D-DD83-094B-B9A1-6BD1575117C7}"/>
              </a:ext>
            </a:extLst>
          </p:cNvPr>
          <p:cNvSpPr/>
          <p:nvPr/>
        </p:nvSpPr>
        <p:spPr>
          <a:xfrm>
            <a:off x="0" y="401955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GB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 </a:t>
            </a:r>
            <a:br>
              <a:rPr lang="en-GB" sz="4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Julio Faerman @faermanj</a:t>
            </a:r>
          </a:p>
        </p:txBody>
      </p:sp>
    </p:spTree>
    <p:extLst>
      <p:ext uri="{BB962C8B-B14F-4D97-AF65-F5344CB8AC3E}">
        <p14:creationId xmlns:p14="http://schemas.microsoft.com/office/powerpoint/2010/main" val="1632575037"/>
      </p:ext>
    </p:extLst>
  </p:cSld>
  <p:clrMapOvr>
    <a:masterClrMapping/>
  </p:clrMapOvr>
</p:sld>
</file>

<file path=ppt/theme/theme1.xml><?xml version="1.0" encoding="utf-8"?>
<a:theme xmlns:a="http://schemas.openxmlformats.org/drawingml/2006/main" name="DeckTemplate-AWS">
  <a:themeElements>
    <a:clrScheme name="Custom 1">
      <a:dk1>
        <a:srgbClr val="474746"/>
      </a:dk1>
      <a:lt1>
        <a:sysClr val="window" lastClr="FFFFFF"/>
      </a:lt1>
      <a:dk2>
        <a:srgbClr val="6D6E6D"/>
      </a:dk2>
      <a:lt2>
        <a:srgbClr val="F8F8F8"/>
      </a:lt2>
      <a:accent1>
        <a:srgbClr val="FCB64C"/>
      </a:accent1>
      <a:accent2>
        <a:srgbClr val="F7A028"/>
      </a:accent2>
      <a:accent3>
        <a:srgbClr val="0C67AE"/>
      </a:accent3>
      <a:accent4>
        <a:srgbClr val="7BC233"/>
      </a:accent4>
      <a:accent5>
        <a:srgbClr val="FDD645"/>
      </a:accent5>
      <a:accent6>
        <a:srgbClr val="999A98"/>
      </a:accent6>
      <a:hlink>
        <a:srgbClr val="686CEA"/>
      </a:hlink>
      <a:folHlink>
        <a:srgbClr val="9F52C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WS_Deck_Template.potx" id="{956C5B2E-0233-4212-9383-50A039694C0C}" vid="{0176EEA5-D87D-4097-B356-86DC884F4541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ckTemplate-AWS">
  <a:themeElements>
    <a:clrScheme name="Custom 1">
      <a:dk1>
        <a:srgbClr val="474746"/>
      </a:dk1>
      <a:lt1>
        <a:sysClr val="window" lastClr="FFFFFF"/>
      </a:lt1>
      <a:dk2>
        <a:srgbClr val="6D6E6D"/>
      </a:dk2>
      <a:lt2>
        <a:srgbClr val="F8F8F8"/>
      </a:lt2>
      <a:accent1>
        <a:srgbClr val="FCB64C"/>
      </a:accent1>
      <a:accent2>
        <a:srgbClr val="F7A028"/>
      </a:accent2>
      <a:accent3>
        <a:srgbClr val="0C67AE"/>
      </a:accent3>
      <a:accent4>
        <a:srgbClr val="7BC233"/>
      </a:accent4>
      <a:accent5>
        <a:srgbClr val="FDD645"/>
      </a:accent5>
      <a:accent6>
        <a:srgbClr val="999A98"/>
      </a:accent6>
      <a:hlink>
        <a:srgbClr val="686CEA"/>
      </a:hlink>
      <a:folHlink>
        <a:srgbClr val="9F52C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50000"/>
          </a:schemeClr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WS_Deck_Template.potx" id="{956C5B2E-0233-4212-9383-50A039694C0C}" vid="{0176EEA5-D87D-4097-B356-86DC884F454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1863</TotalTime>
  <Words>553</Words>
  <Application>Microsoft Macintosh PowerPoint</Application>
  <PresentationFormat>On-screen Show (16:9)</PresentationFormat>
  <Paragraphs>159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Amazon Ember</vt:lpstr>
      <vt:lpstr>Amazon Ember Light</vt:lpstr>
      <vt:lpstr>Arial</vt:lpstr>
      <vt:lpstr>Calibri</vt:lpstr>
      <vt:lpstr>Calibri Light</vt:lpstr>
      <vt:lpstr>Consolas</vt:lpstr>
      <vt:lpstr>Courier New</vt:lpstr>
      <vt:lpstr>Helvetica</vt:lpstr>
      <vt:lpstr>Lucida Console</vt:lpstr>
      <vt:lpstr>Mangal</vt:lpstr>
      <vt:lpstr>Times New Roman</vt:lpstr>
      <vt:lpstr>Verdana</vt:lpstr>
      <vt:lpstr>DeckTemplate-AWS</vt:lpstr>
      <vt:lpstr>3_Office Theme</vt:lpstr>
      <vt:lpstr>2_Office Theme</vt:lpstr>
      <vt:lpstr>1_DeckTemplate-AWS</vt:lpstr>
      <vt:lpstr>PowerPoint Presentation</vt:lpstr>
      <vt:lpstr>PowerPoint Presentation</vt:lpstr>
      <vt:lpstr>Strangling the Monolith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Healthy Production Environments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AWS CloudFormation</vt:lpstr>
      <vt:lpstr>PowerPoint Presentation</vt:lpstr>
      <vt:lpstr>Cross Stack References</vt:lpstr>
      <vt:lpstr>Nested stacks</vt:lpstr>
      <vt:lpstr>PowerPoint Presentation</vt:lpstr>
      <vt:lpstr>PowerPoint Presentation</vt:lpstr>
      <vt:lpstr>PowerPoint Presentation</vt:lpstr>
      <vt:lpstr>PowerPoint Presentation</vt:lpstr>
      <vt:lpstr>Infrastructre as Code as Code…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Miller</dc:creator>
  <cp:lastModifiedBy>Microsoft Office User</cp:lastModifiedBy>
  <cp:revision>74</cp:revision>
  <cp:lastPrinted>2018-09-18T13:59:13Z</cp:lastPrinted>
  <dcterms:created xsi:type="dcterms:W3CDTF">2016-11-08T13:52:42Z</dcterms:created>
  <dcterms:modified xsi:type="dcterms:W3CDTF">2018-12-06T18:10:24Z</dcterms:modified>
</cp:coreProperties>
</file>