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.xml"/>
  <Override ContentType="application/vnd.openxmlformats-officedocument.presentationml.slideMaster+xml" PartName="/ppt/slideMasters/slideMaster3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2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23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theme+xml" PartName="/ppt/theme/theme4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autoCompressPictures="0" embedTrueTypeFonts="1" strictFirstAndLastChars="0" saveSubsetFonts="1">
  <p:sldMasterIdLst>
    <p:sldMasterId id="2147483651" r:id="rId4"/>
    <p:sldMasterId id="2147483652" r:id="rId5"/>
    <p:sldMasterId id="2147483653" r:id="rId6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  <p:sldId id="279" r:id="rId31"/>
    <p:sldId id="280" r:id="rId32"/>
    <p:sldId id="281" r:id="rId33"/>
  </p:sldIdLst>
  <p:sldSz cy="5143500" cx="9144000"/>
  <p:notesSz cx="9144000" cy="6858000"/>
  <p:embeddedFontLst>
    <p:embeddedFont>
      <p:font typeface="Montserrat"/>
      <p:regular r:id="rId34"/>
      <p:bold r:id="rId35"/>
      <p:italic r:id="rId36"/>
      <p:boldItalic r:id="rId37"/>
    </p:embeddedFont>
    <p:embeddedFont>
      <p:font typeface="Lato"/>
      <p:regular r:id="rId38"/>
      <p:bold r:id="rId39"/>
      <p:italic r:id="rId40"/>
      <p:boldItalic r:id="rId41"/>
    </p:embeddedFont>
    <p:embeddedFont>
      <p:font typeface="Monda"/>
      <p:regular r:id="rId42"/>
      <p:bold r:id="rId43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  <p:ext uri="{2D200454-40CA-4A62-9FC3-DE9A4176ACB9}">
      <p15:notesGuideLst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  <p:notes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notes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font" Target="fonts/Lato-italic.fntdata"/><Relationship Id="rId20" Type="http://schemas.openxmlformats.org/officeDocument/2006/relationships/slide" Target="slides/slide13.xml"/><Relationship Id="rId42" Type="http://schemas.openxmlformats.org/officeDocument/2006/relationships/font" Target="fonts/Monda-regular.fntdata"/><Relationship Id="rId41" Type="http://schemas.openxmlformats.org/officeDocument/2006/relationships/font" Target="fonts/Lato-boldItalic.fntdata"/><Relationship Id="rId22" Type="http://schemas.openxmlformats.org/officeDocument/2006/relationships/slide" Target="slides/slide15.xml"/><Relationship Id="rId21" Type="http://schemas.openxmlformats.org/officeDocument/2006/relationships/slide" Target="slides/slide14.xml"/><Relationship Id="rId43" Type="http://schemas.openxmlformats.org/officeDocument/2006/relationships/font" Target="fonts/Monda-bold.fntdata"/><Relationship Id="rId24" Type="http://schemas.openxmlformats.org/officeDocument/2006/relationships/slide" Target="slides/slide17.xml"/><Relationship Id="rId23" Type="http://schemas.openxmlformats.org/officeDocument/2006/relationships/slide" Target="slides/slide16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2.xml"/><Relationship Id="rId26" Type="http://schemas.openxmlformats.org/officeDocument/2006/relationships/slide" Target="slides/slide19.xml"/><Relationship Id="rId25" Type="http://schemas.openxmlformats.org/officeDocument/2006/relationships/slide" Target="slides/slide18.xml"/><Relationship Id="rId28" Type="http://schemas.openxmlformats.org/officeDocument/2006/relationships/slide" Target="slides/slide21.xml"/><Relationship Id="rId27" Type="http://schemas.openxmlformats.org/officeDocument/2006/relationships/slide" Target="slides/slide20.xml"/><Relationship Id="rId5" Type="http://schemas.openxmlformats.org/officeDocument/2006/relationships/slideMaster" Target="slideMasters/slideMaster2.xml"/><Relationship Id="rId6" Type="http://schemas.openxmlformats.org/officeDocument/2006/relationships/slideMaster" Target="slideMasters/slideMaster3.xml"/><Relationship Id="rId29" Type="http://schemas.openxmlformats.org/officeDocument/2006/relationships/slide" Target="slides/slide22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31" Type="http://schemas.openxmlformats.org/officeDocument/2006/relationships/slide" Target="slides/slide24.xml"/><Relationship Id="rId30" Type="http://schemas.openxmlformats.org/officeDocument/2006/relationships/slide" Target="slides/slide23.xml"/><Relationship Id="rId11" Type="http://schemas.openxmlformats.org/officeDocument/2006/relationships/slide" Target="slides/slide4.xml"/><Relationship Id="rId33" Type="http://schemas.openxmlformats.org/officeDocument/2006/relationships/slide" Target="slides/slide26.xml"/><Relationship Id="rId10" Type="http://schemas.openxmlformats.org/officeDocument/2006/relationships/slide" Target="slides/slide3.xml"/><Relationship Id="rId32" Type="http://schemas.openxmlformats.org/officeDocument/2006/relationships/slide" Target="slides/slide25.xml"/><Relationship Id="rId13" Type="http://schemas.openxmlformats.org/officeDocument/2006/relationships/slide" Target="slides/slide6.xml"/><Relationship Id="rId35" Type="http://schemas.openxmlformats.org/officeDocument/2006/relationships/font" Target="fonts/Montserrat-bold.fntdata"/><Relationship Id="rId12" Type="http://schemas.openxmlformats.org/officeDocument/2006/relationships/slide" Target="slides/slide5.xml"/><Relationship Id="rId34" Type="http://schemas.openxmlformats.org/officeDocument/2006/relationships/font" Target="fonts/Montserrat-regular.fntdata"/><Relationship Id="rId15" Type="http://schemas.openxmlformats.org/officeDocument/2006/relationships/slide" Target="slides/slide8.xml"/><Relationship Id="rId37" Type="http://schemas.openxmlformats.org/officeDocument/2006/relationships/font" Target="fonts/Montserrat-boldItalic.fntdata"/><Relationship Id="rId14" Type="http://schemas.openxmlformats.org/officeDocument/2006/relationships/slide" Target="slides/slide7.xml"/><Relationship Id="rId36" Type="http://schemas.openxmlformats.org/officeDocument/2006/relationships/font" Target="fonts/Montserrat-italic.fntdata"/><Relationship Id="rId17" Type="http://schemas.openxmlformats.org/officeDocument/2006/relationships/slide" Target="slides/slide10.xml"/><Relationship Id="rId39" Type="http://schemas.openxmlformats.org/officeDocument/2006/relationships/font" Target="fonts/Lato-bold.fntdata"/><Relationship Id="rId16" Type="http://schemas.openxmlformats.org/officeDocument/2006/relationships/slide" Target="slides/slide9.xml"/><Relationship Id="rId38" Type="http://schemas.openxmlformats.org/officeDocument/2006/relationships/font" Target="fonts/Lato-regular.fntdata"/><Relationship Id="rId19" Type="http://schemas.openxmlformats.org/officeDocument/2006/relationships/slide" Target="slides/slide12.xml"/><Relationship Id="rId18" Type="http://schemas.openxmlformats.org/officeDocument/2006/relationships/slide" Target="slides/slide1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000000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5180012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2286000" y="514350"/>
            <a:ext cx="45720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6513512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/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5180012" y="6513512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g49378094a4_1_133:notes"/>
          <p:cNvSpPr txBox="1"/>
          <p:nvPr>
            <p:ph idx="1" type="body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" name="Google Shape;48;g49378094a4_1_133:notes"/>
          <p:cNvSpPr/>
          <p:nvPr>
            <p:ph idx="2" type="sldImg"/>
          </p:nvPr>
        </p:nvSpPr>
        <p:spPr>
          <a:xfrm>
            <a:off x="2286000" y="514350"/>
            <a:ext cx="4572000" cy="25716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g495c248b54_0_150:notes"/>
          <p:cNvSpPr/>
          <p:nvPr>
            <p:ph idx="2" type="sldImg"/>
          </p:nvPr>
        </p:nvSpPr>
        <p:spPr>
          <a:xfrm>
            <a:off x="2286000" y="514350"/>
            <a:ext cx="4572000" cy="25716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" name="Google Shape;62;g495c248b54_0_150:notes"/>
          <p:cNvSpPr txBox="1"/>
          <p:nvPr>
            <p:ph idx="1" type="body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3" name="Google Shape;63;g495c248b54_0_150:notes"/>
          <p:cNvSpPr txBox="1"/>
          <p:nvPr>
            <p:ph idx="12" type="sldNum"/>
          </p:nvPr>
        </p:nvSpPr>
        <p:spPr>
          <a:xfrm>
            <a:off x="5180012" y="6513512"/>
            <a:ext cx="3962400" cy="3429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 sz="140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g495c248b54_0_159:notes"/>
          <p:cNvSpPr/>
          <p:nvPr>
            <p:ph idx="2" type="sldImg"/>
          </p:nvPr>
        </p:nvSpPr>
        <p:spPr>
          <a:xfrm>
            <a:off x="2286000" y="514350"/>
            <a:ext cx="4572000" cy="25716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" name="Google Shape;73;g495c248b54_0_159:notes"/>
          <p:cNvSpPr txBox="1"/>
          <p:nvPr>
            <p:ph idx="1" type="body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4" name="Google Shape;74;g495c248b54_0_159:notes"/>
          <p:cNvSpPr txBox="1"/>
          <p:nvPr>
            <p:ph idx="12" type="sldNum"/>
          </p:nvPr>
        </p:nvSpPr>
        <p:spPr>
          <a:xfrm>
            <a:off x="5180012" y="6513512"/>
            <a:ext cx="3962400" cy="3429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 sz="140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g495c248b54_0_168:notes"/>
          <p:cNvSpPr/>
          <p:nvPr>
            <p:ph idx="2" type="sldImg"/>
          </p:nvPr>
        </p:nvSpPr>
        <p:spPr>
          <a:xfrm>
            <a:off x="2286000" y="514350"/>
            <a:ext cx="4572000" cy="25716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" name="Google Shape;84;g495c248b54_0_168:notes"/>
          <p:cNvSpPr txBox="1"/>
          <p:nvPr>
            <p:ph idx="1" type="body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5" name="Google Shape;85;g495c248b54_0_168:notes"/>
          <p:cNvSpPr txBox="1"/>
          <p:nvPr>
            <p:ph idx="12" type="sldNum"/>
          </p:nvPr>
        </p:nvSpPr>
        <p:spPr>
          <a:xfrm>
            <a:off x="5180012" y="6513512"/>
            <a:ext cx="3962400" cy="3429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 sz="140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g495c248b54_0_142:notes"/>
          <p:cNvSpPr/>
          <p:nvPr>
            <p:ph idx="2" type="sldImg"/>
          </p:nvPr>
        </p:nvSpPr>
        <p:spPr>
          <a:xfrm>
            <a:off x="2286000" y="514350"/>
            <a:ext cx="4572000" cy="25716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5" name="Google Shape;95;g495c248b54_0_142:notes"/>
          <p:cNvSpPr txBox="1"/>
          <p:nvPr>
            <p:ph idx="1" type="body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6" name="Google Shape;96;g495c248b54_0_142:notes"/>
          <p:cNvSpPr txBox="1"/>
          <p:nvPr>
            <p:ph idx="12" type="sldNum"/>
          </p:nvPr>
        </p:nvSpPr>
        <p:spPr>
          <a:xfrm>
            <a:off x="5180012" y="6513512"/>
            <a:ext cx="3962400" cy="3429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 sz="140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g495c248b54_0_107:notes"/>
          <p:cNvSpPr/>
          <p:nvPr>
            <p:ph idx="2" type="sldImg"/>
          </p:nvPr>
        </p:nvSpPr>
        <p:spPr>
          <a:xfrm>
            <a:off x="2286000" y="514350"/>
            <a:ext cx="4572000" cy="25716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5" name="Google Shape;105;g495c248b54_0_107:notes"/>
          <p:cNvSpPr txBox="1"/>
          <p:nvPr>
            <p:ph idx="1" type="body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6" name="Google Shape;106;g495c248b54_0_107:notes"/>
          <p:cNvSpPr txBox="1"/>
          <p:nvPr>
            <p:ph idx="12" type="sldNum"/>
          </p:nvPr>
        </p:nvSpPr>
        <p:spPr>
          <a:xfrm>
            <a:off x="5180012" y="6513512"/>
            <a:ext cx="3962400" cy="3429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 sz="140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g4980a9240d_0_20:notes"/>
          <p:cNvSpPr/>
          <p:nvPr>
            <p:ph idx="2" type="sldImg"/>
          </p:nvPr>
        </p:nvSpPr>
        <p:spPr>
          <a:xfrm>
            <a:off x="2286000" y="514350"/>
            <a:ext cx="4572000" cy="25716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5" name="Google Shape;115;g4980a9240d_0_20:notes"/>
          <p:cNvSpPr txBox="1"/>
          <p:nvPr>
            <p:ph idx="1" type="body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6" name="Google Shape;116;g4980a9240d_0_20:notes"/>
          <p:cNvSpPr txBox="1"/>
          <p:nvPr>
            <p:ph idx="12" type="sldNum"/>
          </p:nvPr>
        </p:nvSpPr>
        <p:spPr>
          <a:xfrm>
            <a:off x="5180012" y="6513512"/>
            <a:ext cx="3962400" cy="3429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 sz="140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g495c248b54_0_2:notes"/>
          <p:cNvSpPr txBox="1"/>
          <p:nvPr>
            <p:ph idx="1" type="body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ontserrat"/>
              <a:buNone/>
            </a:pPr>
            <a:r>
              <a:rPr lang="en-US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Agora vamos falar um pouco de cada ferramenta isoladamente.</a:t>
            </a:r>
            <a:endParaRPr b="0" i="0" sz="24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25" name="Google Shape;125;g495c248b54_0_2:notes"/>
          <p:cNvSpPr/>
          <p:nvPr>
            <p:ph idx="2" type="sldImg"/>
          </p:nvPr>
        </p:nvSpPr>
        <p:spPr>
          <a:xfrm>
            <a:off x="506941" y="514350"/>
            <a:ext cx="8130000" cy="2571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g49378094a4_1_165:notes"/>
          <p:cNvSpPr/>
          <p:nvPr>
            <p:ph idx="2" type="sldImg"/>
          </p:nvPr>
        </p:nvSpPr>
        <p:spPr>
          <a:xfrm>
            <a:off x="2286000" y="514350"/>
            <a:ext cx="4572000" cy="25716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8" name="Google Shape;138;g49378094a4_1_165:notes"/>
          <p:cNvSpPr txBox="1"/>
          <p:nvPr>
            <p:ph idx="1" type="body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9" name="Google Shape;139;g49378094a4_1_165:notes"/>
          <p:cNvSpPr txBox="1"/>
          <p:nvPr>
            <p:ph idx="12" type="sldNum"/>
          </p:nvPr>
        </p:nvSpPr>
        <p:spPr>
          <a:xfrm>
            <a:off x="5180012" y="6513512"/>
            <a:ext cx="3962400" cy="3429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 sz="140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g49378094a4_1_6:notes"/>
          <p:cNvSpPr/>
          <p:nvPr>
            <p:ph idx="2" type="sldImg"/>
          </p:nvPr>
        </p:nvSpPr>
        <p:spPr>
          <a:xfrm>
            <a:off x="2286000" y="514350"/>
            <a:ext cx="4572000" cy="25716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8" name="Google Shape;148;g49378094a4_1_6:notes"/>
          <p:cNvSpPr txBox="1"/>
          <p:nvPr>
            <p:ph idx="1" type="body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9" name="Google Shape;149;g49378094a4_1_6:notes"/>
          <p:cNvSpPr txBox="1"/>
          <p:nvPr>
            <p:ph idx="12" type="sldNum"/>
          </p:nvPr>
        </p:nvSpPr>
        <p:spPr>
          <a:xfrm>
            <a:off x="5180012" y="6513512"/>
            <a:ext cx="3962400" cy="3429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 sz="140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g49378094a4_1_104:notes"/>
          <p:cNvSpPr/>
          <p:nvPr>
            <p:ph idx="2" type="sldImg"/>
          </p:nvPr>
        </p:nvSpPr>
        <p:spPr>
          <a:xfrm>
            <a:off x="2286000" y="514350"/>
            <a:ext cx="4572000" cy="25716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8" name="Google Shape;158;g49378094a4_1_104:notes"/>
          <p:cNvSpPr txBox="1"/>
          <p:nvPr>
            <p:ph idx="1" type="body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O Karate possui uma diversidade de funcionalidades para testar webservices.</a:t>
            </a:r>
            <a:br>
              <a:rPr lang="en-US"/>
            </a:br>
            <a:r>
              <a:rPr lang="en-US"/>
              <a:t>Não vamos passar por cada uma individualmente, mas recomendo a leitura da documentação no github.</a:t>
            </a:r>
            <a:endParaRPr/>
          </a:p>
        </p:txBody>
      </p:sp>
      <p:sp>
        <p:nvSpPr>
          <p:cNvPr id="159" name="Google Shape;159;g49378094a4_1_104:notes"/>
          <p:cNvSpPr txBox="1"/>
          <p:nvPr>
            <p:ph idx="12" type="sldNum"/>
          </p:nvPr>
        </p:nvSpPr>
        <p:spPr>
          <a:xfrm>
            <a:off x="5180012" y="6513512"/>
            <a:ext cx="3962400" cy="3429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 sz="140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g4980a9240d_0_29:notes"/>
          <p:cNvSpPr/>
          <p:nvPr>
            <p:ph idx="2" type="sldImg"/>
          </p:nvPr>
        </p:nvSpPr>
        <p:spPr>
          <a:xfrm>
            <a:off x="2286000" y="514350"/>
            <a:ext cx="4572000" cy="25716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8" name="Google Shape;168;g4980a9240d_0_29:notes"/>
          <p:cNvSpPr txBox="1"/>
          <p:nvPr>
            <p:ph idx="1" type="body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O Karate possui uma diversidade de funcionalidades para testar webservices.</a:t>
            </a:r>
            <a:br>
              <a:rPr lang="en-US"/>
            </a:br>
            <a:r>
              <a:rPr lang="en-US"/>
              <a:t>Não vamos passar por cada uma individualmente, mas recomendo a leitura da documentação no github.</a:t>
            </a:r>
            <a:endParaRPr/>
          </a:p>
        </p:txBody>
      </p:sp>
      <p:sp>
        <p:nvSpPr>
          <p:cNvPr id="169" name="Google Shape;169;g4980a9240d_0_29:notes"/>
          <p:cNvSpPr txBox="1"/>
          <p:nvPr>
            <p:ph idx="12" type="sldNum"/>
          </p:nvPr>
        </p:nvSpPr>
        <p:spPr>
          <a:xfrm>
            <a:off x="5180012" y="6513512"/>
            <a:ext cx="3962400" cy="3429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 sz="140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76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g495c248b54_0_20:notes"/>
          <p:cNvSpPr/>
          <p:nvPr>
            <p:ph idx="2" type="sldImg"/>
          </p:nvPr>
        </p:nvSpPr>
        <p:spPr>
          <a:xfrm>
            <a:off x="2286000" y="514350"/>
            <a:ext cx="4572000" cy="25716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8" name="Google Shape;178;g495c248b54_0_20:notes"/>
          <p:cNvSpPr txBox="1"/>
          <p:nvPr>
            <p:ph idx="1" type="body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9" name="Google Shape;179;g495c248b54_0_20:notes"/>
          <p:cNvSpPr txBox="1"/>
          <p:nvPr>
            <p:ph idx="12" type="sldNum"/>
          </p:nvPr>
        </p:nvSpPr>
        <p:spPr>
          <a:xfrm>
            <a:off x="5180012" y="6513512"/>
            <a:ext cx="3962400" cy="3429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 sz="140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g495c248b54_0_34:notes"/>
          <p:cNvSpPr/>
          <p:nvPr>
            <p:ph idx="2" type="sldImg"/>
          </p:nvPr>
        </p:nvSpPr>
        <p:spPr>
          <a:xfrm>
            <a:off x="2286000" y="514350"/>
            <a:ext cx="4572000" cy="25716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8" name="Google Shape;188;g495c248b54_0_34:notes"/>
          <p:cNvSpPr txBox="1"/>
          <p:nvPr>
            <p:ph idx="1" type="body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Esse é um exemplo de relatório HTML gerado com uma lib de terceiros facilmente integrada ao karate.</a:t>
            </a:r>
            <a:endParaRPr/>
          </a:p>
        </p:txBody>
      </p:sp>
      <p:sp>
        <p:nvSpPr>
          <p:cNvPr id="189" name="Google Shape;189;g495c248b54_0_34:notes"/>
          <p:cNvSpPr txBox="1"/>
          <p:nvPr>
            <p:ph idx="12" type="sldNum"/>
          </p:nvPr>
        </p:nvSpPr>
        <p:spPr>
          <a:xfrm>
            <a:off x="5180012" y="6513512"/>
            <a:ext cx="3962400" cy="3429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 sz="140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96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g495c248b54_0_45:notes"/>
          <p:cNvSpPr/>
          <p:nvPr>
            <p:ph idx="2" type="sldImg"/>
          </p:nvPr>
        </p:nvSpPr>
        <p:spPr>
          <a:xfrm>
            <a:off x="2286000" y="514350"/>
            <a:ext cx="4572000" cy="25716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8" name="Google Shape;198;g495c248b54_0_45:notes"/>
          <p:cNvSpPr txBox="1"/>
          <p:nvPr>
            <p:ph idx="1" type="body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Abrir projeto na IDE e rodar teste karate</a:t>
            </a:r>
            <a:endParaRPr/>
          </a:p>
        </p:txBody>
      </p:sp>
      <p:sp>
        <p:nvSpPr>
          <p:cNvPr id="199" name="Google Shape;199;g495c248b54_0_45:notes"/>
          <p:cNvSpPr txBox="1"/>
          <p:nvPr>
            <p:ph idx="12" type="sldNum"/>
          </p:nvPr>
        </p:nvSpPr>
        <p:spPr>
          <a:xfrm>
            <a:off x="5180012" y="6513512"/>
            <a:ext cx="3962400" cy="3429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 sz="140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06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g49378094a4_1_29:notes"/>
          <p:cNvSpPr txBox="1"/>
          <p:nvPr>
            <p:ph idx="1" type="body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ontserrat"/>
              <a:buNone/>
            </a:pPr>
            <a:r>
              <a:t/>
            </a:r>
            <a:endParaRPr b="0" i="0" sz="24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08" name="Google Shape;208;g49378094a4_1_29:notes"/>
          <p:cNvSpPr/>
          <p:nvPr>
            <p:ph idx="2" type="sldImg"/>
          </p:nvPr>
        </p:nvSpPr>
        <p:spPr>
          <a:xfrm>
            <a:off x="506941" y="514350"/>
            <a:ext cx="8130000" cy="2571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19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g49378094a4_1_48:notes"/>
          <p:cNvSpPr/>
          <p:nvPr>
            <p:ph idx="2" type="sldImg"/>
          </p:nvPr>
        </p:nvSpPr>
        <p:spPr>
          <a:xfrm>
            <a:off x="2286000" y="514350"/>
            <a:ext cx="4572000" cy="25716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1" name="Google Shape;221;g49378094a4_1_48:notes"/>
          <p:cNvSpPr txBox="1"/>
          <p:nvPr>
            <p:ph idx="1" type="body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2" name="Google Shape;222;g49378094a4_1_48:notes"/>
          <p:cNvSpPr txBox="1"/>
          <p:nvPr>
            <p:ph idx="12" type="sldNum"/>
          </p:nvPr>
        </p:nvSpPr>
        <p:spPr>
          <a:xfrm>
            <a:off x="5180012" y="6513512"/>
            <a:ext cx="3962400" cy="3429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 sz="140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30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g495c248b54_0_78:notes"/>
          <p:cNvSpPr/>
          <p:nvPr>
            <p:ph idx="2" type="sldImg"/>
          </p:nvPr>
        </p:nvSpPr>
        <p:spPr>
          <a:xfrm>
            <a:off x="2286000" y="514350"/>
            <a:ext cx="4572000" cy="25716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2" name="Google Shape;232;g495c248b54_0_78:notes"/>
          <p:cNvSpPr txBox="1"/>
          <p:nvPr>
            <p:ph idx="1" type="body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- Capaz de rodar via linha de comando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- Facilmente versionado em qualquer SCM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- Capaz de rodar num CI</a:t>
            </a:r>
            <a:endParaRPr/>
          </a:p>
        </p:txBody>
      </p:sp>
      <p:sp>
        <p:nvSpPr>
          <p:cNvPr id="233" name="Google Shape;233;g495c248b54_0_78:notes"/>
          <p:cNvSpPr txBox="1"/>
          <p:nvPr>
            <p:ph idx="12" type="sldNum"/>
          </p:nvPr>
        </p:nvSpPr>
        <p:spPr>
          <a:xfrm>
            <a:off x="5180012" y="6513512"/>
            <a:ext cx="3962400" cy="3429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 sz="140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40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g495c248b54_0_116:notes"/>
          <p:cNvSpPr/>
          <p:nvPr>
            <p:ph idx="2" type="sldImg"/>
          </p:nvPr>
        </p:nvSpPr>
        <p:spPr>
          <a:xfrm>
            <a:off x="2286000" y="514350"/>
            <a:ext cx="4572000" cy="25716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2" name="Google Shape;242;g495c248b54_0_116:notes"/>
          <p:cNvSpPr txBox="1"/>
          <p:nvPr>
            <p:ph idx="1" type="body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3" name="Google Shape;243;g495c248b54_0_116:notes"/>
          <p:cNvSpPr txBox="1"/>
          <p:nvPr>
            <p:ph idx="12" type="sldNum"/>
          </p:nvPr>
        </p:nvSpPr>
        <p:spPr>
          <a:xfrm>
            <a:off x="5180012" y="6513512"/>
            <a:ext cx="3962400" cy="3429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 sz="140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50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g495c248b54_0_87:notes"/>
          <p:cNvSpPr/>
          <p:nvPr>
            <p:ph idx="2" type="sldImg"/>
          </p:nvPr>
        </p:nvSpPr>
        <p:spPr>
          <a:xfrm>
            <a:off x="2286000" y="514350"/>
            <a:ext cx="4572000" cy="25716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2" name="Google Shape;252;g495c248b54_0_87:notes"/>
          <p:cNvSpPr txBox="1"/>
          <p:nvPr>
            <p:ph idx="1" type="body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Esse é o início de um exemplo de relatório HTML gerado pelo Gatling.</a:t>
            </a:r>
            <a:br>
              <a:rPr lang="en-US"/>
            </a:br>
            <a:r>
              <a:rPr lang="en-US"/>
              <a:t>- </a:t>
            </a:r>
            <a:r>
              <a:rPr lang="en-US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Estatísticas de </a:t>
            </a:r>
            <a:r>
              <a:rPr b="1" lang="en-US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tempo / sucesso</a:t>
            </a:r>
            <a:r>
              <a:rPr lang="en-US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min, max e média</a:t>
            </a:r>
            <a:endParaRPr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ontserrat"/>
              <a:buChar char="●"/>
            </a:pPr>
            <a:r>
              <a:rPr b="1" lang="en-US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Usuários ativos</a:t>
            </a:r>
            <a:r>
              <a:rPr lang="en-US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ao longo do tempo</a:t>
            </a:r>
            <a:endParaRPr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ontserrat"/>
              <a:buChar char="●"/>
            </a:pPr>
            <a:r>
              <a:rPr lang="en-US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Distribuição de </a:t>
            </a:r>
            <a:r>
              <a:rPr b="1" lang="en-US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tempo de resposta</a:t>
            </a:r>
            <a:endParaRPr b="1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ontserrat"/>
              <a:buChar char="●"/>
            </a:pPr>
            <a:r>
              <a:rPr b="1" lang="en-US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Requisições por segundo</a:t>
            </a:r>
            <a:r>
              <a:rPr lang="en-US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ao longo do tempo</a:t>
            </a:r>
            <a:endParaRPr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ontserrat"/>
              <a:buChar char="●"/>
            </a:pPr>
            <a:r>
              <a:rPr b="1" lang="en-US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Respostas por segundo</a:t>
            </a:r>
            <a:r>
              <a:rPr lang="en-US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ao longo do tempo</a:t>
            </a:r>
            <a:endParaRPr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3" name="Google Shape;253;g495c248b54_0_87:notes"/>
          <p:cNvSpPr txBox="1"/>
          <p:nvPr>
            <p:ph idx="12" type="sldNum"/>
          </p:nvPr>
        </p:nvSpPr>
        <p:spPr>
          <a:xfrm>
            <a:off x="5180012" y="6513512"/>
            <a:ext cx="3962400" cy="3429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 sz="140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60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261;g495c248b54_0_54:notes"/>
          <p:cNvSpPr/>
          <p:nvPr>
            <p:ph idx="2" type="sldImg"/>
          </p:nvPr>
        </p:nvSpPr>
        <p:spPr>
          <a:xfrm>
            <a:off x="2286000" y="514350"/>
            <a:ext cx="4572000" cy="25716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2" name="Google Shape;262;g495c248b54_0_54:notes"/>
          <p:cNvSpPr txBox="1"/>
          <p:nvPr>
            <p:ph idx="1" type="body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Abrir projeto na IDE e demonstrar a classe CatsGatlingSimulation</a:t>
            </a:r>
            <a:endParaRPr/>
          </a:p>
        </p:txBody>
      </p:sp>
      <p:sp>
        <p:nvSpPr>
          <p:cNvPr id="263" name="Google Shape;263;g495c248b54_0_54:notes"/>
          <p:cNvSpPr txBox="1"/>
          <p:nvPr>
            <p:ph idx="12" type="sldNum"/>
          </p:nvPr>
        </p:nvSpPr>
        <p:spPr>
          <a:xfrm>
            <a:off x="5180012" y="6513512"/>
            <a:ext cx="3962400" cy="3429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 sz="140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7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g49378094a4_1_64:notes"/>
          <p:cNvSpPr txBox="1"/>
          <p:nvPr>
            <p:ph idx="1" type="body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ontserrat"/>
              <a:buNone/>
            </a:pPr>
            <a:r>
              <a:t/>
            </a:r>
            <a:endParaRPr b="0" i="0" sz="24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73" name="Google Shape;273;g49378094a4_1_64:notes"/>
          <p:cNvSpPr/>
          <p:nvPr>
            <p:ph idx="2" type="sldImg"/>
          </p:nvPr>
        </p:nvSpPr>
        <p:spPr>
          <a:xfrm>
            <a:off x="506941" y="514350"/>
            <a:ext cx="8130000" cy="2571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83" name="Shape 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Google Shape;284;g495c248b54_0_125:notes"/>
          <p:cNvSpPr/>
          <p:nvPr>
            <p:ph idx="2" type="sldImg"/>
          </p:nvPr>
        </p:nvSpPr>
        <p:spPr>
          <a:xfrm>
            <a:off x="2286000" y="514350"/>
            <a:ext cx="4572000" cy="25716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5" name="Google Shape;285;g495c248b54_0_125:notes"/>
          <p:cNvSpPr txBox="1"/>
          <p:nvPr>
            <p:ph idx="1" type="body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Abrir projeto na IDE e rodar teste</a:t>
            </a:r>
            <a:endParaRPr/>
          </a:p>
        </p:txBody>
      </p:sp>
      <p:sp>
        <p:nvSpPr>
          <p:cNvPr id="286" name="Google Shape;286;g495c248b54_0_125:notes"/>
          <p:cNvSpPr txBox="1"/>
          <p:nvPr>
            <p:ph idx="12" type="sldNum"/>
          </p:nvPr>
        </p:nvSpPr>
        <p:spPr>
          <a:xfrm>
            <a:off x="5180012" y="6513512"/>
            <a:ext cx="3962400" cy="3429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 sz="140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93" name="Shape 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" name="Google Shape;294;g495c248b54_0_133:notes"/>
          <p:cNvSpPr/>
          <p:nvPr>
            <p:ph idx="2" type="sldImg"/>
          </p:nvPr>
        </p:nvSpPr>
        <p:spPr>
          <a:xfrm>
            <a:off x="2286000" y="514350"/>
            <a:ext cx="4572000" cy="25716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5" name="Google Shape;295;g495c248b54_0_133:notes"/>
          <p:cNvSpPr txBox="1"/>
          <p:nvPr>
            <p:ph idx="1" type="body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Abrir projeto na IDE e rodar teste</a:t>
            </a:r>
            <a:endParaRPr/>
          </a:p>
        </p:txBody>
      </p:sp>
      <p:sp>
        <p:nvSpPr>
          <p:cNvPr id="296" name="Google Shape;296;g495c248b54_0_133:notes"/>
          <p:cNvSpPr txBox="1"/>
          <p:nvPr>
            <p:ph idx="12" type="sldNum"/>
          </p:nvPr>
        </p:nvSpPr>
        <p:spPr>
          <a:xfrm>
            <a:off x="5180012" y="6513512"/>
            <a:ext cx="3962400" cy="3429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 sz="1400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03" name="Shape 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" name="Google Shape;304;g495c248b54_0_70:notes"/>
          <p:cNvSpPr/>
          <p:nvPr>
            <p:ph idx="2" type="sldImg"/>
          </p:nvPr>
        </p:nvSpPr>
        <p:spPr>
          <a:xfrm>
            <a:off x="2286000" y="514350"/>
            <a:ext cx="4572000" cy="25716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5" name="Google Shape;305;g495c248b54_0_70:notes"/>
          <p:cNvSpPr txBox="1"/>
          <p:nvPr>
            <p:ph idx="1" type="body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>
                <a:solidFill>
                  <a:schemeClr val="dk1"/>
                </a:solidFill>
              </a:rPr>
              <a:t>Abrir projeto na IDE e demonstrar a classe CatsKarateSimulation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6" name="Google Shape;306;g495c248b54_0_70:notes"/>
          <p:cNvSpPr txBox="1"/>
          <p:nvPr>
            <p:ph idx="12" type="sldNum"/>
          </p:nvPr>
        </p:nvSpPr>
        <p:spPr>
          <a:xfrm>
            <a:off x="5180012" y="6513512"/>
            <a:ext cx="3962400" cy="3429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 sz="1400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15" name="Shape 3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" name="Google Shape;316;g49755a63e4_22_7:notes"/>
          <p:cNvSpPr txBox="1"/>
          <p:nvPr>
            <p:ph idx="1" type="body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ontserrat"/>
              <a:buNone/>
            </a:pPr>
            <a:r>
              <a:t/>
            </a:r>
            <a:endParaRPr b="0" i="0" sz="24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17" name="Google Shape;317;g49755a63e4_22_7:notes"/>
          <p:cNvSpPr/>
          <p:nvPr>
            <p:ph idx="2" type="sldImg"/>
          </p:nvPr>
        </p:nvSpPr>
        <p:spPr>
          <a:xfrm>
            <a:off x="506941" y="514350"/>
            <a:ext cx="8130000" cy="2571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lide de título" type="title">
  <p:cSld name="TITLE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2"/>
          <p:cNvSpPr txBox="1"/>
          <p:nvPr>
            <p:ph type="ctrTitle"/>
          </p:nvPr>
        </p:nvSpPr>
        <p:spPr>
          <a:xfrm>
            <a:off x="684213" y="2950369"/>
            <a:ext cx="7772400" cy="4524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2"/>
          <p:cNvSpPr txBox="1"/>
          <p:nvPr>
            <p:ph idx="1" type="subTitle"/>
          </p:nvPr>
        </p:nvSpPr>
        <p:spPr>
          <a:xfrm>
            <a:off x="1371600" y="3489723"/>
            <a:ext cx="6400800" cy="73937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lvl="0" algn="ctr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/>
            </a:lvl1pPr>
            <a:lvl2pPr lvl="1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lvl="2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lvl="3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lvl="4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lvl="5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lvl="6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lvl="7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lvl="8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Em branco" type="blank">
  <p:cSld name="BLANK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4"/>
          <p:cNvSpPr txBox="1"/>
          <p:nvPr>
            <p:ph idx="10" type="dt"/>
          </p:nvPr>
        </p:nvSpPr>
        <p:spPr>
          <a:xfrm>
            <a:off x="457200" y="4767262"/>
            <a:ext cx="2133600" cy="2746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7" name="Google Shape;37;p4"/>
          <p:cNvSpPr txBox="1"/>
          <p:nvPr>
            <p:ph idx="11" type="ftr"/>
          </p:nvPr>
        </p:nvSpPr>
        <p:spPr>
          <a:xfrm>
            <a:off x="3124200" y="4767262"/>
            <a:ext cx="2895600" cy="2746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4"/>
          <p:cNvSpPr txBox="1"/>
          <p:nvPr>
            <p:ph idx="12" type="sldNum"/>
          </p:nvPr>
        </p:nvSpPr>
        <p:spPr>
          <a:xfrm>
            <a:off x="6553200" y="4767262"/>
            <a:ext cx="2133600" cy="2746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lank" type="blank">
  <p:cSld name="BLANK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slideLayout" Target="../slideLayouts/slideLayout1.xml"/><Relationship Id="rId3" Type="http://schemas.openxmlformats.org/officeDocument/2006/relationships/theme" Target="../theme/theme2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theme" Target="../theme/theme4.xml"/></Relationships>
</file>

<file path=ppt/slideMasters/_rels/slideMaster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/>
          <p:nvPr/>
        </p:nvSpPr>
        <p:spPr>
          <a:xfrm>
            <a:off x="5148262" y="4875212"/>
            <a:ext cx="3995737" cy="309562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90000" wrap="square" tIns="468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Calibri"/>
              <a:buNone/>
            </a:pPr>
            <a:r>
              <a:rPr b="0" i="0" lang="en-US" sz="1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Globalcode – O</a:t>
            </a:r>
            <a:r>
              <a:rPr b="0" i="0" lang="en-US" sz="1400" u="none" cap="none" strike="noStrike">
                <a:solidFill>
                  <a:srgbClr val="FFFFFF"/>
                </a:solidFill>
                <a:latin typeface="Monda"/>
                <a:ea typeface="Monda"/>
                <a:cs typeface="Monda"/>
                <a:sym typeface="Monda"/>
              </a:rPr>
              <a:t>pen4education</a:t>
            </a:r>
            <a:endParaRPr/>
          </a:p>
        </p:txBody>
      </p:sp>
      <p:grpSp>
        <p:nvGrpSpPr>
          <p:cNvPr id="11" name="Google Shape;11;p1"/>
          <p:cNvGrpSpPr/>
          <p:nvPr/>
        </p:nvGrpSpPr>
        <p:grpSpPr>
          <a:xfrm>
            <a:off x="0" y="0"/>
            <a:ext cx="9150349" cy="215900"/>
            <a:chOff x="0" y="0"/>
            <a:chExt cx="9150349" cy="287337"/>
          </a:xfrm>
        </p:grpSpPr>
        <p:sp>
          <p:nvSpPr>
            <p:cNvPr id="12" name="Google Shape;12;p1"/>
            <p:cNvSpPr txBox="1"/>
            <p:nvPr/>
          </p:nvSpPr>
          <p:spPr>
            <a:xfrm>
              <a:off x="0" y="0"/>
              <a:ext cx="1536700" cy="287337"/>
            </a:xfrm>
            <a:prstGeom prst="rect">
              <a:avLst/>
            </a:prstGeom>
            <a:solidFill>
              <a:srgbClr val="EF8206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" name="Google Shape;13;p1"/>
            <p:cNvSpPr txBox="1"/>
            <p:nvPr/>
          </p:nvSpPr>
          <p:spPr>
            <a:xfrm>
              <a:off x="1531937" y="0"/>
              <a:ext cx="1528762" cy="287337"/>
            </a:xfrm>
            <a:prstGeom prst="rect">
              <a:avLst/>
            </a:prstGeom>
            <a:solidFill>
              <a:srgbClr val="E2033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r>
                <a:rPr b="0" i="0" lang="en-US" sz="18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endParaRPr/>
            </a:p>
          </p:txBody>
        </p:sp>
        <p:sp>
          <p:nvSpPr>
            <p:cNvPr id="14" name="Google Shape;14;p1"/>
            <p:cNvSpPr txBox="1"/>
            <p:nvPr/>
          </p:nvSpPr>
          <p:spPr>
            <a:xfrm>
              <a:off x="3059112" y="0"/>
              <a:ext cx="1528762" cy="287337"/>
            </a:xfrm>
            <a:prstGeom prst="rect">
              <a:avLst/>
            </a:prstGeom>
            <a:solidFill>
              <a:srgbClr val="7B252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" name="Google Shape;15;p1"/>
            <p:cNvSpPr txBox="1"/>
            <p:nvPr/>
          </p:nvSpPr>
          <p:spPr>
            <a:xfrm>
              <a:off x="4587875" y="0"/>
              <a:ext cx="1522412" cy="287337"/>
            </a:xfrm>
            <a:prstGeom prst="rect">
              <a:avLst/>
            </a:prstGeom>
            <a:solidFill>
              <a:srgbClr val="00549A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" name="Google Shape;16;p1"/>
            <p:cNvSpPr txBox="1"/>
            <p:nvPr/>
          </p:nvSpPr>
          <p:spPr>
            <a:xfrm>
              <a:off x="6099175" y="0"/>
              <a:ext cx="1528762" cy="287337"/>
            </a:xfrm>
            <a:prstGeom prst="rect">
              <a:avLst/>
            </a:prstGeom>
            <a:solidFill>
              <a:srgbClr val="0794CE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" name="Google Shape;17;p1"/>
            <p:cNvSpPr txBox="1"/>
            <p:nvPr/>
          </p:nvSpPr>
          <p:spPr>
            <a:xfrm>
              <a:off x="7621587" y="0"/>
              <a:ext cx="1528762" cy="287337"/>
            </a:xfrm>
            <a:prstGeom prst="rect">
              <a:avLst/>
            </a:prstGeom>
            <a:solidFill>
              <a:srgbClr val="009949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8" name="Google Shape;18;p1"/>
          <p:cNvGrpSpPr/>
          <p:nvPr/>
        </p:nvGrpSpPr>
        <p:grpSpPr>
          <a:xfrm>
            <a:off x="-6350" y="5056187"/>
            <a:ext cx="9150349" cy="87312"/>
            <a:chOff x="0" y="0"/>
            <a:chExt cx="9150349" cy="287337"/>
          </a:xfrm>
        </p:grpSpPr>
        <p:sp>
          <p:nvSpPr>
            <p:cNvPr id="19" name="Google Shape;19;p1"/>
            <p:cNvSpPr txBox="1"/>
            <p:nvPr/>
          </p:nvSpPr>
          <p:spPr>
            <a:xfrm>
              <a:off x="0" y="0"/>
              <a:ext cx="1536700" cy="287337"/>
            </a:xfrm>
            <a:prstGeom prst="rect">
              <a:avLst/>
            </a:prstGeom>
            <a:solidFill>
              <a:srgbClr val="EF8206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" name="Google Shape;20;p1"/>
            <p:cNvSpPr txBox="1"/>
            <p:nvPr/>
          </p:nvSpPr>
          <p:spPr>
            <a:xfrm>
              <a:off x="1531937" y="0"/>
              <a:ext cx="1528762" cy="287337"/>
            </a:xfrm>
            <a:prstGeom prst="rect">
              <a:avLst/>
            </a:prstGeom>
            <a:solidFill>
              <a:srgbClr val="E2033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r>
                <a:rPr b="0" i="0" lang="en-US" sz="18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endParaRPr/>
            </a:p>
          </p:txBody>
        </p:sp>
        <p:sp>
          <p:nvSpPr>
            <p:cNvPr id="21" name="Google Shape;21;p1"/>
            <p:cNvSpPr txBox="1"/>
            <p:nvPr/>
          </p:nvSpPr>
          <p:spPr>
            <a:xfrm>
              <a:off x="3059112" y="0"/>
              <a:ext cx="1528762" cy="287337"/>
            </a:xfrm>
            <a:prstGeom prst="rect">
              <a:avLst/>
            </a:prstGeom>
            <a:solidFill>
              <a:srgbClr val="7B252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" name="Google Shape;22;p1"/>
            <p:cNvSpPr txBox="1"/>
            <p:nvPr/>
          </p:nvSpPr>
          <p:spPr>
            <a:xfrm>
              <a:off x="4587875" y="0"/>
              <a:ext cx="1522412" cy="287337"/>
            </a:xfrm>
            <a:prstGeom prst="rect">
              <a:avLst/>
            </a:prstGeom>
            <a:solidFill>
              <a:srgbClr val="00549A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" name="Google Shape;23;p1"/>
            <p:cNvSpPr txBox="1"/>
            <p:nvPr/>
          </p:nvSpPr>
          <p:spPr>
            <a:xfrm>
              <a:off x="6099175" y="0"/>
              <a:ext cx="1528762" cy="287337"/>
            </a:xfrm>
            <a:prstGeom prst="rect">
              <a:avLst/>
            </a:prstGeom>
            <a:solidFill>
              <a:srgbClr val="0794CE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" name="Google Shape;24;p1"/>
            <p:cNvSpPr txBox="1"/>
            <p:nvPr/>
          </p:nvSpPr>
          <p:spPr>
            <a:xfrm>
              <a:off x="7621587" y="0"/>
              <a:ext cx="1528762" cy="287337"/>
            </a:xfrm>
            <a:prstGeom prst="rect">
              <a:avLst/>
            </a:prstGeom>
            <a:solidFill>
              <a:srgbClr val="009949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descr="I:\TDC2017\Logos\TDC2017\logo-tdc-vertical-A4.emf" id="25" name="Google Shape;25;p1"/>
          <p:cNvPicPr preferRelativeResize="0"/>
          <p:nvPr/>
        </p:nvPicPr>
        <p:blipFill rotWithShape="1">
          <a:blip r:embed="rId1">
            <a:alphaModFix/>
          </a:blip>
          <a:srcRect b="0" l="0" r="0" t="0"/>
          <a:stretch/>
        </p:blipFill>
        <p:spPr>
          <a:xfrm>
            <a:off x="2624137" y="484187"/>
            <a:ext cx="3819525" cy="2422525"/>
          </a:xfrm>
          <a:prstGeom prst="rect">
            <a:avLst/>
          </a:prstGeom>
          <a:noFill/>
          <a:ln>
            <a:noFill/>
          </a:ln>
        </p:spPr>
      </p:pic>
      <p:sp>
        <p:nvSpPr>
          <p:cNvPr id="26" name="Google Shape;26;p1"/>
          <p:cNvSpPr txBox="1"/>
          <p:nvPr>
            <p:ph type="title"/>
          </p:nvPr>
        </p:nvSpPr>
        <p:spPr>
          <a:xfrm>
            <a:off x="250825" y="361950"/>
            <a:ext cx="5689600" cy="698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7" name="Google Shape;27;p1"/>
          <p:cNvSpPr txBox="1"/>
          <p:nvPr>
            <p:ph idx="1" type="body"/>
          </p:nvPr>
        </p:nvSpPr>
        <p:spPr>
          <a:xfrm>
            <a:off x="250825" y="1168400"/>
            <a:ext cx="8642350" cy="34020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indent="-406400" lvl="0" marL="4572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oto Sans Symbols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oto Sans Symbols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1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1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1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1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1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chemeClr val="lt1"/>
        </a:solidFill>
      </p:bgPr>
    </p:bg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3"/>
          <p:cNvSpPr txBox="1"/>
          <p:nvPr>
            <p:ph idx="10" type="dt"/>
          </p:nvPr>
        </p:nvSpPr>
        <p:spPr>
          <a:xfrm>
            <a:off x="457200" y="4767262"/>
            <a:ext cx="2133600" cy="2746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3" name="Google Shape;33;p3"/>
          <p:cNvSpPr txBox="1"/>
          <p:nvPr>
            <p:ph idx="11" type="ftr"/>
          </p:nvPr>
        </p:nvSpPr>
        <p:spPr>
          <a:xfrm>
            <a:off x="3124200" y="4767262"/>
            <a:ext cx="2895600" cy="2746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4" name="Google Shape;34;p3"/>
          <p:cNvSpPr txBox="1"/>
          <p:nvPr>
            <p:ph idx="12" type="sldNum"/>
          </p:nvPr>
        </p:nvSpPr>
        <p:spPr>
          <a:xfrm>
            <a:off x="6553200" y="4767262"/>
            <a:ext cx="2133600" cy="2746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sz="1400">
              <a:solidFill>
                <a:srgbClr val="000000"/>
              </a:solidFill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chemeClr val="lt2"/>
        </a:solidFill>
      </p:bgPr>
    </p:bg>
    <p:spTree>
      <p:nvGrpSpPr>
        <p:cNvPr id="39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5"/>
          <p:cNvSpPr txBox="1"/>
          <p:nvPr/>
        </p:nvSpPr>
        <p:spPr>
          <a:xfrm>
            <a:off x="7803505" y="229113"/>
            <a:ext cx="897000" cy="150000"/>
          </a:xfrm>
          <a:prstGeom prst="rect">
            <a:avLst/>
          </a:prstGeom>
          <a:noFill/>
          <a:ln>
            <a:noFill/>
          </a:ln>
        </p:spPr>
        <p:txBody>
          <a:bodyPr anchorCtr="0" anchor="t" bIns="17150" lIns="34300" spcFirstLastPara="1" rIns="34300" wrap="square" tIns="1715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FBFBF"/>
              </a:buClr>
              <a:buSzPts val="200"/>
              <a:buFont typeface="Montserrat"/>
              <a:buNone/>
            </a:pPr>
            <a:r>
              <a:rPr b="1" i="0" lang="en-US" sz="800" u="none" cap="none" strike="noStrike">
                <a:solidFill>
                  <a:srgbClr val="BFBFBF"/>
                </a:solidFill>
                <a:latin typeface="Montserrat"/>
                <a:ea typeface="Montserrat"/>
                <a:cs typeface="Montserrat"/>
                <a:sym typeface="Montserrat"/>
              </a:rPr>
              <a:t>S W I F T  C O.</a:t>
            </a:r>
            <a:endParaRPr sz="500"/>
          </a:p>
        </p:txBody>
      </p:sp>
      <p:sp>
        <p:nvSpPr>
          <p:cNvPr id="41" name="Google Shape;41;p5"/>
          <p:cNvSpPr txBox="1"/>
          <p:nvPr>
            <p:ph idx="1" type="body"/>
          </p:nvPr>
        </p:nvSpPr>
        <p:spPr>
          <a:xfrm>
            <a:off x="628650" y="1369219"/>
            <a:ext cx="7886700" cy="3263400"/>
          </a:xfrm>
          <a:prstGeom prst="rect">
            <a:avLst/>
          </a:prstGeom>
          <a:noFill/>
          <a:ln>
            <a:noFill/>
          </a:ln>
        </p:spPr>
        <p:txBody>
          <a:bodyPr anchorCtr="0" anchor="t" bIns="34300" lIns="34300" spcFirstLastPara="1" rIns="34300" wrap="square" tIns="34300"/>
          <a:lstStyle>
            <a:lvl1pPr indent="-228600" lvl="0" marL="457200" marR="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b="0" i="0" sz="15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indent="-228600" lvl="2" marL="1371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indent="-228600" lvl="3" marL="1828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indent="-228600" lvl="4" marL="22860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indent="-317500" lvl="5" marL="27432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indent="-317500" lvl="6" marL="3200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indent="-317500" lvl="7" marL="3657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indent="-317500" lvl="8" marL="4114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  <p:sp>
        <p:nvSpPr>
          <p:cNvPr id="42" name="Google Shape;42;p5"/>
          <p:cNvSpPr txBox="1"/>
          <p:nvPr>
            <p:ph type="title"/>
          </p:nvPr>
        </p:nvSpPr>
        <p:spPr>
          <a:xfrm>
            <a:off x="628814" y="273844"/>
            <a:ext cx="7886400" cy="99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300" lIns="34300" spcFirstLastPara="1" rIns="34300" wrap="square" tIns="34300"/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Montserrat"/>
              <a:buNone/>
              <a:defRPr b="0" i="0" sz="15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700"/>
              <a:buFont typeface="Arial"/>
              <a:buNone/>
              <a:defRPr sz="700"/>
            </a:lvl2pPr>
            <a:lvl3pPr lvl="2" rtl="0">
              <a:spcBef>
                <a:spcPts val="0"/>
              </a:spcBef>
              <a:spcAft>
                <a:spcPts val="0"/>
              </a:spcAft>
              <a:buSzPts val="700"/>
              <a:buFont typeface="Arial"/>
              <a:buNone/>
              <a:defRPr sz="700"/>
            </a:lvl3pPr>
            <a:lvl4pPr lvl="3" rtl="0">
              <a:spcBef>
                <a:spcPts val="0"/>
              </a:spcBef>
              <a:spcAft>
                <a:spcPts val="0"/>
              </a:spcAft>
              <a:buSzPts val="700"/>
              <a:buFont typeface="Arial"/>
              <a:buNone/>
              <a:defRPr sz="700"/>
            </a:lvl4pPr>
            <a:lvl5pPr lvl="4" rtl="0">
              <a:spcBef>
                <a:spcPts val="0"/>
              </a:spcBef>
              <a:spcAft>
                <a:spcPts val="0"/>
              </a:spcAft>
              <a:buSzPts val="700"/>
              <a:buFont typeface="Arial"/>
              <a:buNone/>
              <a:defRPr sz="700"/>
            </a:lvl5pPr>
            <a:lvl6pPr lvl="5" rtl="0">
              <a:spcBef>
                <a:spcPts val="0"/>
              </a:spcBef>
              <a:spcAft>
                <a:spcPts val="0"/>
              </a:spcAft>
              <a:buSzPts val="700"/>
              <a:buFont typeface="Arial"/>
              <a:buNone/>
              <a:defRPr sz="700"/>
            </a:lvl6pPr>
            <a:lvl7pPr lvl="6" rtl="0">
              <a:spcBef>
                <a:spcPts val="0"/>
              </a:spcBef>
              <a:spcAft>
                <a:spcPts val="0"/>
              </a:spcAft>
              <a:buSzPts val="700"/>
              <a:buFont typeface="Arial"/>
              <a:buNone/>
              <a:defRPr sz="700"/>
            </a:lvl7pPr>
            <a:lvl8pPr lvl="7" rtl="0">
              <a:spcBef>
                <a:spcPts val="0"/>
              </a:spcBef>
              <a:spcAft>
                <a:spcPts val="0"/>
              </a:spcAft>
              <a:buSzPts val="700"/>
              <a:buFont typeface="Arial"/>
              <a:buNone/>
              <a:defRPr sz="700"/>
            </a:lvl8pPr>
            <a:lvl9pPr lvl="8" rtl="0">
              <a:spcBef>
                <a:spcPts val="0"/>
              </a:spcBef>
              <a:spcAft>
                <a:spcPts val="0"/>
              </a:spcAft>
              <a:buSzPts val="700"/>
              <a:buFont typeface="Arial"/>
              <a:buNone/>
              <a:defRPr sz="700"/>
            </a:lvl9pPr>
          </a:lstStyle>
          <a:p/>
        </p:txBody>
      </p:sp>
      <p:sp>
        <p:nvSpPr>
          <p:cNvPr id="43" name="Google Shape;43;p5"/>
          <p:cNvSpPr txBox="1"/>
          <p:nvPr/>
        </p:nvSpPr>
        <p:spPr>
          <a:xfrm>
            <a:off x="8668904" y="211808"/>
            <a:ext cx="321900" cy="1845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FBFBF"/>
              </a:buClr>
              <a:buSzPts val="200"/>
              <a:buFont typeface="Montserrat"/>
              <a:buNone/>
            </a:pPr>
            <a:fld id="{00000000-1234-1234-1234-123412341234}" type="slidenum">
              <a:rPr b="1" i="0" lang="en-US" sz="800" u="none" cap="none" strike="noStrike">
                <a:solidFill>
                  <a:srgbClr val="BFBFBF"/>
                </a:solidFill>
                <a:latin typeface="Montserrat"/>
                <a:ea typeface="Montserrat"/>
                <a:cs typeface="Montserrat"/>
                <a:sym typeface="Montserrat"/>
              </a:rPr>
              <a:t>‹#›</a:t>
            </a:fld>
            <a:r>
              <a:rPr b="1" i="0" lang="en-US" sz="800" u="none" cap="none" strike="noStrike">
                <a:solidFill>
                  <a:srgbClr val="BFBFBF"/>
                </a:solidFill>
                <a:latin typeface="Montserrat"/>
                <a:ea typeface="Montserrat"/>
                <a:cs typeface="Montserrat"/>
                <a:sym typeface="Montserrat"/>
              </a:rPr>
              <a:t>  </a:t>
            </a:r>
            <a:endParaRPr sz="500"/>
          </a:p>
        </p:txBody>
      </p:sp>
      <p:sp>
        <p:nvSpPr>
          <p:cNvPr id="44" name="Google Shape;44;p5"/>
          <p:cNvSpPr/>
          <p:nvPr/>
        </p:nvSpPr>
        <p:spPr>
          <a:xfrm>
            <a:off x="8702288" y="371698"/>
            <a:ext cx="206700" cy="15000"/>
          </a:xfrm>
          <a:prstGeom prst="rect">
            <a:avLst/>
          </a:prstGeom>
          <a:solidFill>
            <a:srgbClr val="BFBFBF"/>
          </a:solidFill>
          <a:ln>
            <a:noFill/>
          </a:ln>
        </p:spPr>
        <p:txBody>
          <a:bodyPr anchorCtr="0" anchor="ctr" bIns="17150" lIns="34300" spcFirstLastPara="1" rIns="34300" wrap="square" tIns="171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0" r:id="rId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5.png"/><Relationship Id="rId4" Type="http://schemas.openxmlformats.org/officeDocument/2006/relationships/image" Target="../media/image3.png"/><Relationship Id="rId5" Type="http://schemas.openxmlformats.org/officeDocument/2006/relationships/image" Target="../media/image1.png"/><Relationship Id="rId6" Type="http://schemas.openxmlformats.org/officeDocument/2006/relationships/image" Target="../media/image19.png"/><Relationship Id="rId7" Type="http://schemas.openxmlformats.org/officeDocument/2006/relationships/image" Target="../media/image2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3.png"/><Relationship Id="rId4" Type="http://schemas.openxmlformats.org/officeDocument/2006/relationships/image" Target="../media/image5.png"/><Relationship Id="rId5" Type="http://schemas.openxmlformats.org/officeDocument/2006/relationships/image" Target="../media/image1.png"/><Relationship Id="rId6" Type="http://schemas.openxmlformats.org/officeDocument/2006/relationships/image" Target="../media/image4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3.png"/><Relationship Id="rId4" Type="http://schemas.openxmlformats.org/officeDocument/2006/relationships/image" Target="../media/image5.png"/><Relationship Id="rId5" Type="http://schemas.openxmlformats.org/officeDocument/2006/relationships/image" Target="../media/image1.png"/><Relationship Id="rId6" Type="http://schemas.openxmlformats.org/officeDocument/2006/relationships/image" Target="../media/image4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3.png"/><Relationship Id="rId4" Type="http://schemas.openxmlformats.org/officeDocument/2006/relationships/image" Target="../media/image5.png"/><Relationship Id="rId5" Type="http://schemas.openxmlformats.org/officeDocument/2006/relationships/image" Target="../media/image1.png"/><Relationship Id="rId6" Type="http://schemas.openxmlformats.org/officeDocument/2006/relationships/image" Target="../media/image4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3.png"/><Relationship Id="rId4" Type="http://schemas.openxmlformats.org/officeDocument/2006/relationships/image" Target="../media/image5.png"/><Relationship Id="rId5" Type="http://schemas.openxmlformats.org/officeDocument/2006/relationships/image" Target="../media/image1.png"/><Relationship Id="rId6" Type="http://schemas.openxmlformats.org/officeDocument/2006/relationships/image" Target="../media/image10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3.png"/><Relationship Id="rId4" Type="http://schemas.openxmlformats.org/officeDocument/2006/relationships/image" Target="../media/image5.png"/><Relationship Id="rId5" Type="http://schemas.openxmlformats.org/officeDocument/2006/relationships/image" Target="../media/image1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3.png"/><Relationship Id="rId4" Type="http://schemas.openxmlformats.org/officeDocument/2006/relationships/image" Target="../media/image5.png"/><Relationship Id="rId5" Type="http://schemas.openxmlformats.org/officeDocument/2006/relationships/image" Target="../media/image1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20.jpg"/><Relationship Id="rId4" Type="http://schemas.openxmlformats.org/officeDocument/2006/relationships/image" Target="../media/image8.png"/><Relationship Id="rId5" Type="http://schemas.openxmlformats.org/officeDocument/2006/relationships/image" Target="../media/image21.png"/><Relationship Id="rId6" Type="http://schemas.openxmlformats.org/officeDocument/2006/relationships/image" Target="../media/image1.png"/><Relationship Id="rId7" Type="http://schemas.openxmlformats.org/officeDocument/2006/relationships/image" Target="../media/image6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3.png"/><Relationship Id="rId4" Type="http://schemas.openxmlformats.org/officeDocument/2006/relationships/image" Target="../media/image5.png"/><Relationship Id="rId5" Type="http://schemas.openxmlformats.org/officeDocument/2006/relationships/image" Target="../media/image1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3.png"/><Relationship Id="rId4" Type="http://schemas.openxmlformats.org/officeDocument/2006/relationships/image" Target="../media/image5.png"/><Relationship Id="rId5" Type="http://schemas.openxmlformats.org/officeDocument/2006/relationships/image" Target="../media/image1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3.png"/><Relationship Id="rId4" Type="http://schemas.openxmlformats.org/officeDocument/2006/relationships/image" Target="../media/image5.png"/><Relationship Id="rId5" Type="http://schemas.openxmlformats.org/officeDocument/2006/relationships/image" Target="../media/image1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3.png"/><Relationship Id="rId4" Type="http://schemas.openxmlformats.org/officeDocument/2006/relationships/image" Target="../media/image5.png"/><Relationship Id="rId5" Type="http://schemas.openxmlformats.org/officeDocument/2006/relationships/image" Target="../media/image1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3.png"/><Relationship Id="rId4" Type="http://schemas.openxmlformats.org/officeDocument/2006/relationships/image" Target="../media/image5.png"/><Relationship Id="rId5" Type="http://schemas.openxmlformats.org/officeDocument/2006/relationships/image" Target="../media/image1.png"/><Relationship Id="rId6" Type="http://schemas.openxmlformats.org/officeDocument/2006/relationships/image" Target="../media/image11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3.png"/><Relationship Id="rId4" Type="http://schemas.openxmlformats.org/officeDocument/2006/relationships/image" Target="../media/image5.png"/><Relationship Id="rId5" Type="http://schemas.openxmlformats.org/officeDocument/2006/relationships/image" Target="../media/image1.png"/><Relationship Id="rId6" Type="http://schemas.openxmlformats.org/officeDocument/2006/relationships/image" Target="../media/image17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3.png"/><Relationship Id="rId4" Type="http://schemas.openxmlformats.org/officeDocument/2006/relationships/image" Target="../media/image5.png"/><Relationship Id="rId5" Type="http://schemas.openxmlformats.org/officeDocument/2006/relationships/image" Target="../media/image1.png"/><Relationship Id="rId6" Type="http://schemas.openxmlformats.org/officeDocument/2006/relationships/image" Target="../media/image7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3.jpg"/><Relationship Id="rId4" Type="http://schemas.openxmlformats.org/officeDocument/2006/relationships/image" Target="../media/image3.png"/><Relationship Id="rId5" Type="http://schemas.openxmlformats.org/officeDocument/2006/relationships/image" Target="../media/image5.png"/><Relationship Id="rId6" Type="http://schemas.openxmlformats.org/officeDocument/2006/relationships/image" Target="../media/image1.png"/><Relationship Id="rId7" Type="http://schemas.openxmlformats.org/officeDocument/2006/relationships/image" Target="../media/image9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3.png"/><Relationship Id="rId4" Type="http://schemas.openxmlformats.org/officeDocument/2006/relationships/image" Target="../media/image5.png"/><Relationship Id="rId5" Type="http://schemas.openxmlformats.org/officeDocument/2006/relationships/image" Target="../media/image1.png"/><Relationship Id="rId6" Type="http://schemas.openxmlformats.org/officeDocument/2006/relationships/image" Target="../media/image18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3.png"/><Relationship Id="rId4" Type="http://schemas.openxmlformats.org/officeDocument/2006/relationships/image" Target="../media/image5.png"/><Relationship Id="rId5" Type="http://schemas.openxmlformats.org/officeDocument/2006/relationships/image" Target="../media/image1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3.png"/><Relationship Id="rId4" Type="http://schemas.openxmlformats.org/officeDocument/2006/relationships/image" Target="../media/image5.png"/><Relationship Id="rId5" Type="http://schemas.openxmlformats.org/officeDocument/2006/relationships/image" Target="../media/image1.png"/><Relationship Id="rId6" Type="http://schemas.openxmlformats.org/officeDocument/2006/relationships/image" Target="../media/image25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3.png"/><Relationship Id="rId4" Type="http://schemas.openxmlformats.org/officeDocument/2006/relationships/image" Target="../media/image5.png"/><Relationship Id="rId5" Type="http://schemas.openxmlformats.org/officeDocument/2006/relationships/image" Target="../media/image1.png"/><Relationship Id="rId6" Type="http://schemas.openxmlformats.org/officeDocument/2006/relationships/image" Target="../media/image12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3.png"/><Relationship Id="rId4" Type="http://schemas.openxmlformats.org/officeDocument/2006/relationships/image" Target="../media/image5.png"/><Relationship Id="rId5" Type="http://schemas.openxmlformats.org/officeDocument/2006/relationships/image" Target="../media/image1.png"/><Relationship Id="rId6" Type="http://schemas.openxmlformats.org/officeDocument/2006/relationships/image" Target="../media/image7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23.jpg"/><Relationship Id="rId4" Type="http://schemas.openxmlformats.org/officeDocument/2006/relationships/image" Target="../media/image3.png"/><Relationship Id="rId5" Type="http://schemas.openxmlformats.org/officeDocument/2006/relationships/image" Target="../media/image5.png"/><Relationship Id="rId6" Type="http://schemas.openxmlformats.org/officeDocument/2006/relationships/image" Target="../media/image1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3.png"/><Relationship Id="rId4" Type="http://schemas.openxmlformats.org/officeDocument/2006/relationships/image" Target="../media/image5.png"/><Relationship Id="rId5" Type="http://schemas.openxmlformats.org/officeDocument/2006/relationships/image" Target="../media/image1.pn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3.png"/><Relationship Id="rId4" Type="http://schemas.openxmlformats.org/officeDocument/2006/relationships/image" Target="../media/image5.png"/><Relationship Id="rId5" Type="http://schemas.openxmlformats.org/officeDocument/2006/relationships/image" Target="../media/image1.png"/><Relationship Id="rId6" Type="http://schemas.openxmlformats.org/officeDocument/2006/relationships/image" Target="../media/image22.pn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3.png"/><Relationship Id="rId4" Type="http://schemas.openxmlformats.org/officeDocument/2006/relationships/image" Target="../media/image5.png"/><Relationship Id="rId5" Type="http://schemas.openxmlformats.org/officeDocument/2006/relationships/image" Target="../media/image1.png"/><Relationship Id="rId6" Type="http://schemas.openxmlformats.org/officeDocument/2006/relationships/image" Target="../media/image7.pn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24.png"/><Relationship Id="rId4" Type="http://schemas.openxmlformats.org/officeDocument/2006/relationships/image" Target="../media/image8.png"/><Relationship Id="rId9" Type="http://schemas.openxmlformats.org/officeDocument/2006/relationships/image" Target="../media/image15.png"/><Relationship Id="rId5" Type="http://schemas.openxmlformats.org/officeDocument/2006/relationships/image" Target="../media/image21.png"/><Relationship Id="rId6" Type="http://schemas.openxmlformats.org/officeDocument/2006/relationships/image" Target="../media/image1.png"/><Relationship Id="rId7" Type="http://schemas.openxmlformats.org/officeDocument/2006/relationships/image" Target="../media/image16.jpg"/><Relationship Id="rId8" Type="http://schemas.openxmlformats.org/officeDocument/2006/relationships/image" Target="../media/image14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7"/>
          <p:cNvSpPr/>
          <p:nvPr/>
        </p:nvSpPr>
        <p:spPr>
          <a:xfrm rot="-1497013">
            <a:off x="7912358" y="-2877044"/>
            <a:ext cx="9236169" cy="4670742"/>
          </a:xfrm>
          <a:prstGeom prst="rect">
            <a:avLst/>
          </a:prstGeom>
          <a:noFill/>
          <a:ln cap="flat" cmpd="sng" w="76200">
            <a:solidFill>
              <a:srgbClr val="134F5C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17150" lIns="34300" spcFirstLastPara="1" rIns="34300" wrap="square" tIns="171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51" name="Google Shape;51;p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2" cy="211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2" name="Google Shape;52;p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5054550"/>
            <a:ext cx="9143999" cy="889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:\TDC2017\Logos\TDC2017\logo-tdc-vertical-A4.emf" id="53" name="Google Shape;53;p7"/>
          <p:cNvPicPr preferRelativeResize="0"/>
          <p:nvPr/>
        </p:nvPicPr>
        <p:blipFill rotWithShape="1">
          <a:blip r:embed="rId5">
            <a:alphaModFix/>
          </a:blip>
          <a:srcRect b="7433" l="5624" r="2615" t="0"/>
          <a:stretch/>
        </p:blipFill>
        <p:spPr>
          <a:xfrm>
            <a:off x="3723788" y="359400"/>
            <a:ext cx="1696424" cy="1085449"/>
          </a:xfrm>
          <a:prstGeom prst="rect">
            <a:avLst/>
          </a:prstGeom>
          <a:noFill/>
          <a:ln>
            <a:noFill/>
          </a:ln>
        </p:spPr>
      </p:pic>
      <p:sp>
        <p:nvSpPr>
          <p:cNvPr id="54" name="Google Shape;54;p7"/>
          <p:cNvSpPr txBox="1"/>
          <p:nvPr/>
        </p:nvSpPr>
        <p:spPr>
          <a:xfrm>
            <a:off x="841675" y="1783675"/>
            <a:ext cx="7689300" cy="2007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en-US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Unindo testes funcionais de serviço com testes de performance utilizando Karate e Gatling</a:t>
            </a:r>
            <a:endParaRPr i="0" sz="3000" u="non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5" name="Google Shape;55;p7"/>
          <p:cNvSpPr txBox="1"/>
          <p:nvPr>
            <p:ph idx="1" type="subTitle"/>
          </p:nvPr>
        </p:nvSpPr>
        <p:spPr>
          <a:xfrm>
            <a:off x="4894125" y="4206025"/>
            <a:ext cx="4146000" cy="324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en-US" sz="2600">
                <a:latin typeface="Montserrat"/>
                <a:ea typeface="Montserrat"/>
                <a:cs typeface="Montserrat"/>
                <a:sym typeface="Montserrat"/>
              </a:rPr>
              <a:t>Leonardo M G Gallardo</a:t>
            </a:r>
            <a:endParaRPr sz="26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6" name="Google Shape;56;p7"/>
          <p:cNvSpPr txBox="1"/>
          <p:nvPr/>
        </p:nvSpPr>
        <p:spPr>
          <a:xfrm>
            <a:off x="6452700" y="4556850"/>
            <a:ext cx="2545800" cy="497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en-US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QA Engineer &amp; QA Coach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7" name="Google Shape;57;p7"/>
          <p:cNvSpPr txBox="1"/>
          <p:nvPr>
            <p:ph idx="2" type="subTitle"/>
          </p:nvPr>
        </p:nvSpPr>
        <p:spPr>
          <a:xfrm>
            <a:off x="0" y="4556850"/>
            <a:ext cx="1922400" cy="324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en-US">
                <a:latin typeface="Montserrat"/>
                <a:ea typeface="Montserrat"/>
                <a:cs typeface="Montserrat"/>
                <a:sym typeface="Montserrat"/>
              </a:rPr>
              <a:t>Trilha:</a:t>
            </a:r>
            <a:r>
              <a:rPr lang="en-US" sz="1800">
                <a:latin typeface="Montserrat"/>
                <a:ea typeface="Montserrat"/>
                <a:cs typeface="Montserrat"/>
                <a:sym typeface="Montserrat"/>
              </a:rPr>
              <a:t> DevTest</a:t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58" name="Google Shape;58;p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376050" y="3068275"/>
            <a:ext cx="724500" cy="722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9" name="Google Shape;59;p7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6452475" y="3067363"/>
            <a:ext cx="724500" cy="72452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8"/>
          <p:cNvSpPr txBox="1"/>
          <p:nvPr/>
        </p:nvSpPr>
        <p:spPr>
          <a:xfrm>
            <a:off x="1533825" y="1903175"/>
            <a:ext cx="6273600" cy="2652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50"/>
              <a:buFont typeface="Montserrat"/>
              <a:buNone/>
            </a:pPr>
            <a:r>
              <a:rPr lang="en-US" sz="2800">
                <a:latin typeface="Montserrat"/>
                <a:ea typeface="Montserrat"/>
                <a:cs typeface="Montserrat"/>
                <a:sym typeface="Montserrat"/>
              </a:rPr>
              <a:t>Por que precisamos criar o teste de aceitação e o de performance </a:t>
            </a:r>
            <a:r>
              <a:rPr b="1" lang="en-US" sz="2800">
                <a:latin typeface="Montserrat"/>
                <a:ea typeface="Montserrat"/>
                <a:cs typeface="Montserrat"/>
                <a:sym typeface="Montserrat"/>
              </a:rPr>
              <a:t>separadamente</a:t>
            </a:r>
            <a:r>
              <a:rPr lang="en-US" sz="2800">
                <a:latin typeface="Montserrat"/>
                <a:ea typeface="Montserrat"/>
                <a:cs typeface="Montserrat"/>
                <a:sym typeface="Montserrat"/>
              </a:rPr>
              <a:t>?</a:t>
            </a:r>
            <a:endParaRPr sz="28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6" name="Google Shape;66;p8"/>
          <p:cNvSpPr txBox="1"/>
          <p:nvPr/>
        </p:nvSpPr>
        <p:spPr>
          <a:xfrm>
            <a:off x="3071600" y="281327"/>
            <a:ext cx="2811600" cy="1437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400"/>
              <a:buFont typeface="Montserrat"/>
              <a:buNone/>
            </a:pPr>
            <a:r>
              <a:rPr b="0" i="0" lang="en-US" sz="20000" u="none" cap="none" strike="noStrike">
                <a:solidFill>
                  <a:srgbClr val="134F5C"/>
                </a:solidFill>
                <a:latin typeface="Montserrat"/>
                <a:ea typeface="Montserrat"/>
                <a:cs typeface="Montserrat"/>
                <a:sym typeface="Montserrat"/>
              </a:rPr>
              <a:t>“</a:t>
            </a:r>
            <a:endParaRPr sz="20000">
              <a:solidFill>
                <a:srgbClr val="134F5C"/>
              </a:solidFill>
            </a:endParaRPr>
          </a:p>
        </p:txBody>
      </p:sp>
      <p:pic>
        <p:nvPicPr>
          <p:cNvPr id="67" name="Google Shape;67;p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5054550"/>
            <a:ext cx="9143999" cy="88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8" name="Google Shape;68;p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0"/>
            <a:ext cx="9144002" cy="2115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:\TDC2017\Logos\TDC2017\logo-tdc-vertical-A4.emf" id="69" name="Google Shape;69;p8"/>
          <p:cNvPicPr preferRelativeResize="0"/>
          <p:nvPr/>
        </p:nvPicPr>
        <p:blipFill rotWithShape="1">
          <a:blip r:embed="rId5">
            <a:alphaModFix/>
          </a:blip>
          <a:srcRect b="41039" l="32084" r="30146" t="4753"/>
          <a:stretch/>
        </p:blipFill>
        <p:spPr>
          <a:xfrm>
            <a:off x="8185350" y="287725"/>
            <a:ext cx="882450" cy="803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0" name="Google Shape;70;p8"/>
          <p:cNvPicPr preferRelativeResize="0"/>
          <p:nvPr/>
        </p:nvPicPr>
        <p:blipFill rotWithShape="1">
          <a:blip r:embed="rId6">
            <a:alphaModFix/>
          </a:blip>
          <a:srcRect b="8692" l="0" r="0" t="0"/>
          <a:stretch/>
        </p:blipFill>
        <p:spPr>
          <a:xfrm>
            <a:off x="3750653" y="3457125"/>
            <a:ext cx="1642697" cy="1437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9"/>
          <p:cNvSpPr txBox="1"/>
          <p:nvPr/>
        </p:nvSpPr>
        <p:spPr>
          <a:xfrm>
            <a:off x="1533825" y="1903175"/>
            <a:ext cx="6273600" cy="2652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50"/>
              <a:buFont typeface="Montserrat"/>
              <a:buNone/>
            </a:pPr>
            <a:r>
              <a:rPr lang="en-US" sz="2800">
                <a:latin typeface="Montserrat"/>
                <a:ea typeface="Montserrat"/>
                <a:cs typeface="Montserrat"/>
                <a:sym typeface="Montserrat"/>
              </a:rPr>
              <a:t>Por que precisamos dar </a:t>
            </a:r>
            <a:r>
              <a:rPr b="1" lang="en-US" sz="2800">
                <a:latin typeface="Montserrat"/>
                <a:ea typeface="Montserrat"/>
                <a:cs typeface="Montserrat"/>
                <a:sym typeface="Montserrat"/>
              </a:rPr>
              <a:t>manutenção</a:t>
            </a:r>
            <a:r>
              <a:rPr lang="en-US" sz="2800"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b="1" lang="en-US" sz="2800">
                <a:latin typeface="Montserrat"/>
                <a:ea typeface="Montserrat"/>
                <a:cs typeface="Montserrat"/>
                <a:sym typeface="Montserrat"/>
              </a:rPr>
              <a:t>em</a:t>
            </a:r>
            <a:r>
              <a:rPr lang="en-US" sz="2800">
                <a:latin typeface="Montserrat"/>
                <a:ea typeface="Montserrat"/>
                <a:cs typeface="Montserrat"/>
                <a:sym typeface="Montserrat"/>
              </a:rPr>
              <a:t> duas </a:t>
            </a:r>
            <a:r>
              <a:rPr b="1" lang="en-US" sz="2800">
                <a:latin typeface="Montserrat"/>
                <a:ea typeface="Montserrat"/>
                <a:cs typeface="Montserrat"/>
                <a:sym typeface="Montserrat"/>
              </a:rPr>
              <a:t>ferramentas diferentes</a:t>
            </a:r>
            <a:r>
              <a:rPr lang="en-US" sz="2800">
                <a:latin typeface="Montserrat"/>
                <a:ea typeface="Montserrat"/>
                <a:cs typeface="Montserrat"/>
                <a:sym typeface="Montserrat"/>
              </a:rPr>
              <a:t>?</a:t>
            </a:r>
            <a:endParaRPr sz="28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7" name="Google Shape;77;p9"/>
          <p:cNvSpPr txBox="1"/>
          <p:nvPr/>
        </p:nvSpPr>
        <p:spPr>
          <a:xfrm>
            <a:off x="3071600" y="281327"/>
            <a:ext cx="2811600" cy="1437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400"/>
              <a:buFont typeface="Montserrat"/>
              <a:buNone/>
            </a:pPr>
            <a:r>
              <a:rPr b="0" i="0" lang="en-US" sz="20000" u="none" cap="none" strike="noStrike">
                <a:solidFill>
                  <a:srgbClr val="134F5C"/>
                </a:solidFill>
                <a:latin typeface="Montserrat"/>
                <a:ea typeface="Montserrat"/>
                <a:cs typeface="Montserrat"/>
                <a:sym typeface="Montserrat"/>
              </a:rPr>
              <a:t>“</a:t>
            </a:r>
            <a:endParaRPr sz="20000">
              <a:solidFill>
                <a:srgbClr val="134F5C"/>
              </a:solidFill>
            </a:endParaRPr>
          </a:p>
        </p:txBody>
      </p:sp>
      <p:pic>
        <p:nvPicPr>
          <p:cNvPr id="78" name="Google Shape;78;p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5054550"/>
            <a:ext cx="9143999" cy="88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9" name="Google Shape;79;p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0"/>
            <a:ext cx="9144002" cy="2115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:\TDC2017\Logos\TDC2017\logo-tdc-vertical-A4.emf" id="80" name="Google Shape;80;p9"/>
          <p:cNvPicPr preferRelativeResize="0"/>
          <p:nvPr/>
        </p:nvPicPr>
        <p:blipFill rotWithShape="1">
          <a:blip r:embed="rId5">
            <a:alphaModFix/>
          </a:blip>
          <a:srcRect b="41039" l="32084" r="30146" t="4753"/>
          <a:stretch/>
        </p:blipFill>
        <p:spPr>
          <a:xfrm>
            <a:off x="8185350" y="287725"/>
            <a:ext cx="882450" cy="803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81" name="Google Shape;81;p9"/>
          <p:cNvPicPr preferRelativeResize="0"/>
          <p:nvPr/>
        </p:nvPicPr>
        <p:blipFill rotWithShape="1">
          <a:blip r:embed="rId6">
            <a:alphaModFix/>
          </a:blip>
          <a:srcRect b="8692" l="0" r="0" t="0"/>
          <a:stretch/>
        </p:blipFill>
        <p:spPr>
          <a:xfrm flipH="1">
            <a:off x="3750653" y="3457125"/>
            <a:ext cx="1642697" cy="1437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10"/>
          <p:cNvSpPr txBox="1"/>
          <p:nvPr/>
        </p:nvSpPr>
        <p:spPr>
          <a:xfrm>
            <a:off x="1533825" y="1903175"/>
            <a:ext cx="6273600" cy="2652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50"/>
              <a:buFont typeface="Montserrat"/>
              <a:buNone/>
            </a:pPr>
            <a:r>
              <a:rPr lang="en-US" sz="2800">
                <a:latin typeface="Montserrat"/>
                <a:ea typeface="Montserrat"/>
                <a:cs typeface="Montserrat"/>
                <a:sym typeface="Montserrat"/>
              </a:rPr>
              <a:t>Por que precisamos ter </a:t>
            </a:r>
            <a:r>
              <a:rPr b="1" lang="en-US" sz="2800">
                <a:latin typeface="Montserrat"/>
                <a:ea typeface="Montserrat"/>
                <a:cs typeface="Montserrat"/>
                <a:sym typeface="Montserrat"/>
              </a:rPr>
              <a:t>trabalho</a:t>
            </a:r>
            <a:r>
              <a:rPr lang="en-US" sz="2800"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b="1" lang="en-US" sz="2800">
                <a:latin typeface="Montserrat"/>
                <a:ea typeface="Montserrat"/>
                <a:cs typeface="Montserrat"/>
                <a:sym typeface="Montserrat"/>
              </a:rPr>
              <a:t>dobrado </a:t>
            </a:r>
            <a:r>
              <a:rPr lang="en-US" sz="2800">
                <a:latin typeface="Montserrat"/>
                <a:ea typeface="Montserrat"/>
                <a:cs typeface="Montserrat"/>
                <a:sym typeface="Montserrat"/>
              </a:rPr>
              <a:t>e muito mais</a:t>
            </a:r>
            <a:r>
              <a:rPr b="1" lang="en-US" sz="2800">
                <a:latin typeface="Montserrat"/>
                <a:ea typeface="Montserrat"/>
                <a:cs typeface="Montserrat"/>
                <a:sym typeface="Montserrat"/>
              </a:rPr>
              <a:t> complexo</a:t>
            </a:r>
            <a:r>
              <a:rPr lang="en-US" sz="2800">
                <a:latin typeface="Montserrat"/>
                <a:ea typeface="Montserrat"/>
                <a:cs typeface="Montserrat"/>
                <a:sym typeface="Montserrat"/>
              </a:rPr>
              <a:t>?</a:t>
            </a:r>
            <a:endParaRPr sz="28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8" name="Google Shape;88;p10"/>
          <p:cNvSpPr txBox="1"/>
          <p:nvPr/>
        </p:nvSpPr>
        <p:spPr>
          <a:xfrm>
            <a:off x="3071600" y="281327"/>
            <a:ext cx="2811600" cy="1437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400"/>
              <a:buFont typeface="Montserrat"/>
              <a:buNone/>
            </a:pPr>
            <a:r>
              <a:rPr b="0" i="0" lang="en-US" sz="20000" u="none" cap="none" strike="noStrike">
                <a:solidFill>
                  <a:srgbClr val="134F5C"/>
                </a:solidFill>
                <a:latin typeface="Montserrat"/>
                <a:ea typeface="Montserrat"/>
                <a:cs typeface="Montserrat"/>
                <a:sym typeface="Montserrat"/>
              </a:rPr>
              <a:t>“</a:t>
            </a:r>
            <a:endParaRPr sz="20000">
              <a:solidFill>
                <a:srgbClr val="134F5C"/>
              </a:solidFill>
            </a:endParaRPr>
          </a:p>
        </p:txBody>
      </p:sp>
      <p:pic>
        <p:nvPicPr>
          <p:cNvPr id="89" name="Google Shape;89;p1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5054550"/>
            <a:ext cx="9143999" cy="88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90" name="Google Shape;90;p1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0"/>
            <a:ext cx="9144002" cy="2115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:\TDC2017\Logos\TDC2017\logo-tdc-vertical-A4.emf" id="91" name="Google Shape;91;p10"/>
          <p:cNvPicPr preferRelativeResize="0"/>
          <p:nvPr/>
        </p:nvPicPr>
        <p:blipFill rotWithShape="1">
          <a:blip r:embed="rId5">
            <a:alphaModFix/>
          </a:blip>
          <a:srcRect b="41039" l="32084" r="30146" t="4753"/>
          <a:stretch/>
        </p:blipFill>
        <p:spPr>
          <a:xfrm>
            <a:off x="8185350" y="287725"/>
            <a:ext cx="882450" cy="803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92" name="Google Shape;92;p10"/>
          <p:cNvPicPr preferRelativeResize="0"/>
          <p:nvPr/>
        </p:nvPicPr>
        <p:blipFill rotWithShape="1">
          <a:blip r:embed="rId6">
            <a:alphaModFix/>
          </a:blip>
          <a:srcRect b="8692" l="0" r="0" t="0"/>
          <a:stretch/>
        </p:blipFill>
        <p:spPr>
          <a:xfrm>
            <a:off x="3750653" y="3457125"/>
            <a:ext cx="1642697" cy="1437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8" name="Google Shape;98;p1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5054550"/>
            <a:ext cx="9143999" cy="88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99" name="Google Shape;99;p1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0"/>
            <a:ext cx="9144002" cy="2115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:\TDC2017\Logos\TDC2017\logo-tdc-vertical-A4.emf" id="100" name="Google Shape;100;p11"/>
          <p:cNvPicPr preferRelativeResize="0"/>
          <p:nvPr/>
        </p:nvPicPr>
        <p:blipFill rotWithShape="1">
          <a:blip r:embed="rId5">
            <a:alphaModFix/>
          </a:blip>
          <a:srcRect b="41039" l="32084" r="30146" t="4753"/>
          <a:stretch/>
        </p:blipFill>
        <p:spPr>
          <a:xfrm>
            <a:off x="8185350" y="287725"/>
            <a:ext cx="882450" cy="803325"/>
          </a:xfrm>
          <a:prstGeom prst="rect">
            <a:avLst/>
          </a:prstGeom>
          <a:noFill/>
          <a:ln>
            <a:noFill/>
          </a:ln>
        </p:spPr>
      </p:pic>
      <p:sp>
        <p:nvSpPr>
          <p:cNvPr id="101" name="Google Shape;101;p11"/>
          <p:cNvSpPr txBox="1"/>
          <p:nvPr/>
        </p:nvSpPr>
        <p:spPr>
          <a:xfrm>
            <a:off x="2623200" y="1837501"/>
            <a:ext cx="3897600" cy="1468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00">
                <a:solidFill>
                  <a:srgbClr val="134F5C"/>
                </a:solidFill>
                <a:latin typeface="Montserrat"/>
                <a:ea typeface="Montserrat"/>
                <a:cs typeface="Montserrat"/>
                <a:sym typeface="Montserrat"/>
              </a:rPr>
              <a:t>A RESPOSTA É:</a:t>
            </a:r>
            <a:br>
              <a:rPr b="1" lang="en-US" sz="3000">
                <a:solidFill>
                  <a:srgbClr val="134F5C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r>
              <a:rPr b="1" lang="en-US" sz="3000">
                <a:solidFill>
                  <a:srgbClr val="134F5C"/>
                </a:solidFill>
                <a:latin typeface="Montserrat"/>
                <a:ea typeface="Montserrat"/>
                <a:cs typeface="Montserrat"/>
                <a:sym typeface="Montserrat"/>
              </a:rPr>
              <a:t>NÃO PRECISAMOS!</a:t>
            </a:r>
            <a:endParaRPr b="1" sz="3000">
              <a:solidFill>
                <a:srgbClr val="134F5C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02" name="Google Shape;102;p11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768963" y="3306000"/>
            <a:ext cx="1606075" cy="17064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12"/>
          <p:cNvSpPr txBox="1"/>
          <p:nvPr/>
        </p:nvSpPr>
        <p:spPr>
          <a:xfrm>
            <a:off x="564000" y="1466775"/>
            <a:ext cx="7831800" cy="3252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810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ontserrat"/>
              <a:buChar char="●"/>
            </a:pPr>
            <a:r>
              <a:rPr b="1" lang="en-US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Reutilização</a:t>
            </a:r>
            <a:r>
              <a:rPr lang="en-US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do teste </a:t>
            </a:r>
            <a:r>
              <a:rPr b="1" lang="en-US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funcional como teste de performance</a:t>
            </a:r>
            <a:endParaRPr b="1" sz="2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3810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ontserrat"/>
              <a:buChar char="●"/>
            </a:pPr>
            <a:r>
              <a:rPr lang="en-US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Todo o </a:t>
            </a:r>
            <a:r>
              <a:rPr b="1" lang="en-US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poder de uma ferramenta</a:t>
            </a:r>
            <a:r>
              <a:rPr lang="en-US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feita especificamente </a:t>
            </a:r>
            <a:r>
              <a:rPr b="1" lang="en-US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para testar APIs</a:t>
            </a:r>
            <a:r>
              <a:rPr lang="en-US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 </a:t>
            </a:r>
            <a:endParaRPr sz="2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09" name="Google Shape;109;p1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5054550"/>
            <a:ext cx="9143999" cy="88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0" name="Google Shape;110;p1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0"/>
            <a:ext cx="9144002" cy="2115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:\TDC2017\Logos\TDC2017\logo-tdc-vertical-A4.emf" id="111" name="Google Shape;111;p12"/>
          <p:cNvPicPr preferRelativeResize="0"/>
          <p:nvPr/>
        </p:nvPicPr>
        <p:blipFill rotWithShape="1">
          <a:blip r:embed="rId5">
            <a:alphaModFix/>
          </a:blip>
          <a:srcRect b="41039" l="32084" r="30146" t="4753"/>
          <a:stretch/>
        </p:blipFill>
        <p:spPr>
          <a:xfrm>
            <a:off x="8185350" y="287725"/>
            <a:ext cx="882450" cy="803325"/>
          </a:xfrm>
          <a:prstGeom prst="rect">
            <a:avLst/>
          </a:prstGeom>
          <a:noFill/>
          <a:ln>
            <a:noFill/>
          </a:ln>
        </p:spPr>
      </p:pic>
      <p:sp>
        <p:nvSpPr>
          <p:cNvPr id="112" name="Google Shape;112;p12"/>
          <p:cNvSpPr txBox="1"/>
          <p:nvPr/>
        </p:nvSpPr>
        <p:spPr>
          <a:xfrm>
            <a:off x="366600" y="372250"/>
            <a:ext cx="5047200" cy="479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000">
                <a:solidFill>
                  <a:srgbClr val="134F5C"/>
                </a:solidFill>
                <a:latin typeface="Montserrat"/>
                <a:ea typeface="Montserrat"/>
                <a:cs typeface="Montserrat"/>
                <a:sym typeface="Montserrat"/>
              </a:rPr>
              <a:t>VANTAGENS</a:t>
            </a:r>
            <a:endParaRPr b="1" sz="3000">
              <a:solidFill>
                <a:srgbClr val="134F5C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13"/>
          <p:cNvSpPr txBox="1"/>
          <p:nvPr/>
        </p:nvSpPr>
        <p:spPr>
          <a:xfrm>
            <a:off x="564000" y="1466775"/>
            <a:ext cx="7831800" cy="3252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810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ontserrat"/>
              <a:buChar char="●"/>
            </a:pPr>
            <a:r>
              <a:rPr lang="en-US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Gatling apenas para </a:t>
            </a:r>
            <a:r>
              <a:rPr b="1" lang="en-US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configurar os aspectos de performance</a:t>
            </a:r>
            <a:endParaRPr b="1" sz="2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3810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ontserrat"/>
              <a:buChar char="●"/>
            </a:pPr>
            <a:r>
              <a:rPr lang="en-US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Testar a </a:t>
            </a:r>
            <a:r>
              <a:rPr b="1" lang="en-US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performance</a:t>
            </a:r>
            <a:r>
              <a:rPr lang="en-US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de um </a:t>
            </a:r>
            <a:r>
              <a:rPr b="1" lang="en-US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fluxo como usuário final</a:t>
            </a:r>
            <a:r>
              <a:rPr lang="en-US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de maneira </a:t>
            </a:r>
            <a:r>
              <a:rPr b="1" lang="en-US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muito mais simples</a:t>
            </a:r>
            <a:r>
              <a:rPr lang="en-US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com karate</a:t>
            </a:r>
            <a:endParaRPr sz="2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19" name="Google Shape;119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5054550"/>
            <a:ext cx="9143999" cy="88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0" name="Google Shape;120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0"/>
            <a:ext cx="9144002" cy="2115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:\TDC2017\Logos\TDC2017\logo-tdc-vertical-A4.emf" id="121" name="Google Shape;121;p13"/>
          <p:cNvPicPr preferRelativeResize="0"/>
          <p:nvPr/>
        </p:nvPicPr>
        <p:blipFill rotWithShape="1">
          <a:blip r:embed="rId5">
            <a:alphaModFix/>
          </a:blip>
          <a:srcRect b="41039" l="32084" r="30146" t="4753"/>
          <a:stretch/>
        </p:blipFill>
        <p:spPr>
          <a:xfrm>
            <a:off x="8185350" y="287725"/>
            <a:ext cx="882450" cy="803325"/>
          </a:xfrm>
          <a:prstGeom prst="rect">
            <a:avLst/>
          </a:prstGeom>
          <a:noFill/>
          <a:ln>
            <a:noFill/>
          </a:ln>
        </p:spPr>
      </p:pic>
      <p:sp>
        <p:nvSpPr>
          <p:cNvPr id="122" name="Google Shape;122;p13"/>
          <p:cNvSpPr txBox="1"/>
          <p:nvPr/>
        </p:nvSpPr>
        <p:spPr>
          <a:xfrm>
            <a:off x="366600" y="372250"/>
            <a:ext cx="5047200" cy="479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000">
                <a:solidFill>
                  <a:srgbClr val="134F5C"/>
                </a:solidFill>
                <a:latin typeface="Montserrat"/>
                <a:ea typeface="Montserrat"/>
                <a:cs typeface="Montserrat"/>
                <a:sym typeface="Montserrat"/>
              </a:rPr>
              <a:t>VANTAGENS</a:t>
            </a:r>
            <a:endParaRPr b="1" sz="3000">
              <a:solidFill>
                <a:srgbClr val="134F5C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7" name="Google Shape;127;p14"/>
          <p:cNvPicPr preferRelativeResize="0"/>
          <p:nvPr/>
        </p:nvPicPr>
        <p:blipFill rotWithShape="1">
          <a:blip r:embed="rId3">
            <a:alphaModFix/>
          </a:blip>
          <a:srcRect b="0" l="9" r="19" t="0"/>
          <a:stretch/>
        </p:blipFill>
        <p:spPr>
          <a:xfrm flipH="1">
            <a:off x="2381" y="0"/>
            <a:ext cx="9141619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28" name="Google Shape;128;p14"/>
          <p:cNvSpPr/>
          <p:nvPr/>
        </p:nvSpPr>
        <p:spPr>
          <a:xfrm rot="-1497013">
            <a:off x="7912358" y="-2877044"/>
            <a:ext cx="9236169" cy="4670742"/>
          </a:xfrm>
          <a:prstGeom prst="rect">
            <a:avLst/>
          </a:prstGeom>
          <a:noFill/>
          <a:ln cap="flat" cmpd="sng" w="76200">
            <a:solidFill>
              <a:schemeClr val="lt1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17150" lIns="34300" spcFirstLastPara="1" rIns="34300" wrap="square" tIns="171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29" name="Google Shape;129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950" y="-6"/>
            <a:ext cx="9144002" cy="218811"/>
          </a:xfrm>
          <a:prstGeom prst="rect">
            <a:avLst/>
          </a:prstGeom>
          <a:noFill/>
          <a:ln>
            <a:noFill/>
          </a:ln>
        </p:spPr>
      </p:pic>
      <p:pic>
        <p:nvPicPr>
          <p:cNvPr id="130" name="Google Shape;130;p1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0" y="5051492"/>
            <a:ext cx="9143999" cy="9201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:\TDC2017\Logos\TDC2017\logo-tdc-vertical-A4.emf" id="131" name="Google Shape;131;p14"/>
          <p:cNvPicPr preferRelativeResize="0"/>
          <p:nvPr/>
        </p:nvPicPr>
        <p:blipFill rotWithShape="1">
          <a:blip r:embed="rId6">
            <a:alphaModFix/>
          </a:blip>
          <a:srcRect b="41039" l="32084" r="30146" t="4753"/>
          <a:stretch/>
        </p:blipFill>
        <p:spPr>
          <a:xfrm>
            <a:off x="8185350" y="287725"/>
            <a:ext cx="882450" cy="803325"/>
          </a:xfrm>
          <a:prstGeom prst="rect">
            <a:avLst/>
          </a:prstGeom>
          <a:noFill/>
          <a:ln>
            <a:noFill/>
          </a:ln>
        </p:spPr>
      </p:pic>
      <p:sp>
        <p:nvSpPr>
          <p:cNvPr id="132" name="Google Shape;132;p14"/>
          <p:cNvSpPr/>
          <p:nvPr/>
        </p:nvSpPr>
        <p:spPr>
          <a:xfrm>
            <a:off x="0" y="0"/>
            <a:ext cx="9153900" cy="5143500"/>
          </a:xfrm>
          <a:prstGeom prst="rect">
            <a:avLst/>
          </a:prstGeom>
          <a:gradFill>
            <a:gsLst>
              <a:gs pos="0">
                <a:srgbClr val="E2D1E9">
                  <a:alpha val="67450"/>
                </a:srgbClr>
              </a:gs>
              <a:gs pos="95000">
                <a:srgbClr val="232225">
                  <a:alpha val="80000"/>
                </a:srgbClr>
              </a:gs>
              <a:gs pos="100000">
                <a:srgbClr val="232225">
                  <a:alpha val="80000"/>
                </a:srgbClr>
              </a:gs>
            </a:gsLst>
            <a:lin ang="2399891" scaled="0"/>
          </a:gradFill>
          <a:ln>
            <a:noFill/>
          </a:ln>
        </p:spPr>
        <p:txBody>
          <a:bodyPr anchorCtr="0" anchor="ctr" bIns="17150" lIns="34300" spcFirstLastPara="1" rIns="34300" wrap="square" tIns="171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33" name="Google Shape;133;p14"/>
          <p:cNvSpPr txBox="1"/>
          <p:nvPr/>
        </p:nvSpPr>
        <p:spPr>
          <a:xfrm>
            <a:off x="1585135" y="2232807"/>
            <a:ext cx="5446200" cy="698400"/>
          </a:xfrm>
          <a:prstGeom prst="rect">
            <a:avLst/>
          </a:prstGeom>
          <a:noFill/>
          <a:ln>
            <a:noFill/>
          </a:ln>
        </p:spPr>
        <p:txBody>
          <a:bodyPr anchorCtr="0" anchor="t" bIns="17150" lIns="34300" spcFirstLastPara="1" rIns="34300" wrap="square" tIns="1715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Montserrat"/>
              <a:buNone/>
            </a:pPr>
            <a:r>
              <a:rPr b="1" lang="en-US" sz="43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KARATE</a:t>
            </a:r>
            <a:endParaRPr sz="500"/>
          </a:p>
        </p:txBody>
      </p:sp>
      <p:sp>
        <p:nvSpPr>
          <p:cNvPr id="134" name="Google Shape;134;p14"/>
          <p:cNvSpPr txBox="1"/>
          <p:nvPr/>
        </p:nvSpPr>
        <p:spPr>
          <a:xfrm>
            <a:off x="1585135" y="2908252"/>
            <a:ext cx="3693600" cy="328800"/>
          </a:xfrm>
          <a:prstGeom prst="rect">
            <a:avLst/>
          </a:prstGeom>
          <a:noFill/>
          <a:ln>
            <a:noFill/>
          </a:ln>
        </p:spPr>
        <p:txBody>
          <a:bodyPr anchorCtr="0" anchor="t" bIns="17150" lIns="34300" spcFirstLastPara="1" rIns="34300" wrap="square" tIns="17150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"/>
              <a:buFont typeface="Montserrat"/>
              <a:buNone/>
            </a:pPr>
            <a:r>
              <a:rPr b="1" lang="en-US" sz="9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API TESTING</a:t>
            </a:r>
            <a:endParaRPr b="1" sz="900"/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"/>
              <a:buFont typeface="Montserrat"/>
              <a:buNone/>
            </a:pPr>
            <a:r>
              <a:rPr b="1" lang="en-US" sz="9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HTTPS://GITHUB.COM/INTUIT/KARATE</a:t>
            </a:r>
            <a:br>
              <a:rPr b="1" lang="en-US" sz="9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endParaRPr b="1" sz="900"/>
          </a:p>
        </p:txBody>
      </p:sp>
      <p:pic>
        <p:nvPicPr>
          <p:cNvPr id="135" name="Google Shape;135;p14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6127691" y="2124477"/>
            <a:ext cx="1428750" cy="142517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15"/>
          <p:cNvSpPr txBox="1"/>
          <p:nvPr/>
        </p:nvSpPr>
        <p:spPr>
          <a:xfrm>
            <a:off x="1533825" y="1903175"/>
            <a:ext cx="6273600" cy="2652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50"/>
              <a:buFont typeface="Montserrat"/>
              <a:buNone/>
            </a:pPr>
            <a:r>
              <a:rPr lang="en-US" sz="2800">
                <a:latin typeface="Montserrat"/>
                <a:ea typeface="Montserrat"/>
                <a:cs typeface="Montserrat"/>
                <a:sym typeface="Montserrat"/>
              </a:rPr>
              <a:t>Karate</a:t>
            </a:r>
            <a:r>
              <a:rPr lang="en-US" sz="28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é uma ferramenta criada para </a:t>
            </a:r>
            <a:r>
              <a:rPr b="1" lang="en-US" sz="28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automatizar web-services</a:t>
            </a:r>
            <a:r>
              <a:rPr lang="en-US" sz="28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.</a:t>
            </a:r>
            <a:endParaRPr b="1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50"/>
              <a:buFont typeface="Montserrat"/>
              <a:buNone/>
            </a:pPr>
            <a:r>
              <a:rPr b="1" lang="en-US">
                <a:latin typeface="Montserrat"/>
                <a:ea typeface="Montserrat"/>
                <a:cs typeface="Montserrat"/>
                <a:sym typeface="Montserrat"/>
              </a:rPr>
              <a:t>    </a:t>
            </a:r>
            <a:br>
              <a:rPr b="1" lang="en-US" sz="28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r>
              <a:rPr lang="en-US" sz="28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Ela </a:t>
            </a:r>
            <a:r>
              <a:rPr b="1" lang="en-US" sz="28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roda em cima do cucumber-jvm</a:t>
            </a:r>
            <a:r>
              <a:rPr lang="en-US" sz="28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e utiliza </a:t>
            </a:r>
            <a:r>
              <a:rPr i="1" lang="en-US" sz="28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feature files</a:t>
            </a:r>
            <a:r>
              <a:rPr lang="en-US" sz="28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para </a:t>
            </a:r>
            <a:r>
              <a:rPr lang="en-US" sz="2800">
                <a:latin typeface="Montserrat"/>
                <a:ea typeface="Montserrat"/>
                <a:cs typeface="Montserrat"/>
                <a:sym typeface="Montserrat"/>
              </a:rPr>
              <a:t>descrever o teste</a:t>
            </a:r>
            <a:r>
              <a:rPr lang="en-US" sz="28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.</a:t>
            </a:r>
            <a:endParaRPr sz="28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42" name="Google Shape;142;p15"/>
          <p:cNvSpPr txBox="1"/>
          <p:nvPr/>
        </p:nvSpPr>
        <p:spPr>
          <a:xfrm>
            <a:off x="3071600" y="281327"/>
            <a:ext cx="2811600" cy="1437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400"/>
              <a:buFont typeface="Montserrat"/>
              <a:buNone/>
            </a:pPr>
            <a:r>
              <a:rPr b="0" i="0" lang="en-US" sz="20000" u="none" cap="none" strike="noStrike">
                <a:solidFill>
                  <a:srgbClr val="134F5C"/>
                </a:solidFill>
                <a:latin typeface="Montserrat"/>
                <a:ea typeface="Montserrat"/>
                <a:cs typeface="Montserrat"/>
                <a:sym typeface="Montserrat"/>
              </a:rPr>
              <a:t>“</a:t>
            </a:r>
            <a:endParaRPr sz="20000">
              <a:solidFill>
                <a:srgbClr val="134F5C"/>
              </a:solidFill>
            </a:endParaRPr>
          </a:p>
        </p:txBody>
      </p:sp>
      <p:pic>
        <p:nvPicPr>
          <p:cNvPr id="143" name="Google Shape;143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5054550"/>
            <a:ext cx="9143999" cy="88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4" name="Google Shape;144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0"/>
            <a:ext cx="9144002" cy="2115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:\TDC2017\Logos\TDC2017\logo-tdc-vertical-A4.emf" id="145" name="Google Shape;145;p15"/>
          <p:cNvPicPr preferRelativeResize="0"/>
          <p:nvPr/>
        </p:nvPicPr>
        <p:blipFill rotWithShape="1">
          <a:blip r:embed="rId5">
            <a:alphaModFix/>
          </a:blip>
          <a:srcRect b="41039" l="32084" r="30146" t="4753"/>
          <a:stretch/>
        </p:blipFill>
        <p:spPr>
          <a:xfrm>
            <a:off x="8185350" y="287725"/>
            <a:ext cx="882450" cy="8033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16"/>
          <p:cNvSpPr txBox="1"/>
          <p:nvPr/>
        </p:nvSpPr>
        <p:spPr>
          <a:xfrm>
            <a:off x="1533825" y="1903175"/>
            <a:ext cx="6273600" cy="12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50"/>
              <a:buFont typeface="Montserrat"/>
              <a:buNone/>
            </a:pPr>
            <a:r>
              <a:rPr lang="en-US" sz="28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Karate te permite </a:t>
            </a:r>
            <a:r>
              <a:rPr b="1" lang="en-US" sz="28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descrever uma sequência de chamadas</a:t>
            </a:r>
            <a:r>
              <a:rPr lang="en-US" sz="28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para qualquer tipo de web-service e </a:t>
            </a:r>
            <a:r>
              <a:rPr b="1" lang="en-US" sz="28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verificar que o resultado é como esperado</a:t>
            </a:r>
            <a:r>
              <a:rPr lang="en-US" sz="28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.</a:t>
            </a:r>
            <a:endParaRPr sz="28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52" name="Google Shape;152;p16"/>
          <p:cNvSpPr txBox="1"/>
          <p:nvPr/>
        </p:nvSpPr>
        <p:spPr>
          <a:xfrm>
            <a:off x="3071608" y="281329"/>
            <a:ext cx="2811600" cy="2360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400"/>
              <a:buFont typeface="Montserrat"/>
              <a:buNone/>
            </a:pPr>
            <a:r>
              <a:rPr b="0" i="0" lang="en-US" sz="20000" u="none" cap="none" strike="noStrike">
                <a:solidFill>
                  <a:srgbClr val="134F5C"/>
                </a:solidFill>
                <a:latin typeface="Montserrat"/>
                <a:ea typeface="Montserrat"/>
                <a:cs typeface="Montserrat"/>
                <a:sym typeface="Montserrat"/>
              </a:rPr>
              <a:t>“</a:t>
            </a:r>
            <a:endParaRPr sz="20000">
              <a:solidFill>
                <a:srgbClr val="134F5C"/>
              </a:solidFill>
            </a:endParaRPr>
          </a:p>
        </p:txBody>
      </p:sp>
      <p:pic>
        <p:nvPicPr>
          <p:cNvPr id="153" name="Google Shape;153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5054550"/>
            <a:ext cx="9143999" cy="88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4" name="Google Shape;154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0"/>
            <a:ext cx="9144002" cy="2115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:\TDC2017\Logos\TDC2017\logo-tdc-vertical-A4.emf" id="155" name="Google Shape;155;p16"/>
          <p:cNvPicPr preferRelativeResize="0"/>
          <p:nvPr/>
        </p:nvPicPr>
        <p:blipFill rotWithShape="1">
          <a:blip r:embed="rId5">
            <a:alphaModFix/>
          </a:blip>
          <a:srcRect b="41039" l="32084" r="30146" t="4753"/>
          <a:stretch/>
        </p:blipFill>
        <p:spPr>
          <a:xfrm>
            <a:off x="8185350" y="287725"/>
            <a:ext cx="882450" cy="8033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17"/>
          <p:cNvSpPr txBox="1"/>
          <p:nvPr/>
        </p:nvSpPr>
        <p:spPr>
          <a:xfrm>
            <a:off x="564000" y="1466775"/>
            <a:ext cx="8503800" cy="3252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810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ontserrat"/>
              <a:buChar char="●"/>
            </a:pPr>
            <a:r>
              <a:rPr lang="en-US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Suporte a chamadas </a:t>
            </a:r>
            <a:r>
              <a:rPr b="1" lang="en-US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SOAP</a:t>
            </a:r>
            <a:r>
              <a:rPr lang="en-US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e </a:t>
            </a:r>
            <a:r>
              <a:rPr b="1" lang="en-US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REST</a:t>
            </a:r>
            <a:endParaRPr b="1" sz="2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3810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ontserrat"/>
              <a:buChar char="●"/>
            </a:pPr>
            <a:r>
              <a:rPr lang="en-US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Mecanismo de </a:t>
            </a:r>
            <a:r>
              <a:rPr b="1" lang="en-US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filtro</a:t>
            </a:r>
            <a:r>
              <a:rPr lang="en-US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e </a:t>
            </a:r>
            <a:r>
              <a:rPr b="1" lang="en-US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validação</a:t>
            </a:r>
            <a:r>
              <a:rPr lang="en-US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de </a:t>
            </a:r>
            <a:r>
              <a:rPr b="1" lang="en-US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JSON</a:t>
            </a:r>
            <a:r>
              <a:rPr lang="en-US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/</a:t>
            </a:r>
            <a:r>
              <a:rPr b="1" lang="en-US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XML</a:t>
            </a:r>
            <a:r>
              <a:rPr lang="en-US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poderosos</a:t>
            </a:r>
            <a:endParaRPr sz="2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3810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ontserrat"/>
              <a:buChar char="●"/>
            </a:pPr>
            <a:r>
              <a:rPr b="1" lang="en-US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Paralelismo</a:t>
            </a:r>
            <a:r>
              <a:rPr lang="en-US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de testes</a:t>
            </a:r>
            <a:endParaRPr sz="2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3810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ontserrat"/>
              <a:buChar char="●"/>
            </a:pPr>
            <a:r>
              <a:rPr lang="en-US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Geração de relatório </a:t>
            </a:r>
            <a:r>
              <a:rPr b="1" lang="en-US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HTML</a:t>
            </a:r>
            <a:endParaRPr b="1" sz="2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62" name="Google Shape;162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5054550"/>
            <a:ext cx="9143999" cy="88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3" name="Google Shape;163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0"/>
            <a:ext cx="9144002" cy="2115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:\TDC2017\Logos\TDC2017\logo-tdc-vertical-A4.emf" id="164" name="Google Shape;164;p17"/>
          <p:cNvPicPr preferRelativeResize="0"/>
          <p:nvPr/>
        </p:nvPicPr>
        <p:blipFill rotWithShape="1">
          <a:blip r:embed="rId5">
            <a:alphaModFix/>
          </a:blip>
          <a:srcRect b="41039" l="32084" r="30146" t="4753"/>
          <a:stretch/>
        </p:blipFill>
        <p:spPr>
          <a:xfrm>
            <a:off x="8185350" y="287725"/>
            <a:ext cx="882450" cy="803325"/>
          </a:xfrm>
          <a:prstGeom prst="rect">
            <a:avLst/>
          </a:prstGeom>
          <a:noFill/>
          <a:ln>
            <a:noFill/>
          </a:ln>
        </p:spPr>
      </p:pic>
      <p:sp>
        <p:nvSpPr>
          <p:cNvPr id="165" name="Google Shape;165;p17"/>
          <p:cNvSpPr txBox="1"/>
          <p:nvPr/>
        </p:nvSpPr>
        <p:spPr>
          <a:xfrm>
            <a:off x="366600" y="372250"/>
            <a:ext cx="5047200" cy="479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000">
                <a:solidFill>
                  <a:srgbClr val="134F5C"/>
                </a:solidFill>
                <a:latin typeface="Montserrat"/>
                <a:ea typeface="Montserrat"/>
                <a:cs typeface="Montserrat"/>
                <a:sym typeface="Montserrat"/>
              </a:rPr>
              <a:t>HIGHLIGHTS</a:t>
            </a:r>
            <a:endParaRPr b="1" sz="3000">
              <a:solidFill>
                <a:srgbClr val="134F5C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18"/>
          <p:cNvSpPr txBox="1"/>
          <p:nvPr/>
        </p:nvSpPr>
        <p:spPr>
          <a:xfrm>
            <a:off x="564000" y="1466775"/>
            <a:ext cx="8200800" cy="3252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810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ontserrat"/>
              <a:buChar char="●"/>
            </a:pPr>
            <a:r>
              <a:rPr lang="en-US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Escrita de </a:t>
            </a:r>
            <a:r>
              <a:rPr b="1" lang="en-US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código mínima</a:t>
            </a:r>
            <a:r>
              <a:rPr lang="en-US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(integração com </a:t>
            </a:r>
            <a:r>
              <a:rPr b="1" lang="en-US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java</a:t>
            </a:r>
            <a:r>
              <a:rPr lang="en-US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)</a:t>
            </a:r>
            <a:endParaRPr sz="2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3810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ontserrat"/>
              <a:buChar char="●"/>
            </a:pPr>
            <a:r>
              <a:rPr b="1" lang="en-US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Sintaxe</a:t>
            </a:r>
            <a:r>
              <a:rPr lang="en-US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JSON </a:t>
            </a:r>
            <a:r>
              <a:rPr b="1" lang="en-US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nativa</a:t>
            </a:r>
            <a:endParaRPr b="1" sz="2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3810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ontserrat"/>
              <a:buChar char="●"/>
            </a:pPr>
            <a:r>
              <a:rPr lang="en-US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Criação de </a:t>
            </a:r>
            <a:r>
              <a:rPr b="1" lang="en-US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mocks</a:t>
            </a:r>
            <a:endParaRPr b="1" sz="2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3810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ontserrat"/>
              <a:buChar char="●"/>
            </a:pPr>
            <a:r>
              <a:rPr lang="en-US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Gerenciamento de </a:t>
            </a:r>
            <a:r>
              <a:rPr b="1" lang="en-US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parâmetros</a:t>
            </a:r>
            <a:r>
              <a:rPr lang="en-US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b="1" lang="en-US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dependentes</a:t>
            </a:r>
            <a:r>
              <a:rPr lang="en-US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b="1" lang="en-US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do</a:t>
            </a:r>
            <a:r>
              <a:rPr lang="en-US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b="1" lang="en-US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ambiente</a:t>
            </a:r>
            <a:endParaRPr b="1" sz="2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72" name="Google Shape;172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5054550"/>
            <a:ext cx="9143999" cy="88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3" name="Google Shape;173;p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0"/>
            <a:ext cx="9144002" cy="2115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:\TDC2017\Logos\TDC2017\logo-tdc-vertical-A4.emf" id="174" name="Google Shape;174;p18"/>
          <p:cNvPicPr preferRelativeResize="0"/>
          <p:nvPr/>
        </p:nvPicPr>
        <p:blipFill rotWithShape="1">
          <a:blip r:embed="rId5">
            <a:alphaModFix/>
          </a:blip>
          <a:srcRect b="41039" l="32084" r="30146" t="4753"/>
          <a:stretch/>
        </p:blipFill>
        <p:spPr>
          <a:xfrm>
            <a:off x="8185350" y="287725"/>
            <a:ext cx="882450" cy="803325"/>
          </a:xfrm>
          <a:prstGeom prst="rect">
            <a:avLst/>
          </a:prstGeom>
          <a:noFill/>
          <a:ln>
            <a:noFill/>
          </a:ln>
        </p:spPr>
      </p:pic>
      <p:sp>
        <p:nvSpPr>
          <p:cNvPr id="175" name="Google Shape;175;p18"/>
          <p:cNvSpPr txBox="1"/>
          <p:nvPr/>
        </p:nvSpPr>
        <p:spPr>
          <a:xfrm>
            <a:off x="366600" y="372250"/>
            <a:ext cx="5047200" cy="479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000">
                <a:solidFill>
                  <a:srgbClr val="134F5C"/>
                </a:solidFill>
                <a:latin typeface="Montserrat"/>
                <a:ea typeface="Montserrat"/>
                <a:cs typeface="Montserrat"/>
                <a:sym typeface="Montserrat"/>
              </a:rPr>
              <a:t>HIGHLIGHTS</a:t>
            </a:r>
            <a:endParaRPr b="1" sz="3000">
              <a:solidFill>
                <a:srgbClr val="134F5C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80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1" name="Google Shape;181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5054550"/>
            <a:ext cx="9143999" cy="88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2" name="Google Shape;182;p1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0"/>
            <a:ext cx="9144002" cy="2115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:\TDC2017\Logos\TDC2017\logo-tdc-vertical-A4.emf" id="183" name="Google Shape;183;p19"/>
          <p:cNvPicPr preferRelativeResize="0"/>
          <p:nvPr/>
        </p:nvPicPr>
        <p:blipFill rotWithShape="1">
          <a:blip r:embed="rId5">
            <a:alphaModFix/>
          </a:blip>
          <a:srcRect b="41039" l="32084" r="30146" t="4753"/>
          <a:stretch/>
        </p:blipFill>
        <p:spPr>
          <a:xfrm>
            <a:off x="8185350" y="287725"/>
            <a:ext cx="882450" cy="803325"/>
          </a:xfrm>
          <a:prstGeom prst="rect">
            <a:avLst/>
          </a:prstGeom>
          <a:noFill/>
          <a:ln>
            <a:noFill/>
          </a:ln>
        </p:spPr>
      </p:pic>
      <p:sp>
        <p:nvSpPr>
          <p:cNvPr id="184" name="Google Shape;184;p19"/>
          <p:cNvSpPr txBox="1"/>
          <p:nvPr/>
        </p:nvSpPr>
        <p:spPr>
          <a:xfrm rot="5400000">
            <a:off x="6677775" y="2799988"/>
            <a:ext cx="3897600" cy="479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000">
                <a:solidFill>
                  <a:srgbClr val="134F5C"/>
                </a:solidFill>
                <a:latin typeface="Montserrat"/>
                <a:ea typeface="Montserrat"/>
                <a:cs typeface="Montserrat"/>
                <a:sym typeface="Montserrat"/>
              </a:rPr>
              <a:t>TESTE 'SIMPLES'</a:t>
            </a:r>
            <a:endParaRPr b="1" sz="3000">
              <a:solidFill>
                <a:srgbClr val="134F5C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85" name="Google Shape;185;p19"/>
          <p:cNvPicPr preferRelativeResize="0"/>
          <p:nvPr/>
        </p:nvPicPr>
        <p:blipFill rotWithShape="1">
          <a:blip r:embed="rId6">
            <a:alphaModFix/>
          </a:blip>
          <a:srcRect b="0" l="0" r="1117" t="0"/>
          <a:stretch/>
        </p:blipFill>
        <p:spPr>
          <a:xfrm>
            <a:off x="152400" y="744925"/>
            <a:ext cx="8032949" cy="38201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90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1" name="Google Shape;191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5054550"/>
            <a:ext cx="9143999" cy="88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2" name="Google Shape;192;p2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0"/>
            <a:ext cx="9144002" cy="2115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:\TDC2017\Logos\TDC2017\logo-tdc-vertical-A4.emf" id="193" name="Google Shape;193;p20"/>
          <p:cNvPicPr preferRelativeResize="0"/>
          <p:nvPr/>
        </p:nvPicPr>
        <p:blipFill rotWithShape="1">
          <a:blip r:embed="rId5">
            <a:alphaModFix/>
          </a:blip>
          <a:srcRect b="41039" l="32084" r="30146" t="4753"/>
          <a:stretch/>
        </p:blipFill>
        <p:spPr>
          <a:xfrm>
            <a:off x="8185350" y="287725"/>
            <a:ext cx="882450" cy="803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4" name="Google Shape;194;p20"/>
          <p:cNvPicPr preferRelativeResize="0"/>
          <p:nvPr/>
        </p:nvPicPr>
        <p:blipFill rotWithShape="1">
          <a:blip r:embed="rId6">
            <a:alphaModFix/>
          </a:blip>
          <a:srcRect b="0" l="0" r="0" t="9958"/>
          <a:stretch/>
        </p:blipFill>
        <p:spPr>
          <a:xfrm>
            <a:off x="737750" y="317050"/>
            <a:ext cx="6858764" cy="4631987"/>
          </a:xfrm>
          <a:prstGeom prst="rect">
            <a:avLst/>
          </a:prstGeom>
          <a:noFill/>
          <a:ln>
            <a:noFill/>
          </a:ln>
        </p:spPr>
      </p:pic>
      <p:sp>
        <p:nvSpPr>
          <p:cNvPr id="195" name="Google Shape;195;p20"/>
          <p:cNvSpPr txBox="1"/>
          <p:nvPr/>
        </p:nvSpPr>
        <p:spPr>
          <a:xfrm rot="5400000">
            <a:off x="6677775" y="2799988"/>
            <a:ext cx="3897600" cy="479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000">
                <a:solidFill>
                  <a:srgbClr val="134F5C"/>
                </a:solidFill>
                <a:latin typeface="Montserrat"/>
                <a:ea typeface="Montserrat"/>
                <a:cs typeface="Montserrat"/>
                <a:sym typeface="Montserrat"/>
              </a:rPr>
              <a:t>RELATÓRIO HTML</a:t>
            </a:r>
            <a:endParaRPr b="1" sz="3000">
              <a:solidFill>
                <a:srgbClr val="134F5C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1" name="Google Shape;201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5054550"/>
            <a:ext cx="9143999" cy="88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2" name="Google Shape;202;p2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0"/>
            <a:ext cx="9144002" cy="2115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:\TDC2017\Logos\TDC2017\logo-tdc-vertical-A4.emf" id="203" name="Google Shape;203;p21"/>
          <p:cNvPicPr preferRelativeResize="0"/>
          <p:nvPr/>
        </p:nvPicPr>
        <p:blipFill rotWithShape="1">
          <a:blip r:embed="rId5">
            <a:alphaModFix/>
          </a:blip>
          <a:srcRect b="41039" l="32084" r="30146" t="4753"/>
          <a:stretch/>
        </p:blipFill>
        <p:spPr>
          <a:xfrm>
            <a:off x="8185350" y="287725"/>
            <a:ext cx="882450" cy="803325"/>
          </a:xfrm>
          <a:prstGeom prst="rect">
            <a:avLst/>
          </a:prstGeom>
          <a:noFill/>
          <a:ln>
            <a:noFill/>
          </a:ln>
        </p:spPr>
      </p:pic>
      <p:sp>
        <p:nvSpPr>
          <p:cNvPr id="204" name="Google Shape;204;p21"/>
          <p:cNvSpPr txBox="1"/>
          <p:nvPr/>
        </p:nvSpPr>
        <p:spPr>
          <a:xfrm>
            <a:off x="2623200" y="2066849"/>
            <a:ext cx="3897600" cy="100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000">
                <a:solidFill>
                  <a:srgbClr val="134F5C"/>
                </a:solidFill>
                <a:latin typeface="Montserrat"/>
                <a:ea typeface="Montserrat"/>
                <a:cs typeface="Montserrat"/>
                <a:sym typeface="Montserrat"/>
              </a:rPr>
              <a:t>QUE TAL </a:t>
            </a:r>
            <a:endParaRPr b="1" sz="3000">
              <a:solidFill>
                <a:srgbClr val="134F5C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000">
                <a:solidFill>
                  <a:srgbClr val="134F5C"/>
                </a:solidFill>
                <a:latin typeface="Montserrat"/>
                <a:ea typeface="Montserrat"/>
                <a:cs typeface="Montserrat"/>
                <a:sym typeface="Montserrat"/>
              </a:rPr>
              <a:t>CÓDIGO REAL?</a:t>
            </a:r>
            <a:endParaRPr b="1" sz="3000">
              <a:solidFill>
                <a:srgbClr val="134F5C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205" name="Google Shape;205;p21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736924" y="3076650"/>
            <a:ext cx="1746500" cy="1746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09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0" name="Google Shape;210;p22"/>
          <p:cNvPicPr preferRelativeResize="0"/>
          <p:nvPr/>
        </p:nvPicPr>
        <p:blipFill rotWithShape="1">
          <a:blip r:embed="rId3">
            <a:alphaModFix/>
          </a:blip>
          <a:srcRect b="12490" l="0" r="0" t="12490"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1" name="Google Shape;211;p2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5054550"/>
            <a:ext cx="9143999" cy="88950"/>
          </a:xfrm>
          <a:prstGeom prst="rect">
            <a:avLst/>
          </a:prstGeom>
          <a:noFill/>
          <a:ln>
            <a:noFill/>
          </a:ln>
        </p:spPr>
      </p:pic>
      <p:sp>
        <p:nvSpPr>
          <p:cNvPr id="212" name="Google Shape;212;p22"/>
          <p:cNvSpPr/>
          <p:nvPr/>
        </p:nvSpPr>
        <p:spPr>
          <a:xfrm rot="-1497013">
            <a:off x="7912358" y="-2877044"/>
            <a:ext cx="9236169" cy="4670742"/>
          </a:xfrm>
          <a:prstGeom prst="rect">
            <a:avLst/>
          </a:prstGeom>
          <a:noFill/>
          <a:ln cap="flat" cmpd="sng" w="76200">
            <a:solidFill>
              <a:schemeClr val="lt1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17150" lIns="34300" spcFirstLastPara="1" rIns="34300" wrap="square" tIns="171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213" name="Google Shape;213;p2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0" y="0"/>
            <a:ext cx="9144002" cy="2115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:\TDC2017\Logos\TDC2017\logo-tdc-vertical-A4.emf" id="214" name="Google Shape;214;p22"/>
          <p:cNvPicPr preferRelativeResize="0"/>
          <p:nvPr/>
        </p:nvPicPr>
        <p:blipFill rotWithShape="1">
          <a:blip r:embed="rId6">
            <a:alphaModFix/>
          </a:blip>
          <a:srcRect b="41039" l="32084" r="30146" t="4753"/>
          <a:stretch/>
        </p:blipFill>
        <p:spPr>
          <a:xfrm>
            <a:off x="8185350" y="287725"/>
            <a:ext cx="882450" cy="803325"/>
          </a:xfrm>
          <a:prstGeom prst="rect">
            <a:avLst/>
          </a:prstGeom>
          <a:noFill/>
          <a:ln>
            <a:noFill/>
          </a:ln>
        </p:spPr>
      </p:pic>
      <p:sp>
        <p:nvSpPr>
          <p:cNvPr id="215" name="Google Shape;215;p22"/>
          <p:cNvSpPr/>
          <p:nvPr/>
        </p:nvSpPr>
        <p:spPr>
          <a:xfrm>
            <a:off x="0" y="0"/>
            <a:ext cx="9153900" cy="5143500"/>
          </a:xfrm>
          <a:prstGeom prst="rect">
            <a:avLst/>
          </a:prstGeom>
          <a:gradFill>
            <a:gsLst>
              <a:gs pos="0">
                <a:srgbClr val="E2D1E9">
                  <a:alpha val="67450"/>
                </a:srgbClr>
              </a:gs>
              <a:gs pos="95000">
                <a:srgbClr val="232225">
                  <a:alpha val="80000"/>
                </a:srgbClr>
              </a:gs>
              <a:gs pos="100000">
                <a:srgbClr val="232225">
                  <a:alpha val="80000"/>
                </a:srgbClr>
              </a:gs>
            </a:gsLst>
            <a:lin ang="2399891" scaled="0"/>
          </a:gradFill>
          <a:ln>
            <a:noFill/>
          </a:ln>
        </p:spPr>
        <p:txBody>
          <a:bodyPr anchorCtr="0" anchor="ctr" bIns="17150" lIns="34300" spcFirstLastPara="1" rIns="34300" wrap="square" tIns="171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16" name="Google Shape;216;p22"/>
          <p:cNvSpPr txBox="1"/>
          <p:nvPr/>
        </p:nvSpPr>
        <p:spPr>
          <a:xfrm>
            <a:off x="1585135" y="2232807"/>
            <a:ext cx="5446200" cy="698400"/>
          </a:xfrm>
          <a:prstGeom prst="rect">
            <a:avLst/>
          </a:prstGeom>
          <a:noFill/>
          <a:ln>
            <a:noFill/>
          </a:ln>
        </p:spPr>
        <p:txBody>
          <a:bodyPr anchorCtr="0" anchor="t" bIns="17150" lIns="34300" spcFirstLastPara="1" rIns="34300" wrap="square" tIns="1715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Montserrat"/>
              <a:buNone/>
            </a:pPr>
            <a:r>
              <a:rPr b="1" lang="en-US" sz="43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GATLING</a:t>
            </a:r>
            <a:endParaRPr sz="500"/>
          </a:p>
        </p:txBody>
      </p:sp>
      <p:sp>
        <p:nvSpPr>
          <p:cNvPr id="217" name="Google Shape;217;p22"/>
          <p:cNvSpPr txBox="1"/>
          <p:nvPr/>
        </p:nvSpPr>
        <p:spPr>
          <a:xfrm>
            <a:off x="1585135" y="2908252"/>
            <a:ext cx="3693600" cy="328800"/>
          </a:xfrm>
          <a:prstGeom prst="rect">
            <a:avLst/>
          </a:prstGeom>
          <a:noFill/>
          <a:ln>
            <a:noFill/>
          </a:ln>
        </p:spPr>
        <p:txBody>
          <a:bodyPr anchorCtr="0" anchor="t" bIns="17150" lIns="34300" spcFirstLastPara="1" rIns="34300" wrap="square" tIns="17150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"/>
              <a:buFont typeface="Montserrat"/>
              <a:buNone/>
            </a:pPr>
            <a:r>
              <a:rPr b="1" lang="en-US" sz="9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LOAD AND PERFORMANCE TESTING</a:t>
            </a:r>
            <a:endParaRPr b="1" sz="900"/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"/>
              <a:buFont typeface="Montserrat"/>
              <a:buNone/>
            </a:pPr>
            <a:r>
              <a:rPr b="1" lang="en-US" sz="9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HTTPS://GATLING.IO/</a:t>
            </a:r>
            <a:endParaRPr b="1" sz="900"/>
          </a:p>
        </p:txBody>
      </p:sp>
      <p:pic>
        <p:nvPicPr>
          <p:cNvPr id="218" name="Google Shape;218;p22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6037127" y="2232802"/>
            <a:ext cx="1576425" cy="127286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23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p23"/>
          <p:cNvSpPr txBox="1"/>
          <p:nvPr/>
        </p:nvSpPr>
        <p:spPr>
          <a:xfrm>
            <a:off x="1533825" y="1903175"/>
            <a:ext cx="6273600" cy="2652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50"/>
              <a:buFont typeface="Montserrat"/>
              <a:buNone/>
            </a:pPr>
            <a:r>
              <a:rPr lang="en-US" sz="2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Gatling é uma ferramenta para </a:t>
            </a:r>
            <a:r>
              <a:rPr b="1" lang="en-US" sz="2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executar testes de performance e carga em web services</a:t>
            </a:r>
            <a:r>
              <a:rPr lang="en-US" sz="2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.</a:t>
            </a:r>
            <a:endParaRPr sz="2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50"/>
              <a:buFont typeface="Montserrat"/>
              <a:buNone/>
            </a:pPr>
            <a:r>
              <a:t/>
            </a:r>
            <a:endParaRPr sz="28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25" name="Google Shape;225;p23"/>
          <p:cNvSpPr txBox="1"/>
          <p:nvPr/>
        </p:nvSpPr>
        <p:spPr>
          <a:xfrm>
            <a:off x="3166200" y="287727"/>
            <a:ext cx="2811600" cy="1437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400"/>
              <a:buFont typeface="Montserrat"/>
              <a:buNone/>
            </a:pPr>
            <a:r>
              <a:rPr b="0" i="0" lang="en-US" sz="20000" u="none" cap="none" strike="noStrike">
                <a:solidFill>
                  <a:srgbClr val="134F5C"/>
                </a:solidFill>
                <a:latin typeface="Montserrat"/>
                <a:ea typeface="Montserrat"/>
                <a:cs typeface="Montserrat"/>
                <a:sym typeface="Montserrat"/>
              </a:rPr>
              <a:t>“</a:t>
            </a:r>
            <a:endParaRPr sz="20000">
              <a:solidFill>
                <a:srgbClr val="134F5C"/>
              </a:solidFill>
            </a:endParaRPr>
          </a:p>
        </p:txBody>
      </p:sp>
      <p:pic>
        <p:nvPicPr>
          <p:cNvPr id="226" name="Google Shape;226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5054550"/>
            <a:ext cx="9143999" cy="88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7" name="Google Shape;227;p2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0"/>
            <a:ext cx="9144002" cy="2115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:\TDC2017\Logos\TDC2017\logo-tdc-vertical-A4.emf" id="228" name="Google Shape;228;p23"/>
          <p:cNvPicPr preferRelativeResize="0"/>
          <p:nvPr/>
        </p:nvPicPr>
        <p:blipFill rotWithShape="1">
          <a:blip r:embed="rId5">
            <a:alphaModFix/>
          </a:blip>
          <a:srcRect b="41039" l="32084" r="30146" t="4753"/>
          <a:stretch/>
        </p:blipFill>
        <p:spPr>
          <a:xfrm>
            <a:off x="8185350" y="287725"/>
            <a:ext cx="882450" cy="803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9" name="Google Shape;229;p2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783788" y="3343938"/>
            <a:ext cx="1576425" cy="15764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34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p24"/>
          <p:cNvSpPr txBox="1"/>
          <p:nvPr/>
        </p:nvSpPr>
        <p:spPr>
          <a:xfrm>
            <a:off x="1533825" y="1903175"/>
            <a:ext cx="6273600" cy="2652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50"/>
              <a:buFont typeface="Montserrat"/>
              <a:buNone/>
            </a:pPr>
            <a:r>
              <a:rPr lang="en-US" sz="2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Os testes Gatling são escritos em em </a:t>
            </a:r>
            <a:r>
              <a:rPr b="1" lang="en-US" sz="2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formato de código (Scala)</a:t>
            </a:r>
            <a:r>
              <a:rPr lang="en-US" sz="2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e se </a:t>
            </a:r>
            <a:r>
              <a:rPr b="1" lang="en-US" sz="2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aproveita de todas vantagens disso</a:t>
            </a:r>
            <a:r>
              <a:rPr lang="en-US" sz="2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.</a:t>
            </a:r>
            <a:endParaRPr sz="2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50"/>
              <a:buFont typeface="Montserrat"/>
              <a:buNone/>
            </a:pPr>
            <a:r>
              <a:t/>
            </a:r>
            <a:endParaRPr sz="2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50"/>
              <a:buFont typeface="Montserrat"/>
              <a:buNone/>
            </a:pPr>
            <a:r>
              <a:t/>
            </a:r>
            <a:endParaRPr sz="28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36" name="Google Shape;236;p24"/>
          <p:cNvSpPr txBox="1"/>
          <p:nvPr/>
        </p:nvSpPr>
        <p:spPr>
          <a:xfrm>
            <a:off x="3071600" y="281327"/>
            <a:ext cx="2811600" cy="1437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400"/>
              <a:buFont typeface="Montserrat"/>
              <a:buNone/>
            </a:pPr>
            <a:r>
              <a:rPr b="0" i="0" lang="en-US" sz="20000" u="none" cap="none" strike="noStrike">
                <a:solidFill>
                  <a:srgbClr val="134F5C"/>
                </a:solidFill>
                <a:latin typeface="Montserrat"/>
                <a:ea typeface="Montserrat"/>
                <a:cs typeface="Montserrat"/>
                <a:sym typeface="Montserrat"/>
              </a:rPr>
              <a:t>“</a:t>
            </a:r>
            <a:endParaRPr sz="20000">
              <a:solidFill>
                <a:srgbClr val="134F5C"/>
              </a:solidFill>
            </a:endParaRPr>
          </a:p>
        </p:txBody>
      </p:sp>
      <p:pic>
        <p:nvPicPr>
          <p:cNvPr id="237" name="Google Shape;237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5054550"/>
            <a:ext cx="9143999" cy="88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8" name="Google Shape;238;p2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0"/>
            <a:ext cx="9144002" cy="2115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:\TDC2017\Logos\TDC2017\logo-tdc-vertical-A4.emf" id="239" name="Google Shape;239;p24"/>
          <p:cNvPicPr preferRelativeResize="0"/>
          <p:nvPr/>
        </p:nvPicPr>
        <p:blipFill rotWithShape="1">
          <a:blip r:embed="rId5">
            <a:alphaModFix/>
          </a:blip>
          <a:srcRect b="41039" l="32084" r="30146" t="4753"/>
          <a:stretch/>
        </p:blipFill>
        <p:spPr>
          <a:xfrm>
            <a:off x="8185350" y="287725"/>
            <a:ext cx="882450" cy="8033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44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" name="Google Shape;245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5054550"/>
            <a:ext cx="9143999" cy="88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6" name="Google Shape;246;p2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0"/>
            <a:ext cx="9144002" cy="2115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:\TDC2017\Logos\TDC2017\logo-tdc-vertical-A4.emf" id="247" name="Google Shape;247;p25"/>
          <p:cNvPicPr preferRelativeResize="0"/>
          <p:nvPr/>
        </p:nvPicPr>
        <p:blipFill rotWithShape="1">
          <a:blip r:embed="rId5">
            <a:alphaModFix/>
          </a:blip>
          <a:srcRect b="41039" l="32084" r="30146" t="4753"/>
          <a:stretch/>
        </p:blipFill>
        <p:spPr>
          <a:xfrm>
            <a:off x="8185350" y="287725"/>
            <a:ext cx="882450" cy="803325"/>
          </a:xfrm>
          <a:prstGeom prst="rect">
            <a:avLst/>
          </a:prstGeom>
          <a:noFill/>
          <a:ln>
            <a:noFill/>
          </a:ln>
        </p:spPr>
      </p:pic>
      <p:sp>
        <p:nvSpPr>
          <p:cNvPr id="248" name="Google Shape;248;p25"/>
          <p:cNvSpPr txBox="1"/>
          <p:nvPr/>
        </p:nvSpPr>
        <p:spPr>
          <a:xfrm rot="5400000">
            <a:off x="6677775" y="2799988"/>
            <a:ext cx="3897600" cy="479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000">
                <a:solidFill>
                  <a:srgbClr val="134F5C"/>
                </a:solidFill>
                <a:latin typeface="Montserrat"/>
                <a:ea typeface="Montserrat"/>
                <a:cs typeface="Montserrat"/>
                <a:sym typeface="Montserrat"/>
              </a:rPr>
              <a:t>TESTE 'SIMPLES'</a:t>
            </a:r>
            <a:endParaRPr b="1" sz="3000">
              <a:solidFill>
                <a:srgbClr val="134F5C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249" name="Google Shape;249;p25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52400" y="301025"/>
            <a:ext cx="8032952" cy="47079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54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5" name="Google Shape;255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5054550"/>
            <a:ext cx="9143999" cy="88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6" name="Google Shape;256;p2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0"/>
            <a:ext cx="9144002" cy="2115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:\TDC2017\Logos\TDC2017\logo-tdc-vertical-A4.emf" id="257" name="Google Shape;257;p26"/>
          <p:cNvPicPr preferRelativeResize="0"/>
          <p:nvPr/>
        </p:nvPicPr>
        <p:blipFill rotWithShape="1">
          <a:blip r:embed="rId5">
            <a:alphaModFix/>
          </a:blip>
          <a:srcRect b="41039" l="32084" r="30146" t="4753"/>
          <a:stretch/>
        </p:blipFill>
        <p:spPr>
          <a:xfrm>
            <a:off x="8185350" y="287725"/>
            <a:ext cx="882450" cy="803325"/>
          </a:xfrm>
          <a:prstGeom prst="rect">
            <a:avLst/>
          </a:prstGeom>
          <a:noFill/>
          <a:ln>
            <a:noFill/>
          </a:ln>
        </p:spPr>
      </p:pic>
      <p:sp>
        <p:nvSpPr>
          <p:cNvPr id="258" name="Google Shape;258;p26"/>
          <p:cNvSpPr txBox="1"/>
          <p:nvPr/>
        </p:nvSpPr>
        <p:spPr>
          <a:xfrm rot="5400000">
            <a:off x="6677775" y="2799988"/>
            <a:ext cx="3897600" cy="479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000">
                <a:solidFill>
                  <a:srgbClr val="134F5C"/>
                </a:solidFill>
                <a:latin typeface="Montserrat"/>
                <a:ea typeface="Montserrat"/>
                <a:cs typeface="Montserrat"/>
                <a:sym typeface="Montserrat"/>
              </a:rPr>
              <a:t>RELATÓRIO HTML</a:t>
            </a:r>
            <a:endParaRPr b="1" sz="3000">
              <a:solidFill>
                <a:srgbClr val="134F5C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259" name="Google Shape;259;p26"/>
          <p:cNvPicPr preferRelativeResize="0"/>
          <p:nvPr/>
        </p:nvPicPr>
        <p:blipFill rotWithShape="1">
          <a:blip r:embed="rId6">
            <a:alphaModFix/>
          </a:blip>
          <a:srcRect b="17552" l="0" r="0" t="0"/>
          <a:stretch/>
        </p:blipFill>
        <p:spPr>
          <a:xfrm>
            <a:off x="533400" y="363925"/>
            <a:ext cx="6898301" cy="44418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64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5" name="Google Shape;265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5054550"/>
            <a:ext cx="9143999" cy="88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6" name="Google Shape;266;p2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0"/>
            <a:ext cx="9144002" cy="2115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:\TDC2017\Logos\TDC2017\logo-tdc-vertical-A4.emf" id="267" name="Google Shape;267;p27"/>
          <p:cNvPicPr preferRelativeResize="0"/>
          <p:nvPr/>
        </p:nvPicPr>
        <p:blipFill rotWithShape="1">
          <a:blip r:embed="rId5">
            <a:alphaModFix/>
          </a:blip>
          <a:srcRect b="41039" l="32084" r="30146" t="4753"/>
          <a:stretch/>
        </p:blipFill>
        <p:spPr>
          <a:xfrm>
            <a:off x="8185350" y="287725"/>
            <a:ext cx="882450" cy="803325"/>
          </a:xfrm>
          <a:prstGeom prst="rect">
            <a:avLst/>
          </a:prstGeom>
          <a:noFill/>
          <a:ln>
            <a:noFill/>
          </a:ln>
        </p:spPr>
      </p:pic>
      <p:sp>
        <p:nvSpPr>
          <p:cNvPr id="268" name="Google Shape;268;p27"/>
          <p:cNvSpPr txBox="1"/>
          <p:nvPr/>
        </p:nvSpPr>
        <p:spPr>
          <a:xfrm>
            <a:off x="2623200" y="2066849"/>
            <a:ext cx="3897600" cy="100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000">
                <a:solidFill>
                  <a:srgbClr val="134F5C"/>
                </a:solidFill>
                <a:latin typeface="Montserrat"/>
                <a:ea typeface="Montserrat"/>
                <a:cs typeface="Montserrat"/>
                <a:sym typeface="Montserrat"/>
              </a:rPr>
              <a:t>QUE TAL </a:t>
            </a:r>
            <a:endParaRPr b="1" sz="3000">
              <a:solidFill>
                <a:srgbClr val="134F5C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000">
                <a:solidFill>
                  <a:srgbClr val="134F5C"/>
                </a:solidFill>
                <a:latin typeface="Montserrat"/>
                <a:ea typeface="Montserrat"/>
                <a:cs typeface="Montserrat"/>
                <a:sym typeface="Montserrat"/>
              </a:rPr>
              <a:t>CÓDIGO REAL?</a:t>
            </a:r>
            <a:endParaRPr b="1" sz="3000">
              <a:solidFill>
                <a:srgbClr val="134F5C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269" name="Google Shape;269;p2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736924" y="3076650"/>
            <a:ext cx="1746500" cy="174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0" name="Google Shape;270;p2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 rot="8227242">
            <a:off x="876699" y="825250"/>
            <a:ext cx="1746500" cy="1746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74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5" name="Google Shape;275;p28"/>
          <p:cNvPicPr preferRelativeResize="0"/>
          <p:nvPr/>
        </p:nvPicPr>
        <p:blipFill rotWithShape="1">
          <a:blip r:embed="rId3">
            <a:alphaModFix/>
          </a:blip>
          <a:srcRect b="12490" l="4619" r="4619" t="12490"/>
          <a:stretch/>
        </p:blipFill>
        <p:spPr>
          <a:xfrm>
            <a:off x="0" y="0"/>
            <a:ext cx="9144000" cy="5143499"/>
          </a:xfrm>
          <a:prstGeom prst="rect">
            <a:avLst/>
          </a:prstGeom>
          <a:noFill/>
          <a:ln>
            <a:noFill/>
          </a:ln>
        </p:spPr>
      </p:pic>
      <p:pic>
        <p:nvPicPr>
          <p:cNvPr id="276" name="Google Shape;276;p2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5054550"/>
            <a:ext cx="9143999" cy="88950"/>
          </a:xfrm>
          <a:prstGeom prst="rect">
            <a:avLst/>
          </a:prstGeom>
          <a:noFill/>
          <a:ln>
            <a:noFill/>
          </a:ln>
        </p:spPr>
      </p:pic>
      <p:sp>
        <p:nvSpPr>
          <p:cNvPr id="277" name="Google Shape;277;p28"/>
          <p:cNvSpPr/>
          <p:nvPr/>
        </p:nvSpPr>
        <p:spPr>
          <a:xfrm rot="-1497013">
            <a:off x="7912358" y="-2877044"/>
            <a:ext cx="9236169" cy="4670742"/>
          </a:xfrm>
          <a:prstGeom prst="rect">
            <a:avLst/>
          </a:prstGeom>
          <a:noFill/>
          <a:ln cap="flat" cmpd="sng" w="76200">
            <a:solidFill>
              <a:schemeClr val="lt1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17150" lIns="34300" spcFirstLastPara="1" rIns="34300" wrap="square" tIns="171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278" name="Google Shape;278;p2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0" y="0"/>
            <a:ext cx="9144002" cy="2115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:\TDC2017\Logos\TDC2017\logo-tdc-vertical-A4.emf" id="279" name="Google Shape;279;p28"/>
          <p:cNvPicPr preferRelativeResize="0"/>
          <p:nvPr/>
        </p:nvPicPr>
        <p:blipFill rotWithShape="1">
          <a:blip r:embed="rId6">
            <a:alphaModFix/>
          </a:blip>
          <a:srcRect b="41039" l="32084" r="30146" t="4753"/>
          <a:stretch/>
        </p:blipFill>
        <p:spPr>
          <a:xfrm>
            <a:off x="8185350" y="287725"/>
            <a:ext cx="882450" cy="803325"/>
          </a:xfrm>
          <a:prstGeom prst="rect">
            <a:avLst/>
          </a:prstGeom>
          <a:noFill/>
          <a:ln>
            <a:noFill/>
          </a:ln>
        </p:spPr>
      </p:pic>
      <p:sp>
        <p:nvSpPr>
          <p:cNvPr id="280" name="Google Shape;280;p28"/>
          <p:cNvSpPr/>
          <p:nvPr/>
        </p:nvSpPr>
        <p:spPr>
          <a:xfrm>
            <a:off x="0" y="0"/>
            <a:ext cx="9153900" cy="5143500"/>
          </a:xfrm>
          <a:prstGeom prst="rect">
            <a:avLst/>
          </a:prstGeom>
          <a:gradFill>
            <a:gsLst>
              <a:gs pos="0">
                <a:srgbClr val="E2D1E9">
                  <a:alpha val="67450"/>
                </a:srgbClr>
              </a:gs>
              <a:gs pos="95000">
                <a:srgbClr val="232225">
                  <a:alpha val="80000"/>
                </a:srgbClr>
              </a:gs>
              <a:gs pos="100000">
                <a:srgbClr val="232225">
                  <a:alpha val="80000"/>
                </a:srgbClr>
              </a:gs>
            </a:gsLst>
            <a:lin ang="2399891" scaled="0"/>
          </a:gradFill>
          <a:ln>
            <a:noFill/>
          </a:ln>
        </p:spPr>
        <p:txBody>
          <a:bodyPr anchorCtr="0" anchor="ctr" bIns="17150" lIns="34300" spcFirstLastPara="1" rIns="34300" wrap="square" tIns="171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81" name="Google Shape;281;p28"/>
          <p:cNvSpPr txBox="1"/>
          <p:nvPr/>
        </p:nvSpPr>
        <p:spPr>
          <a:xfrm>
            <a:off x="1585135" y="2232807"/>
            <a:ext cx="5446200" cy="698400"/>
          </a:xfrm>
          <a:prstGeom prst="rect">
            <a:avLst/>
          </a:prstGeom>
          <a:noFill/>
          <a:ln>
            <a:noFill/>
          </a:ln>
        </p:spPr>
        <p:txBody>
          <a:bodyPr anchorCtr="0" anchor="t" bIns="17150" lIns="34300" spcFirstLastPara="1" rIns="34300" wrap="square" tIns="1715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Montserrat"/>
              <a:buNone/>
            </a:pPr>
            <a:r>
              <a:rPr b="1" lang="en-US" sz="43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UNINDO OS DOIS MUNDOS</a:t>
            </a:r>
            <a:endParaRPr sz="500"/>
          </a:p>
        </p:txBody>
      </p:sp>
      <p:sp>
        <p:nvSpPr>
          <p:cNvPr id="282" name="Google Shape;282;p28"/>
          <p:cNvSpPr txBox="1"/>
          <p:nvPr/>
        </p:nvSpPr>
        <p:spPr>
          <a:xfrm>
            <a:off x="1585135" y="3648605"/>
            <a:ext cx="3693600" cy="328800"/>
          </a:xfrm>
          <a:prstGeom prst="rect">
            <a:avLst/>
          </a:prstGeom>
          <a:noFill/>
          <a:ln>
            <a:noFill/>
          </a:ln>
        </p:spPr>
        <p:txBody>
          <a:bodyPr anchorCtr="0" anchor="t" bIns="17150" lIns="34300" spcFirstLastPara="1" rIns="34300" wrap="square" tIns="17150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"/>
              <a:buFont typeface="Montserrat"/>
              <a:buNone/>
            </a:pPr>
            <a:r>
              <a:rPr b="1" lang="en-US" sz="9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FUNCIONAL E PERFORMANCE</a:t>
            </a:r>
            <a:endParaRPr b="1" sz="90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87" name="Shape 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8" name="Google Shape;288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5054550"/>
            <a:ext cx="9143999" cy="88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89" name="Google Shape;289;p2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0"/>
            <a:ext cx="9144002" cy="2115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:\TDC2017\Logos\TDC2017\logo-tdc-vertical-A4.emf" id="290" name="Google Shape;290;p29"/>
          <p:cNvPicPr preferRelativeResize="0"/>
          <p:nvPr/>
        </p:nvPicPr>
        <p:blipFill rotWithShape="1">
          <a:blip r:embed="rId5">
            <a:alphaModFix/>
          </a:blip>
          <a:srcRect b="41039" l="32084" r="30146" t="4753"/>
          <a:stretch/>
        </p:blipFill>
        <p:spPr>
          <a:xfrm>
            <a:off x="8185350" y="287725"/>
            <a:ext cx="882450" cy="803325"/>
          </a:xfrm>
          <a:prstGeom prst="rect">
            <a:avLst/>
          </a:prstGeom>
          <a:noFill/>
          <a:ln>
            <a:noFill/>
          </a:ln>
        </p:spPr>
      </p:pic>
      <p:sp>
        <p:nvSpPr>
          <p:cNvPr id="291" name="Google Shape;291;p29"/>
          <p:cNvSpPr txBox="1"/>
          <p:nvPr/>
        </p:nvSpPr>
        <p:spPr>
          <a:xfrm>
            <a:off x="366600" y="372250"/>
            <a:ext cx="6213900" cy="479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000">
                <a:solidFill>
                  <a:srgbClr val="134F5C"/>
                </a:solidFill>
                <a:latin typeface="Montserrat"/>
                <a:ea typeface="Montserrat"/>
                <a:cs typeface="Montserrat"/>
                <a:sym typeface="Montserrat"/>
              </a:rPr>
              <a:t>QUAL O SEGREDO?</a:t>
            </a:r>
            <a:endParaRPr b="1" sz="3000">
              <a:solidFill>
                <a:srgbClr val="134F5C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92" name="Google Shape;292;p29"/>
          <p:cNvSpPr txBox="1"/>
          <p:nvPr/>
        </p:nvSpPr>
        <p:spPr>
          <a:xfrm>
            <a:off x="564000" y="1466775"/>
            <a:ext cx="7831800" cy="3252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810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ontserrat"/>
              <a:buChar char="●"/>
            </a:pPr>
            <a:r>
              <a:rPr b="1" lang="en-US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Como não</a:t>
            </a:r>
            <a:r>
              <a:rPr lang="en-US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precisar </a:t>
            </a:r>
            <a:r>
              <a:rPr b="1" lang="en-US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reescrever</a:t>
            </a:r>
            <a:r>
              <a:rPr lang="en-US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o teste de performance?</a:t>
            </a:r>
            <a:endParaRPr sz="2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3810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ontserrat"/>
              <a:buChar char="●"/>
            </a:pPr>
            <a:r>
              <a:rPr b="1" lang="en-US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Qual a diferença</a:t>
            </a:r>
            <a:r>
              <a:rPr lang="en-US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entre entre os dois testes?</a:t>
            </a:r>
            <a:endParaRPr sz="2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3810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ontserrat"/>
              <a:buChar char="●"/>
            </a:pPr>
            <a:r>
              <a:rPr b="1" lang="en-US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Como juntar</a:t>
            </a:r>
            <a:r>
              <a:rPr lang="en-US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as duas ferramentas?</a:t>
            </a:r>
            <a:endParaRPr b="1" sz="2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97" name="Shape 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8" name="Google Shape;298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5054550"/>
            <a:ext cx="9143999" cy="88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99" name="Google Shape;299;p3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0"/>
            <a:ext cx="9144002" cy="2115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:\TDC2017\Logos\TDC2017\logo-tdc-vertical-A4.emf" id="300" name="Google Shape;300;p30"/>
          <p:cNvPicPr preferRelativeResize="0"/>
          <p:nvPr/>
        </p:nvPicPr>
        <p:blipFill rotWithShape="1">
          <a:blip r:embed="rId5">
            <a:alphaModFix/>
          </a:blip>
          <a:srcRect b="41039" l="32084" r="30146" t="4753"/>
          <a:stretch/>
        </p:blipFill>
        <p:spPr>
          <a:xfrm>
            <a:off x="8185350" y="287725"/>
            <a:ext cx="882450" cy="803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01" name="Google Shape;301;p30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142200" y="1735199"/>
            <a:ext cx="4859598" cy="1673101"/>
          </a:xfrm>
          <a:prstGeom prst="rect">
            <a:avLst/>
          </a:prstGeom>
          <a:noFill/>
          <a:ln>
            <a:noFill/>
          </a:ln>
        </p:spPr>
      </p:pic>
      <p:sp>
        <p:nvSpPr>
          <p:cNvPr id="302" name="Google Shape;302;p30"/>
          <p:cNvSpPr txBox="1"/>
          <p:nvPr/>
        </p:nvSpPr>
        <p:spPr>
          <a:xfrm>
            <a:off x="366600" y="372250"/>
            <a:ext cx="6213900" cy="479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000">
                <a:solidFill>
                  <a:srgbClr val="134F5C"/>
                </a:solidFill>
                <a:latin typeface="Montserrat"/>
                <a:ea typeface="Montserrat"/>
                <a:cs typeface="Montserrat"/>
                <a:sym typeface="Montserrat"/>
              </a:rPr>
              <a:t>PROJETO KARATE-GATLING</a:t>
            </a:r>
            <a:endParaRPr b="1" sz="3000">
              <a:solidFill>
                <a:srgbClr val="134F5C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07" name="Shape 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8" name="Google Shape;308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5054550"/>
            <a:ext cx="9143999" cy="88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09" name="Google Shape;309;p3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0"/>
            <a:ext cx="9144002" cy="2115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:\TDC2017\Logos\TDC2017\logo-tdc-vertical-A4.emf" id="310" name="Google Shape;310;p31"/>
          <p:cNvPicPr preferRelativeResize="0"/>
          <p:nvPr/>
        </p:nvPicPr>
        <p:blipFill rotWithShape="1">
          <a:blip r:embed="rId5">
            <a:alphaModFix/>
          </a:blip>
          <a:srcRect b="41039" l="32084" r="30146" t="4753"/>
          <a:stretch/>
        </p:blipFill>
        <p:spPr>
          <a:xfrm>
            <a:off x="8185350" y="287725"/>
            <a:ext cx="882450" cy="803325"/>
          </a:xfrm>
          <a:prstGeom prst="rect">
            <a:avLst/>
          </a:prstGeom>
          <a:noFill/>
          <a:ln>
            <a:noFill/>
          </a:ln>
        </p:spPr>
      </p:pic>
      <p:sp>
        <p:nvSpPr>
          <p:cNvPr id="311" name="Google Shape;311;p31"/>
          <p:cNvSpPr txBox="1"/>
          <p:nvPr/>
        </p:nvSpPr>
        <p:spPr>
          <a:xfrm>
            <a:off x="2623200" y="2066849"/>
            <a:ext cx="3897600" cy="100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000">
                <a:solidFill>
                  <a:srgbClr val="134F5C"/>
                </a:solidFill>
                <a:latin typeface="Montserrat"/>
                <a:ea typeface="Montserrat"/>
                <a:cs typeface="Montserrat"/>
                <a:sym typeface="Montserrat"/>
              </a:rPr>
              <a:t>QUE TAL </a:t>
            </a:r>
            <a:endParaRPr b="1" sz="3000">
              <a:solidFill>
                <a:srgbClr val="134F5C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000">
                <a:solidFill>
                  <a:srgbClr val="134F5C"/>
                </a:solidFill>
                <a:latin typeface="Montserrat"/>
                <a:ea typeface="Montserrat"/>
                <a:cs typeface="Montserrat"/>
                <a:sym typeface="Montserrat"/>
              </a:rPr>
              <a:t>CÓDIGO REAL?</a:t>
            </a:r>
            <a:endParaRPr b="1" sz="3000">
              <a:solidFill>
                <a:srgbClr val="134F5C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312" name="Google Shape;312;p31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736924" y="3076650"/>
            <a:ext cx="1746500" cy="174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13" name="Google Shape;313;p31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 rot="8100000">
            <a:off x="876699" y="825250"/>
            <a:ext cx="1746500" cy="174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14" name="Google Shape;314;p31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 rot="2700000">
            <a:off x="6373349" y="825250"/>
            <a:ext cx="1746500" cy="1746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18" name="Shape 3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9" name="Google Shape;319;p32"/>
          <p:cNvPicPr preferRelativeResize="0"/>
          <p:nvPr/>
        </p:nvPicPr>
        <p:blipFill rotWithShape="1">
          <a:blip r:embed="rId3">
            <a:alphaModFix/>
          </a:blip>
          <a:srcRect b="4987" l="0" r="0" t="4987"/>
          <a:stretch/>
        </p:blipFill>
        <p:spPr>
          <a:xfrm flipH="1">
            <a:off x="2381" y="0"/>
            <a:ext cx="9141619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320" name="Google Shape;320;p32"/>
          <p:cNvSpPr/>
          <p:nvPr/>
        </p:nvSpPr>
        <p:spPr>
          <a:xfrm rot="-1497013">
            <a:off x="7912358" y="-2877044"/>
            <a:ext cx="9236169" cy="4670742"/>
          </a:xfrm>
          <a:prstGeom prst="rect">
            <a:avLst/>
          </a:prstGeom>
          <a:noFill/>
          <a:ln cap="flat" cmpd="sng" w="76200">
            <a:solidFill>
              <a:schemeClr val="lt1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17150" lIns="34300" spcFirstLastPara="1" rIns="34300" wrap="square" tIns="171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321" name="Google Shape;321;p3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950" y="-6"/>
            <a:ext cx="9144002" cy="218811"/>
          </a:xfrm>
          <a:prstGeom prst="rect">
            <a:avLst/>
          </a:prstGeom>
          <a:noFill/>
          <a:ln>
            <a:noFill/>
          </a:ln>
        </p:spPr>
      </p:pic>
      <p:pic>
        <p:nvPicPr>
          <p:cNvPr id="322" name="Google Shape;322;p3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0" y="5051492"/>
            <a:ext cx="9143999" cy="92015"/>
          </a:xfrm>
          <a:prstGeom prst="rect">
            <a:avLst/>
          </a:prstGeom>
          <a:noFill/>
          <a:ln>
            <a:noFill/>
          </a:ln>
        </p:spPr>
      </p:pic>
      <p:sp>
        <p:nvSpPr>
          <p:cNvPr id="323" name="Google Shape;323;p32"/>
          <p:cNvSpPr/>
          <p:nvPr/>
        </p:nvSpPr>
        <p:spPr>
          <a:xfrm>
            <a:off x="0" y="0"/>
            <a:ext cx="9153900" cy="5143500"/>
          </a:xfrm>
          <a:prstGeom prst="rect">
            <a:avLst/>
          </a:prstGeom>
          <a:gradFill>
            <a:gsLst>
              <a:gs pos="0">
                <a:srgbClr val="E2D1E9">
                  <a:alpha val="67450"/>
                </a:srgbClr>
              </a:gs>
              <a:gs pos="95000">
                <a:srgbClr val="232225">
                  <a:alpha val="80000"/>
                </a:srgbClr>
              </a:gs>
              <a:gs pos="100000">
                <a:srgbClr val="232225">
                  <a:alpha val="80000"/>
                </a:srgbClr>
              </a:gs>
            </a:gsLst>
            <a:lin ang="2399891" scaled="0"/>
          </a:gradFill>
          <a:ln>
            <a:noFill/>
          </a:ln>
        </p:spPr>
        <p:txBody>
          <a:bodyPr anchorCtr="0" anchor="ctr" bIns="17150" lIns="34300" spcFirstLastPara="1" rIns="34300" wrap="square" tIns="171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descr="I:\TDC2017\Logos\TDC2017\logo-tdc-vertical-A4.emf" id="324" name="Google Shape;324;p32"/>
          <p:cNvPicPr preferRelativeResize="0"/>
          <p:nvPr/>
        </p:nvPicPr>
        <p:blipFill rotWithShape="1">
          <a:blip r:embed="rId6">
            <a:alphaModFix/>
          </a:blip>
          <a:srcRect b="7433" l="5624" r="2615" t="0"/>
          <a:stretch/>
        </p:blipFill>
        <p:spPr>
          <a:xfrm>
            <a:off x="3723788" y="283200"/>
            <a:ext cx="1696424" cy="1085449"/>
          </a:xfrm>
          <a:prstGeom prst="rect">
            <a:avLst/>
          </a:prstGeom>
          <a:noFill/>
          <a:ln>
            <a:noFill/>
          </a:ln>
        </p:spPr>
      </p:pic>
      <p:sp>
        <p:nvSpPr>
          <p:cNvPr id="325" name="Google Shape;325;p32"/>
          <p:cNvSpPr txBox="1"/>
          <p:nvPr/>
        </p:nvSpPr>
        <p:spPr>
          <a:xfrm>
            <a:off x="1585125" y="2298750"/>
            <a:ext cx="7091400" cy="698400"/>
          </a:xfrm>
          <a:prstGeom prst="rect">
            <a:avLst/>
          </a:prstGeom>
          <a:noFill/>
          <a:ln>
            <a:noFill/>
          </a:ln>
        </p:spPr>
        <p:txBody>
          <a:bodyPr anchorCtr="0" anchor="t" bIns="17150" lIns="34300" spcFirstLastPara="1" rIns="34300" wrap="square" tIns="1715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Montserrat"/>
              <a:buNone/>
            </a:pPr>
            <a:r>
              <a:rPr b="1" lang="en-US" sz="43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LEONARDO GALLARDO</a:t>
            </a:r>
            <a:br>
              <a:rPr b="1" lang="en-US" sz="43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endParaRPr sz="500"/>
          </a:p>
        </p:txBody>
      </p:sp>
      <p:sp>
        <p:nvSpPr>
          <p:cNvPr id="326" name="Google Shape;326;p32"/>
          <p:cNvSpPr txBox="1"/>
          <p:nvPr/>
        </p:nvSpPr>
        <p:spPr>
          <a:xfrm>
            <a:off x="1585125" y="2984450"/>
            <a:ext cx="3693600" cy="396000"/>
          </a:xfrm>
          <a:prstGeom prst="rect">
            <a:avLst/>
          </a:prstGeom>
          <a:noFill/>
          <a:ln>
            <a:noFill/>
          </a:ln>
        </p:spPr>
        <p:txBody>
          <a:bodyPr anchorCtr="0" anchor="t" bIns="17150" lIns="34300" spcFirstLastPara="1" rIns="34300" wrap="square" tIns="17150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"/>
              <a:buFont typeface="Montserrat"/>
              <a:buNone/>
            </a:pPr>
            <a:r>
              <a:rPr lang="en-US" sz="16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QA ENGINEER &amp; QA COACH</a:t>
            </a:r>
            <a:br>
              <a:rPr lang="en-US" sz="16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endParaRPr sz="1600"/>
          </a:p>
        </p:txBody>
      </p:sp>
      <p:pic>
        <p:nvPicPr>
          <p:cNvPr id="327" name="Google Shape;327;p32"/>
          <p:cNvPicPr preferRelativeResize="0"/>
          <p:nvPr/>
        </p:nvPicPr>
        <p:blipFill rotWithShape="1">
          <a:blip r:embed="rId7">
            <a:alphaModFix/>
          </a:blip>
          <a:srcRect b="0" l="57779" r="0" t="36724"/>
          <a:stretch/>
        </p:blipFill>
        <p:spPr>
          <a:xfrm>
            <a:off x="7058867" y="3220475"/>
            <a:ext cx="1342800" cy="1341600"/>
          </a:xfrm>
          <a:prstGeom prst="ellipse">
            <a:avLst/>
          </a:prstGeom>
          <a:noFill/>
          <a:ln cap="flat" cmpd="sng" w="38100">
            <a:solidFill>
              <a:srgbClr val="134F5C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328" name="Google Shape;328;p32"/>
          <p:cNvSpPr txBox="1"/>
          <p:nvPr/>
        </p:nvSpPr>
        <p:spPr>
          <a:xfrm>
            <a:off x="7022825" y="4562075"/>
            <a:ext cx="1797600" cy="33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300" lIns="34300" spcFirstLastPara="1" rIns="34300" wrap="square" tIns="343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l</a:t>
            </a:r>
            <a:r>
              <a:rPr lang="en-US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eonardoggallardo</a:t>
            </a:r>
            <a:endParaRPr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29" name="Google Shape;329;p32"/>
          <p:cNvSpPr txBox="1"/>
          <p:nvPr/>
        </p:nvSpPr>
        <p:spPr>
          <a:xfrm>
            <a:off x="0" y="1572250"/>
            <a:ext cx="9141600" cy="332700"/>
          </a:xfrm>
          <a:prstGeom prst="rect">
            <a:avLst/>
          </a:prstGeom>
          <a:noFill/>
          <a:ln>
            <a:noFill/>
          </a:ln>
        </p:spPr>
        <p:txBody>
          <a:bodyPr anchorCtr="0" anchor="t" bIns="17150" lIns="34300" spcFirstLastPara="1" rIns="34300" wrap="square" tIns="171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Montserrat"/>
              <a:buNone/>
            </a:pPr>
            <a:r>
              <a:rPr lang="en-US" sz="18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OBRIGADO!</a:t>
            </a:r>
            <a:endParaRPr sz="1800">
              <a:solidFill>
                <a:srgbClr val="FFFFFF"/>
              </a:solidFill>
            </a:endParaRPr>
          </a:p>
        </p:txBody>
      </p:sp>
      <p:pic>
        <p:nvPicPr>
          <p:cNvPr id="330" name="Google Shape;330;p32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6649975" y="4562075"/>
            <a:ext cx="332700" cy="332700"/>
          </a:xfrm>
          <a:prstGeom prst="rect">
            <a:avLst/>
          </a:prstGeom>
          <a:noFill/>
          <a:ln>
            <a:noFill/>
          </a:ln>
        </p:spPr>
      </p:pic>
      <p:sp>
        <p:nvSpPr>
          <p:cNvPr id="331" name="Google Shape;331;p32"/>
          <p:cNvSpPr txBox="1"/>
          <p:nvPr/>
        </p:nvSpPr>
        <p:spPr>
          <a:xfrm>
            <a:off x="436450" y="4498775"/>
            <a:ext cx="3771900" cy="396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300" lIns="34300" spcFirstLastPara="1" rIns="34300" wrap="square" tIns="343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leonardogallardo/demo-karate-gatling</a:t>
            </a:r>
            <a:endParaRPr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332" name="Google Shape;332;p32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177546" y="4498771"/>
            <a:ext cx="396000" cy="396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Default Theme">
  <a:themeElements>
    <a:clrScheme name="Spark Light">
      <a:dk1>
        <a:srgbClr val="7F7F7F"/>
      </a:dk1>
      <a:lt1>
        <a:srgbClr val="FFFFFF"/>
      </a:lt1>
      <a:dk2>
        <a:srgbClr val="000000"/>
      </a:dk2>
      <a:lt2>
        <a:srgbClr val="FFFFFF"/>
      </a:lt2>
      <a:accent1>
        <a:srgbClr val="C09F63"/>
      </a:accent1>
      <a:accent2>
        <a:srgbClr val="000000"/>
      </a:accent2>
      <a:accent3>
        <a:srgbClr val="6D6D6D"/>
      </a:accent3>
      <a:accent4>
        <a:srgbClr val="B3B3B3"/>
      </a:accent4>
      <a:accent5>
        <a:srgbClr val="DFDEDB"/>
      </a:accent5>
      <a:accent6>
        <a:srgbClr val="EBEBEB"/>
      </a:accent6>
      <a:hlink>
        <a:srgbClr val="E7E7E7"/>
      </a:hlink>
      <a:folHlink>
        <a:srgbClr val="D8786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1_modelo_open4education">
  <a:themeElements>
    <a:clrScheme name="modelo_open4education 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4.xml><?xml version="1.0" encoding="utf-8"?>
<a:theme xmlns:a="http://schemas.openxmlformats.org/drawingml/2006/main" xmlns:r="http://schemas.openxmlformats.org/officeDocument/2006/relationships" name="7_Personalizar design">
  <a:themeElements>
    <a:clrScheme name="Escritório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