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94ba182b8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94ba182b8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94ba182b8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94ba182b8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94ba182b8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94ba182b8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98ece9a3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98ece9a3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94ba182b8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94ba182b8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94ba182b8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94ba182b8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94ba182b8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94ba182b8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94ba182b8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94ba182b8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94ba182b8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94ba182b8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94ba182b8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494ba182b8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494ba182b8_0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494ba182b8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94ba182b8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494ba182b8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98ece9a3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98ece9a3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5.gif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1.jpg"/><Relationship Id="rId5" Type="http://schemas.openxmlformats.org/officeDocument/2006/relationships/image" Target="../media/image13.jp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gif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568775"/>
            <a:ext cx="8520600" cy="87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THE DEVELOPER'S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CONFERENCE</a:t>
            </a:r>
            <a:endParaRPr sz="20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4955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500">
                <a:solidFill>
                  <a:srgbClr val="00549A"/>
                </a:solidFill>
              </a:rPr>
              <a:t>A estratégia </a:t>
            </a:r>
            <a:endParaRPr b="1" sz="3500">
              <a:solidFill>
                <a:srgbClr val="00549A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500">
                <a:solidFill>
                  <a:srgbClr val="00549A"/>
                </a:solidFill>
              </a:rPr>
              <a:t>Walt Disney da PN</a:t>
            </a:r>
            <a:r>
              <a:rPr b="1" lang="pt-BR" sz="3500">
                <a:solidFill>
                  <a:srgbClr val="00549A"/>
                </a:solidFill>
              </a:rPr>
              <a:t>L</a:t>
            </a:r>
            <a:endParaRPr b="1" sz="3500">
              <a:solidFill>
                <a:srgbClr val="00549A"/>
              </a:solidFill>
            </a:endParaRPr>
          </a:p>
        </p:txBody>
      </p:sp>
      <p:pic>
        <p:nvPicPr>
          <p:cNvPr descr="Imagem relacionada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2375" y="421925"/>
            <a:ext cx="1299250" cy="12992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647700" y="3982875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Alisson Lima</a:t>
            </a:r>
            <a:endParaRPr sz="2800">
              <a:solidFill>
                <a:srgbClr val="00549A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11187" y="4306887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>
                <a:solidFill>
                  <a:srgbClr val="00549A"/>
                </a:solidFill>
              </a:rPr>
              <a:t>CTO, Coach e Neurolinguista</a:t>
            </a:r>
            <a:endParaRPr>
              <a:solidFill>
                <a:srgbClr val="00549A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549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02418" y="3751700"/>
            <a:ext cx="1140524" cy="11024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pluto transparent"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6175" y="1410612"/>
            <a:ext cx="1792500" cy="2335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ze carioca transparent"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8413" y="1429463"/>
            <a:ext cx="2094500" cy="2367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mickey mouse transparent"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287" y="1379287"/>
            <a:ext cx="2398476" cy="23984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donald duck transparent" id="71" name="Google Shape;7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73400" y="1363375"/>
            <a:ext cx="2051051" cy="24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/>
        </p:nvSpPr>
        <p:spPr>
          <a:xfrm>
            <a:off x="312975" y="862097"/>
            <a:ext cx="1985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Mickey Mouse</a:t>
            </a:r>
            <a:endParaRPr sz="2800">
              <a:solidFill>
                <a:srgbClr val="00549A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12975" y="3957403"/>
            <a:ext cx="1985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1928</a:t>
            </a:r>
            <a:endParaRPr b="1" sz="2000">
              <a:solidFill>
                <a:srgbClr val="00549A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00549A"/>
                </a:solidFill>
              </a:rPr>
              <a:t>(90 anos atrás)</a:t>
            </a:r>
            <a:endParaRPr b="1">
              <a:solidFill>
                <a:srgbClr val="00549A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2662125" y="862097"/>
            <a:ext cx="1140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Pluto</a:t>
            </a:r>
            <a:endParaRPr sz="2800">
              <a:solidFill>
                <a:srgbClr val="00549A"/>
              </a:solidFill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2346825" y="3970950"/>
            <a:ext cx="1771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1930</a:t>
            </a:r>
            <a:endParaRPr b="1" sz="2000">
              <a:solidFill>
                <a:srgbClr val="00549A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00549A"/>
                </a:solidFill>
              </a:rPr>
              <a:t>(88 anos atrás)</a:t>
            </a:r>
            <a:endParaRPr b="1" sz="2000">
              <a:solidFill>
                <a:srgbClr val="00549A"/>
              </a:solidFill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4406375" y="879097"/>
            <a:ext cx="1985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Pato Donald</a:t>
            </a:r>
            <a:endParaRPr sz="2800">
              <a:solidFill>
                <a:srgbClr val="00549A"/>
              </a:solidFill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4513325" y="3957425"/>
            <a:ext cx="1771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1934</a:t>
            </a:r>
            <a:endParaRPr b="1" sz="2000">
              <a:solidFill>
                <a:srgbClr val="00549A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00549A"/>
                </a:solidFill>
              </a:rPr>
              <a:t>(84 anos atrás)</a:t>
            </a:r>
            <a:endParaRPr b="1" sz="2000">
              <a:solidFill>
                <a:srgbClr val="00549A"/>
              </a:solidFill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6931025" y="3957400"/>
            <a:ext cx="15093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1942</a:t>
            </a:r>
            <a:endParaRPr b="1" sz="2000">
              <a:solidFill>
                <a:srgbClr val="00549A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00549A"/>
                </a:solidFill>
              </a:rPr>
              <a:t>(76 anos atrás)</a:t>
            </a:r>
            <a:endParaRPr b="1" sz="2000">
              <a:solidFill>
                <a:srgbClr val="00549A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6931013" y="862097"/>
            <a:ext cx="15093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Zé Carioca</a:t>
            </a:r>
            <a:endParaRPr sz="2800">
              <a:solidFill>
                <a:srgbClr val="00549A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02418" y="3751700"/>
            <a:ext cx="1140524" cy="11024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relacionada" id="87" name="Google Shape;8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6612" y="1565798"/>
            <a:ext cx="1770775" cy="26534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/>
          <p:nvPr/>
        </p:nvSpPr>
        <p:spPr>
          <a:xfrm>
            <a:off x="1538400" y="341687"/>
            <a:ext cx="6067200" cy="11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00549A"/>
                </a:solidFill>
              </a:rPr>
              <a:t>WALT DISNEY</a:t>
            </a:r>
            <a:endParaRPr sz="6000">
              <a:solidFill>
                <a:srgbClr val="00549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6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4900" y="450775"/>
            <a:ext cx="1789775" cy="19289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209950" y="1063250"/>
            <a:ext cx="5362200" cy="15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Analista e Desenvolvedor de Sistemas</a:t>
            </a:r>
            <a:endParaRPr sz="2000">
              <a:solidFill>
                <a:srgbClr val="00549A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Coach de Vida e Profissão</a:t>
            </a:r>
            <a:endParaRPr sz="2000">
              <a:solidFill>
                <a:srgbClr val="00549A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Master Programador Neurolinguista</a:t>
            </a:r>
            <a:endParaRPr sz="2000">
              <a:solidFill>
                <a:srgbClr val="00549A"/>
              </a:solidFill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209950" y="314750"/>
            <a:ext cx="323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549A"/>
                </a:solidFill>
              </a:rPr>
              <a:t>Alisson Lima</a:t>
            </a:r>
            <a:endParaRPr sz="3600">
              <a:solidFill>
                <a:srgbClr val="00549A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6437" y="3044124"/>
            <a:ext cx="1991477" cy="147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0312" y="3338886"/>
            <a:ext cx="3637251" cy="88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7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7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02418" y="3751700"/>
            <a:ext cx="1140524" cy="110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7"/>
          <p:cNvSpPr txBox="1"/>
          <p:nvPr/>
        </p:nvSpPr>
        <p:spPr>
          <a:xfrm>
            <a:off x="0" y="341675"/>
            <a:ext cx="9144000" cy="11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549A"/>
                </a:solidFill>
              </a:rPr>
              <a:t>A estratégia criativa de Walt Disney</a:t>
            </a:r>
            <a:endParaRPr sz="4000">
              <a:solidFill>
                <a:srgbClr val="00549A"/>
              </a:solidFill>
            </a:endParaRPr>
          </a:p>
        </p:txBody>
      </p:sp>
      <p:pic>
        <p:nvPicPr>
          <p:cNvPr descr="Imagem relacionada" id="108" name="Google Shape;10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4494" y="1663113"/>
            <a:ext cx="2558975" cy="271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relacionada" id="109" name="Google Shape;10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531" y="1478963"/>
            <a:ext cx="2057825" cy="3083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nlp logo transparent" id="110" name="Google Shape;11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68694" y="1740182"/>
            <a:ext cx="2705441" cy="2561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02418" y="3751700"/>
            <a:ext cx="1140524" cy="110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 txBox="1"/>
          <p:nvPr/>
        </p:nvSpPr>
        <p:spPr>
          <a:xfrm>
            <a:off x="0" y="341675"/>
            <a:ext cx="91440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549A"/>
                </a:solidFill>
              </a:rPr>
              <a:t>3 personagens</a:t>
            </a:r>
            <a:endParaRPr sz="4000">
              <a:solidFill>
                <a:srgbClr val="00549A"/>
              </a:solidFill>
            </a:endParaRPr>
          </a:p>
        </p:txBody>
      </p:sp>
      <p:pic>
        <p:nvPicPr>
          <p:cNvPr descr="Imagem relacionada" id="119" name="Google Shape;1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2544" y="1842161"/>
            <a:ext cx="1541100" cy="211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963094" y="1340764"/>
            <a:ext cx="1985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O sonhador</a:t>
            </a:r>
            <a:endParaRPr sz="2800">
              <a:solidFill>
                <a:srgbClr val="00549A"/>
              </a:solidFill>
            </a:endParaRPr>
          </a:p>
        </p:txBody>
      </p:sp>
      <p:pic>
        <p:nvPicPr>
          <p:cNvPr descr="Resultado de imagem para donald duck transparent" id="121" name="Google Shape;12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1628" y="2140664"/>
            <a:ext cx="1808022" cy="15159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goofy serious transparent" id="122" name="Google Shape;12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5940" y="1707533"/>
            <a:ext cx="1024859" cy="224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/>
          <p:nvPr/>
        </p:nvSpPr>
        <p:spPr>
          <a:xfrm>
            <a:off x="3580544" y="1340764"/>
            <a:ext cx="1985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O realista</a:t>
            </a:r>
            <a:endParaRPr sz="2800">
              <a:solidFill>
                <a:srgbClr val="00549A"/>
              </a:solidFill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6195806" y="1340764"/>
            <a:ext cx="1985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549A"/>
                </a:solidFill>
              </a:rPr>
              <a:t>O crítico</a:t>
            </a:r>
            <a:endParaRPr sz="2800">
              <a:solidFill>
                <a:srgbClr val="00549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9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9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02418" y="3751700"/>
            <a:ext cx="1140524" cy="110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9"/>
          <p:cNvSpPr txBox="1"/>
          <p:nvPr/>
        </p:nvSpPr>
        <p:spPr>
          <a:xfrm>
            <a:off x="0" y="341675"/>
            <a:ext cx="91440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549A"/>
                </a:solidFill>
              </a:rPr>
              <a:t>O sonhador</a:t>
            </a:r>
            <a:endParaRPr sz="4000">
              <a:solidFill>
                <a:srgbClr val="00549A"/>
              </a:solidFill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672083" y="1268701"/>
            <a:ext cx="4529700" cy="29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Criar sem limites</a:t>
            </a:r>
            <a:endParaRPr sz="2000">
              <a:solidFill>
                <a:srgbClr val="00549A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Sala com imagens e desenhos inspiradores</a:t>
            </a:r>
            <a:endParaRPr sz="2000">
              <a:solidFill>
                <a:srgbClr val="00549A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Críticas não são permitidas</a:t>
            </a:r>
            <a:endParaRPr sz="2000">
              <a:solidFill>
                <a:srgbClr val="00549A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Postura relaxada, aberta, imaginativa</a:t>
            </a:r>
            <a:endParaRPr sz="2000">
              <a:solidFill>
                <a:srgbClr val="00549A"/>
              </a:solidFill>
            </a:endParaRPr>
          </a:p>
        </p:txBody>
      </p:sp>
      <p:pic>
        <p:nvPicPr>
          <p:cNvPr descr="Resultado de imagem para donald duck transparent" id="134" name="Google Shape;13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7674" y="1629649"/>
            <a:ext cx="2693775" cy="225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0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0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02418" y="3751700"/>
            <a:ext cx="1140524" cy="110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0"/>
          <p:cNvSpPr txBox="1"/>
          <p:nvPr/>
        </p:nvSpPr>
        <p:spPr>
          <a:xfrm>
            <a:off x="0" y="341675"/>
            <a:ext cx="91440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549A"/>
                </a:solidFill>
              </a:rPr>
              <a:t>O realista</a:t>
            </a:r>
            <a:endParaRPr sz="4000">
              <a:solidFill>
                <a:srgbClr val="00549A"/>
              </a:solidFill>
            </a:endParaRPr>
          </a:p>
        </p:txBody>
      </p:sp>
      <p:pic>
        <p:nvPicPr>
          <p:cNvPr descr="Imagem relacionada" id="143" name="Google Shape;14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1500" y="1404100"/>
            <a:ext cx="1913650" cy="262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/>
          <p:nvPr/>
        </p:nvSpPr>
        <p:spPr>
          <a:xfrm>
            <a:off x="672083" y="1333589"/>
            <a:ext cx="4529700" cy="29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Sala mais organizada (storyboard)</a:t>
            </a:r>
            <a:endParaRPr sz="2000">
              <a:solidFill>
                <a:srgbClr val="00549A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Quebra de tarefas</a:t>
            </a:r>
            <a:endParaRPr sz="2000">
              <a:solidFill>
                <a:srgbClr val="00549A"/>
              </a:solidFill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○"/>
            </a:pPr>
            <a:r>
              <a:rPr lang="pt-BR" sz="2000">
                <a:solidFill>
                  <a:srgbClr val="00549A"/>
                </a:solidFill>
              </a:rPr>
              <a:t>Baby steps</a:t>
            </a:r>
            <a:endParaRPr sz="2000">
              <a:solidFill>
                <a:srgbClr val="00549A"/>
              </a:solidFill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○"/>
            </a:pPr>
            <a:r>
              <a:rPr lang="pt-BR" sz="2000">
                <a:solidFill>
                  <a:srgbClr val="00549A"/>
                </a:solidFill>
              </a:rPr>
              <a:t>Pequenos entregáveis</a:t>
            </a:r>
            <a:endParaRPr sz="2000">
              <a:solidFill>
                <a:srgbClr val="00549A"/>
              </a:solidFill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○"/>
            </a:pPr>
            <a:r>
              <a:rPr lang="pt-BR" sz="2000">
                <a:solidFill>
                  <a:srgbClr val="00549A"/>
                </a:solidFill>
              </a:rPr>
              <a:t>Mensurável</a:t>
            </a:r>
            <a:endParaRPr sz="2000">
              <a:solidFill>
                <a:srgbClr val="00549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1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21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02418" y="3751700"/>
            <a:ext cx="1140524" cy="110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1"/>
          <p:cNvSpPr txBox="1"/>
          <p:nvPr/>
        </p:nvSpPr>
        <p:spPr>
          <a:xfrm>
            <a:off x="0" y="341675"/>
            <a:ext cx="91440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549A"/>
                </a:solidFill>
              </a:rPr>
              <a:t>O crítico</a:t>
            </a:r>
            <a:endParaRPr sz="4000">
              <a:solidFill>
                <a:srgbClr val="00549A"/>
              </a:solidFill>
            </a:endParaRPr>
          </a:p>
        </p:txBody>
      </p:sp>
      <p:sp>
        <p:nvSpPr>
          <p:cNvPr id="153" name="Google Shape;153;p21"/>
          <p:cNvSpPr txBox="1"/>
          <p:nvPr/>
        </p:nvSpPr>
        <p:spPr>
          <a:xfrm>
            <a:off x="672083" y="1333589"/>
            <a:ext cx="4529700" cy="29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Foco </a:t>
            </a:r>
            <a:r>
              <a:rPr b="1" lang="pt-BR" sz="2000">
                <a:solidFill>
                  <a:srgbClr val="00549A"/>
                </a:solidFill>
              </a:rPr>
              <a:t>solução</a:t>
            </a:r>
            <a:endParaRPr b="1" sz="2000">
              <a:solidFill>
                <a:srgbClr val="00549A"/>
              </a:solidFill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Font typeface="Arial"/>
              <a:buChar char="●"/>
            </a:pPr>
            <a:r>
              <a:rPr lang="pt-BR" sz="2000">
                <a:solidFill>
                  <a:srgbClr val="00549A"/>
                </a:solidFill>
              </a:rPr>
              <a:t>Garantir que será realizada como previsto</a:t>
            </a:r>
            <a:endParaRPr sz="2000">
              <a:solidFill>
                <a:srgbClr val="00549A"/>
              </a:solidFill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Evitar possíveis problemas</a:t>
            </a:r>
            <a:endParaRPr sz="2000">
              <a:solidFill>
                <a:srgbClr val="00549A"/>
              </a:solidFill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2000"/>
              <a:buChar char="●"/>
            </a:pPr>
            <a:r>
              <a:rPr lang="pt-BR" sz="2000">
                <a:solidFill>
                  <a:srgbClr val="00549A"/>
                </a:solidFill>
              </a:rPr>
              <a:t>Certificar a qualidade desejada</a:t>
            </a:r>
            <a:endParaRPr sz="2000">
              <a:solidFill>
                <a:srgbClr val="00549A"/>
              </a:solidFill>
            </a:endParaRPr>
          </a:p>
        </p:txBody>
      </p:sp>
      <p:pic>
        <p:nvPicPr>
          <p:cNvPr descr="Resultado de imagem para goofy serious transparent" id="154" name="Google Shape;15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8650" y="1062175"/>
            <a:ext cx="1503750" cy="32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2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2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02418" y="3751700"/>
            <a:ext cx="1140524" cy="110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2"/>
          <p:cNvSpPr txBox="1"/>
          <p:nvPr/>
        </p:nvSpPr>
        <p:spPr>
          <a:xfrm>
            <a:off x="0" y="341675"/>
            <a:ext cx="91440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549A"/>
                </a:solidFill>
              </a:rPr>
              <a:t>O ciclo</a:t>
            </a:r>
            <a:endParaRPr sz="4000">
              <a:solidFill>
                <a:srgbClr val="00549A"/>
              </a:solidFill>
            </a:endParaRPr>
          </a:p>
        </p:txBody>
      </p:sp>
      <p:pic>
        <p:nvPicPr>
          <p:cNvPr descr="Resultado de imagem para goofy serious transparent" id="163" name="Google Shape;16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9278" y="1028850"/>
            <a:ext cx="863774" cy="19535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relacionada" id="164" name="Google Shape;16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7426" y="1099488"/>
            <a:ext cx="1281693" cy="1812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donald duck transparent" id="165" name="Google Shape;16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73907" y="3053035"/>
            <a:ext cx="1596186" cy="138018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2"/>
          <p:cNvSpPr/>
          <p:nvPr/>
        </p:nvSpPr>
        <p:spPr>
          <a:xfrm rot="-5400000">
            <a:off x="2669784" y="3436750"/>
            <a:ext cx="760800" cy="7377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2"/>
          <p:cNvSpPr/>
          <p:nvPr/>
        </p:nvSpPr>
        <p:spPr>
          <a:xfrm rot="10800000">
            <a:off x="5741782" y="3445777"/>
            <a:ext cx="737700" cy="7608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2"/>
          <p:cNvSpPr/>
          <p:nvPr/>
        </p:nvSpPr>
        <p:spPr>
          <a:xfrm>
            <a:off x="4108800" y="1479907"/>
            <a:ext cx="926400" cy="38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2"/>
          <p:cNvSpPr txBox="1"/>
          <p:nvPr/>
        </p:nvSpPr>
        <p:spPr>
          <a:xfrm>
            <a:off x="3536157" y="4372571"/>
            <a:ext cx="20970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549A"/>
                </a:solidFill>
              </a:rPr>
              <a:t>Cria</a:t>
            </a:r>
            <a:endParaRPr sz="2800">
              <a:solidFill>
                <a:srgbClr val="00549A"/>
              </a:solidFill>
            </a:endParaRPr>
          </a:p>
        </p:txBody>
      </p:sp>
      <p:sp>
        <p:nvSpPr>
          <p:cNvPr id="170" name="Google Shape;170;p22"/>
          <p:cNvSpPr txBox="1"/>
          <p:nvPr/>
        </p:nvSpPr>
        <p:spPr>
          <a:xfrm>
            <a:off x="1729730" y="2919227"/>
            <a:ext cx="20970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549A"/>
                </a:solidFill>
              </a:rPr>
              <a:t>Organiza</a:t>
            </a:r>
            <a:endParaRPr sz="2800">
              <a:solidFill>
                <a:srgbClr val="00549A"/>
              </a:solidFill>
            </a:endParaRPr>
          </a:p>
        </p:txBody>
      </p:sp>
      <p:sp>
        <p:nvSpPr>
          <p:cNvPr id="171" name="Google Shape;171;p22"/>
          <p:cNvSpPr txBox="1"/>
          <p:nvPr/>
        </p:nvSpPr>
        <p:spPr>
          <a:xfrm>
            <a:off x="5317270" y="2919227"/>
            <a:ext cx="20970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549A"/>
                </a:solidFill>
              </a:rPr>
              <a:t>Avalia</a:t>
            </a:r>
            <a:endParaRPr sz="2800">
              <a:solidFill>
                <a:srgbClr val="00549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3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8" name="Google Shape;178;p2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02418" y="3751700"/>
            <a:ext cx="1140524" cy="110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 txBox="1"/>
          <p:nvPr/>
        </p:nvSpPr>
        <p:spPr>
          <a:xfrm>
            <a:off x="0" y="341675"/>
            <a:ext cx="91440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549A"/>
                </a:solidFill>
              </a:rPr>
              <a:t>Como fazer na prática</a:t>
            </a:r>
            <a:endParaRPr sz="4000">
              <a:solidFill>
                <a:srgbClr val="00549A"/>
              </a:solidFill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672075" y="1126750"/>
            <a:ext cx="7927200" cy="34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1900"/>
              <a:buChar char="●"/>
            </a:pPr>
            <a:r>
              <a:rPr lang="pt-BR" sz="1900">
                <a:solidFill>
                  <a:srgbClr val="00549A"/>
                </a:solidFill>
              </a:rPr>
              <a:t>Desenvolver novo </a:t>
            </a:r>
            <a:r>
              <a:rPr b="1" lang="pt-BR" sz="1900">
                <a:solidFill>
                  <a:srgbClr val="00549A"/>
                </a:solidFill>
              </a:rPr>
              <a:t>hábito</a:t>
            </a:r>
            <a:endParaRPr b="1" sz="1900">
              <a:solidFill>
                <a:srgbClr val="00549A"/>
              </a:solidFill>
            </a:endParaRPr>
          </a:p>
          <a:p>
            <a:pPr indent="-3492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1900"/>
              <a:buChar char="○"/>
            </a:pPr>
            <a:r>
              <a:rPr lang="pt-BR" sz="1900">
                <a:solidFill>
                  <a:srgbClr val="00549A"/>
                </a:solidFill>
              </a:rPr>
              <a:t>Requer esforço no início</a:t>
            </a:r>
            <a:endParaRPr sz="1900">
              <a:solidFill>
                <a:srgbClr val="00549A"/>
              </a:solidFill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1900"/>
              <a:buChar char="●"/>
            </a:pPr>
            <a:r>
              <a:rPr lang="pt-BR" sz="1900">
                <a:solidFill>
                  <a:srgbClr val="00549A"/>
                </a:solidFill>
              </a:rPr>
              <a:t>Use o </a:t>
            </a:r>
            <a:r>
              <a:rPr b="1" lang="pt-BR" sz="1900">
                <a:solidFill>
                  <a:srgbClr val="00549A"/>
                </a:solidFill>
              </a:rPr>
              <a:t>ambiente</a:t>
            </a:r>
            <a:r>
              <a:rPr lang="pt-BR" sz="1900">
                <a:solidFill>
                  <a:srgbClr val="00549A"/>
                </a:solidFill>
              </a:rPr>
              <a:t>!</a:t>
            </a:r>
            <a:endParaRPr sz="1900">
              <a:solidFill>
                <a:srgbClr val="00549A"/>
              </a:solidFill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1900"/>
              <a:buChar char="●"/>
            </a:pPr>
            <a:r>
              <a:rPr lang="pt-BR" sz="1900">
                <a:solidFill>
                  <a:srgbClr val="00549A"/>
                </a:solidFill>
              </a:rPr>
              <a:t>Pode ser feito em equipe</a:t>
            </a:r>
            <a:endParaRPr sz="1900">
              <a:solidFill>
                <a:srgbClr val="00549A"/>
              </a:solidFill>
            </a:endParaRPr>
          </a:p>
          <a:p>
            <a:pPr indent="-3492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1900"/>
              <a:buChar char="○"/>
            </a:pPr>
            <a:r>
              <a:rPr lang="pt-BR" sz="1900">
                <a:solidFill>
                  <a:srgbClr val="00549A"/>
                </a:solidFill>
              </a:rPr>
              <a:t>Reunião estilo </a:t>
            </a:r>
            <a:r>
              <a:rPr b="1" lang="pt-BR" sz="1900">
                <a:solidFill>
                  <a:srgbClr val="00549A"/>
                </a:solidFill>
              </a:rPr>
              <a:t>brainstorming</a:t>
            </a:r>
            <a:r>
              <a:rPr lang="pt-BR" sz="1900">
                <a:solidFill>
                  <a:srgbClr val="00549A"/>
                </a:solidFill>
              </a:rPr>
              <a:t> </a:t>
            </a:r>
            <a:endParaRPr sz="1900">
              <a:solidFill>
                <a:srgbClr val="00549A"/>
              </a:solidFill>
            </a:endParaRPr>
          </a:p>
          <a:p>
            <a:pPr indent="-3492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49A"/>
              </a:buClr>
              <a:buSzPts val="1900"/>
              <a:buChar char="○"/>
            </a:pPr>
            <a:r>
              <a:rPr lang="pt-BR" sz="1900">
                <a:solidFill>
                  <a:srgbClr val="00549A"/>
                </a:solidFill>
              </a:rPr>
              <a:t>Sem permitir que os personagens atuem antes do tempo</a:t>
            </a:r>
            <a:endParaRPr sz="1900">
              <a:solidFill>
                <a:srgbClr val="00549A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4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24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02418" y="3751700"/>
            <a:ext cx="1140524" cy="110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4"/>
          <p:cNvSpPr txBox="1"/>
          <p:nvPr/>
        </p:nvSpPr>
        <p:spPr>
          <a:xfrm>
            <a:off x="0" y="341675"/>
            <a:ext cx="91440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549A"/>
                </a:solidFill>
              </a:rPr>
              <a:t>Será que funciona?</a:t>
            </a:r>
            <a:endParaRPr sz="4000">
              <a:solidFill>
                <a:srgbClr val="00549A"/>
              </a:solidFill>
            </a:endParaRPr>
          </a:p>
        </p:txBody>
      </p:sp>
      <p:pic>
        <p:nvPicPr>
          <p:cNvPr descr="Resultado de imagem para peter drucker" id="189" name="Google Shape;18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1238" y="1198378"/>
            <a:ext cx="7121525" cy="352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4"/>
          <p:cNvSpPr txBox="1"/>
          <p:nvPr/>
        </p:nvSpPr>
        <p:spPr>
          <a:xfrm>
            <a:off x="5432750" y="3513875"/>
            <a:ext cx="20751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</a:rPr>
              <a:t>Peter Drucker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/>
          <p:nvPr/>
        </p:nvSpPr>
        <p:spPr>
          <a:xfrm>
            <a:off x="0" y="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5"/>
          <p:cNvSpPr/>
          <p:nvPr/>
        </p:nvSpPr>
        <p:spPr>
          <a:xfrm>
            <a:off x="0" y="4960200"/>
            <a:ext cx="9144000" cy="180000"/>
          </a:xfrm>
          <a:prstGeom prst="rect">
            <a:avLst/>
          </a:prstGeom>
          <a:solidFill>
            <a:srgbClr val="0054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5"/>
          <p:cNvSpPr txBox="1"/>
          <p:nvPr/>
        </p:nvSpPr>
        <p:spPr>
          <a:xfrm>
            <a:off x="1581900" y="518950"/>
            <a:ext cx="59802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00549A"/>
                </a:solidFill>
              </a:rPr>
              <a:t>Muito obrigado!</a:t>
            </a:r>
            <a:endParaRPr sz="6000">
              <a:solidFill>
                <a:srgbClr val="00549A"/>
              </a:solidFill>
            </a:endParaRPr>
          </a:p>
        </p:txBody>
      </p:sp>
      <p:pic>
        <p:nvPicPr>
          <p:cNvPr descr="Imagem relacionada" id="198" name="Google Shape;198;p25"/>
          <p:cNvPicPr preferRelativeResize="0"/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-76203" y="108900"/>
            <a:ext cx="3694300" cy="47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5"/>
          <p:cNvSpPr txBox="1"/>
          <p:nvPr/>
        </p:nvSpPr>
        <p:spPr>
          <a:xfrm>
            <a:off x="2811450" y="4110375"/>
            <a:ext cx="35211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00549A"/>
                </a:solidFill>
              </a:rPr>
              <a:t>alissonpcl@gmail.com</a:t>
            </a:r>
            <a:endParaRPr b="1" sz="2400">
              <a:solidFill>
                <a:srgbClr val="00549A"/>
              </a:solidFill>
            </a:endParaRPr>
          </a:p>
        </p:txBody>
      </p:sp>
      <p:pic>
        <p:nvPicPr>
          <p:cNvPr id="200" name="Google Shape;20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6575" y="1666175"/>
            <a:ext cx="7070851" cy="228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