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1" r:id="rId4"/>
    <p:sldMasterId id="2147483652" r:id="rId5"/>
    <p:sldMasterId id="214748365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y="5143500" cx="9144000"/>
  <p:notesSz cx="9144000" cy="6858000"/>
  <p:embeddedFontLst>
    <p:embeddedFont>
      <p:font typeface="Montserrat"/>
      <p:regular r:id="rId34"/>
      <p:bold r:id="rId35"/>
      <p:italic r:id="rId36"/>
      <p:boldItalic r:id="rId37"/>
    </p:embeddedFont>
    <p:embeddedFont>
      <p:font typeface="Lato"/>
      <p:regular r:id="rId38"/>
      <p:bold r:id="rId39"/>
      <p:italic r:id="rId40"/>
      <p:boldItalic r:id="rId41"/>
    </p:embeddedFont>
    <p:embeddedFont>
      <p:font typeface="Monda"/>
      <p:regular r:id="rId42"/>
      <p:bold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-italic.fntdata"/><Relationship Id="rId20" Type="http://schemas.openxmlformats.org/officeDocument/2006/relationships/slide" Target="slides/slide13.xml"/><Relationship Id="rId42" Type="http://schemas.openxmlformats.org/officeDocument/2006/relationships/font" Target="fonts/Monda-regular.fntdata"/><Relationship Id="rId41" Type="http://schemas.openxmlformats.org/officeDocument/2006/relationships/font" Target="fonts/Lato-boldItalic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43" Type="http://schemas.openxmlformats.org/officeDocument/2006/relationships/font" Target="fonts/Monda-bold.fntdata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font" Target="fonts/Montserrat-bold.fntdata"/><Relationship Id="rId12" Type="http://schemas.openxmlformats.org/officeDocument/2006/relationships/slide" Target="slides/slide5.xml"/><Relationship Id="rId34" Type="http://schemas.openxmlformats.org/officeDocument/2006/relationships/font" Target="fonts/Montserrat-regular.fntdata"/><Relationship Id="rId15" Type="http://schemas.openxmlformats.org/officeDocument/2006/relationships/slide" Target="slides/slide8.xml"/><Relationship Id="rId37" Type="http://schemas.openxmlformats.org/officeDocument/2006/relationships/font" Target="fonts/Montserrat-boldItalic.fntdata"/><Relationship Id="rId14" Type="http://schemas.openxmlformats.org/officeDocument/2006/relationships/slide" Target="slides/slide7.xml"/><Relationship Id="rId36" Type="http://schemas.openxmlformats.org/officeDocument/2006/relationships/font" Target="fonts/Montserrat-italic.fntdata"/><Relationship Id="rId17" Type="http://schemas.openxmlformats.org/officeDocument/2006/relationships/slide" Target="slides/slide10.xml"/><Relationship Id="rId39" Type="http://schemas.openxmlformats.org/officeDocument/2006/relationships/font" Target="fonts/Lato-bold.fntdata"/><Relationship Id="rId16" Type="http://schemas.openxmlformats.org/officeDocument/2006/relationships/slide" Target="slides/slide9.xml"/><Relationship Id="rId38" Type="http://schemas.openxmlformats.org/officeDocument/2006/relationships/font" Target="fonts/Lato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2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49378094a4_1_13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g49378094a4_1_13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95c248b54_0_15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495c248b54_0_15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g495c248b54_0_15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95c248b54_0_15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95c248b54_0_15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495c248b54_0_159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95c248b54_0_16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95c248b54_0_16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g495c248b54_0_168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95c248b54_0_142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95c248b54_0_14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495c248b54_0_142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95c248b54_0_10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95c248b54_0_10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495c248b54_0_107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4980a9240d_0_2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4980a9240d_0_2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4980a9240d_0_2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495c248b54_0_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Agora vamos falar um pouco de cada ferramenta isoladamente.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g495c248b54_0_2:notes"/>
          <p:cNvSpPr/>
          <p:nvPr>
            <p:ph idx="2" type="sldImg"/>
          </p:nvPr>
        </p:nvSpPr>
        <p:spPr>
          <a:xfrm>
            <a:off x="506941" y="514350"/>
            <a:ext cx="81300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9378094a4_1_16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9378094a4_1_16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49378094a4_1_165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9378094a4_1_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49378094a4_1_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49378094a4_1_6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9378094a4_1_10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9378094a4_1_10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 Karate possui uma diversidade de funcionalidades para testar webservices.</a:t>
            </a:r>
            <a:br>
              <a:rPr lang="en-US"/>
            </a:br>
            <a:r>
              <a:rPr lang="en-US"/>
              <a:t>Não vamos passar por cada uma individualmente, mas recomendo a leitura da documentação no github.</a:t>
            </a:r>
            <a:endParaRPr/>
          </a:p>
        </p:txBody>
      </p:sp>
      <p:sp>
        <p:nvSpPr>
          <p:cNvPr id="159" name="Google Shape;159;g49378094a4_1_104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4980a9240d_0_29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4980a9240d_0_2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 Karate possui uma diversidade de funcionalidades para testar webservices.</a:t>
            </a:r>
            <a:br>
              <a:rPr lang="en-US"/>
            </a:br>
            <a:r>
              <a:rPr lang="en-US"/>
              <a:t>Não vamos passar por cada uma individualmente, mas recomendo a leitura da documentação no github.</a:t>
            </a:r>
            <a:endParaRPr/>
          </a:p>
        </p:txBody>
      </p:sp>
      <p:sp>
        <p:nvSpPr>
          <p:cNvPr id="169" name="Google Shape;169;g4980a9240d_0_29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495c248b54_0_2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495c248b54_0_2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495c248b54_0_2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495c248b54_0_3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495c248b54_0_3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Esse é um exemplo de relatório HTML gerado com uma lib de terceiros facilmente integrada ao karate.</a:t>
            </a:r>
            <a:endParaRPr/>
          </a:p>
        </p:txBody>
      </p:sp>
      <p:sp>
        <p:nvSpPr>
          <p:cNvPr id="189" name="Google Shape;189;g495c248b54_0_34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495c248b54_0_4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495c248b54_0_4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Abrir projeto na IDE e rodar teste karate</a:t>
            </a:r>
            <a:endParaRPr/>
          </a:p>
        </p:txBody>
      </p:sp>
      <p:sp>
        <p:nvSpPr>
          <p:cNvPr id="199" name="Google Shape;199;g495c248b54_0_45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49378094a4_1_2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g49378094a4_1_29:notes"/>
          <p:cNvSpPr/>
          <p:nvPr>
            <p:ph idx="2" type="sldImg"/>
          </p:nvPr>
        </p:nvSpPr>
        <p:spPr>
          <a:xfrm>
            <a:off x="506941" y="514350"/>
            <a:ext cx="81300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49378094a4_1_4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49378094a4_1_4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49378094a4_1_48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495c248b54_0_78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495c248b54_0_7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Capaz de rodar via linha de comando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Facilmente versionado em qualquer SCM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Capaz de rodar num CI</a:t>
            </a:r>
            <a:endParaRPr/>
          </a:p>
        </p:txBody>
      </p:sp>
      <p:sp>
        <p:nvSpPr>
          <p:cNvPr id="233" name="Google Shape;233;g495c248b54_0_78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495c248b54_0_116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495c248b54_0_11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495c248b54_0_116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495c248b54_0_87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495c248b54_0_8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Esse é o início de um exemplo de relatório HTML gerado pelo Gatling.</a:t>
            </a:r>
            <a:br>
              <a:rPr lang="en-US"/>
            </a:br>
            <a:r>
              <a:rPr lang="en-US"/>
              <a:t>- 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Estatísticas de </a:t>
            </a:r>
            <a:r>
              <a:rPr b="1"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tempo / sucesso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min, max e média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b="1"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Usuários ativos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ao longo do tempo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Distribuição de </a:t>
            </a:r>
            <a:r>
              <a:rPr b="1"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tempo de resposta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b="1"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Requisições por segundo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ao longo do tempo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b="1"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Respostas por segundo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ao longo do tempo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495c248b54_0_87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495c248b54_0_54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495c248b54_0_5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Abrir projeto na IDE e demonstrar a classe CatsGatlingSimulation</a:t>
            </a:r>
            <a:endParaRPr/>
          </a:p>
        </p:txBody>
      </p:sp>
      <p:sp>
        <p:nvSpPr>
          <p:cNvPr id="263" name="Google Shape;263;g495c248b54_0_54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49378094a4_1_6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g49378094a4_1_64:notes"/>
          <p:cNvSpPr/>
          <p:nvPr>
            <p:ph idx="2" type="sldImg"/>
          </p:nvPr>
        </p:nvSpPr>
        <p:spPr>
          <a:xfrm>
            <a:off x="506941" y="514350"/>
            <a:ext cx="81300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495c248b54_0_125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495c248b54_0_12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Abrir projeto na IDE e rodar teste</a:t>
            </a:r>
            <a:endParaRPr/>
          </a:p>
        </p:txBody>
      </p:sp>
      <p:sp>
        <p:nvSpPr>
          <p:cNvPr id="286" name="Google Shape;286;g495c248b54_0_125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495c248b54_0_133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495c248b54_0_13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Abrir projeto na IDE e rodar teste</a:t>
            </a:r>
            <a:endParaRPr/>
          </a:p>
        </p:txBody>
      </p:sp>
      <p:sp>
        <p:nvSpPr>
          <p:cNvPr id="296" name="Google Shape;296;g495c248b54_0_133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495c248b54_0_70:notes"/>
          <p:cNvSpPr/>
          <p:nvPr>
            <p:ph idx="2" type="sldImg"/>
          </p:nvPr>
        </p:nvSpPr>
        <p:spPr>
          <a:xfrm>
            <a:off x="2286000" y="514350"/>
            <a:ext cx="45720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495c248b54_0_7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Abrir projeto na IDE e demonstrar a classe CatsKarateSimulation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495c248b54_0_70:notes"/>
          <p:cNvSpPr txBox="1"/>
          <p:nvPr>
            <p:ph idx="12" type="sldNum"/>
          </p:nvPr>
        </p:nvSpPr>
        <p:spPr>
          <a:xfrm>
            <a:off x="5180012" y="6513512"/>
            <a:ext cx="3962400" cy="342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49755a63e4_22_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7" name="Google Shape;317;g49755a63e4_22_7:notes"/>
          <p:cNvSpPr/>
          <p:nvPr>
            <p:ph idx="2" type="sldImg"/>
          </p:nvPr>
        </p:nvSpPr>
        <p:spPr>
          <a:xfrm>
            <a:off x="506941" y="514350"/>
            <a:ext cx="81300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/>
          <p:nvPr>
            <p:ph type="ctrTitle"/>
          </p:nvPr>
        </p:nvSpPr>
        <p:spPr>
          <a:xfrm>
            <a:off x="684213" y="2950369"/>
            <a:ext cx="7772400" cy="452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"/>
          <p:cNvSpPr txBox="1"/>
          <p:nvPr>
            <p:ph idx="1" type="subTitle"/>
          </p:nvPr>
        </p:nvSpPr>
        <p:spPr>
          <a:xfrm>
            <a:off x="1371600" y="3489723"/>
            <a:ext cx="6400800" cy="739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5148262" y="4875212"/>
            <a:ext cx="39957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Globalcode – O</a:t>
            </a:r>
            <a:r>
              <a:rPr b="0" i="0" lang="en-US" sz="1400" u="none" cap="none" strike="noStrike">
                <a:solidFill>
                  <a:srgbClr val="FFFFFF"/>
                </a:solidFill>
                <a:latin typeface="Monda"/>
                <a:ea typeface="Monda"/>
                <a:cs typeface="Monda"/>
                <a:sym typeface="Monda"/>
              </a:rPr>
              <a:t>pen4education</a:t>
            </a:r>
            <a:endParaRPr/>
          </a:p>
        </p:txBody>
      </p:sp>
      <p:grpSp>
        <p:nvGrpSpPr>
          <p:cNvPr id="11" name="Google Shape;11;p1"/>
          <p:cNvGrpSpPr/>
          <p:nvPr/>
        </p:nvGrpSpPr>
        <p:grpSpPr>
          <a:xfrm>
            <a:off x="0" y="0"/>
            <a:ext cx="9150349" cy="215900"/>
            <a:chOff x="0" y="0"/>
            <a:chExt cx="9150349" cy="287337"/>
          </a:xfrm>
        </p:grpSpPr>
        <p:sp>
          <p:nvSpPr>
            <p:cNvPr id="12" name="Google Shape;12;p1"/>
            <p:cNvSpPr txBox="1"/>
            <p:nvPr/>
          </p:nvSpPr>
          <p:spPr>
            <a:xfrm>
              <a:off x="0" y="0"/>
              <a:ext cx="1536700" cy="287337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 txBox="1"/>
            <p:nvPr/>
          </p:nvSpPr>
          <p:spPr>
            <a:xfrm>
              <a:off x="1531937" y="0"/>
              <a:ext cx="1528762" cy="287337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14" name="Google Shape;14;p1"/>
            <p:cNvSpPr txBox="1"/>
            <p:nvPr/>
          </p:nvSpPr>
          <p:spPr>
            <a:xfrm>
              <a:off x="3059112" y="0"/>
              <a:ext cx="1528762" cy="287337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>
              <a:off x="4587875" y="0"/>
              <a:ext cx="1522412" cy="287337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 txBox="1"/>
            <p:nvPr/>
          </p:nvSpPr>
          <p:spPr>
            <a:xfrm>
              <a:off x="6099175" y="0"/>
              <a:ext cx="1528762" cy="287337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 txBox="1"/>
            <p:nvPr/>
          </p:nvSpPr>
          <p:spPr>
            <a:xfrm>
              <a:off x="7621587" y="0"/>
              <a:ext cx="1528762" cy="287337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1"/>
          <p:cNvGrpSpPr/>
          <p:nvPr/>
        </p:nvGrpSpPr>
        <p:grpSpPr>
          <a:xfrm>
            <a:off x="-6350" y="5056187"/>
            <a:ext cx="9150349" cy="87312"/>
            <a:chOff x="0" y="0"/>
            <a:chExt cx="9150349" cy="287337"/>
          </a:xfrm>
        </p:grpSpPr>
        <p:sp>
          <p:nvSpPr>
            <p:cNvPr id="19" name="Google Shape;19;p1"/>
            <p:cNvSpPr txBox="1"/>
            <p:nvPr/>
          </p:nvSpPr>
          <p:spPr>
            <a:xfrm>
              <a:off x="0" y="0"/>
              <a:ext cx="1536700" cy="287337"/>
            </a:xfrm>
            <a:prstGeom prst="rect">
              <a:avLst/>
            </a:prstGeom>
            <a:solidFill>
              <a:srgbClr val="EF820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 txBox="1"/>
            <p:nvPr/>
          </p:nvSpPr>
          <p:spPr>
            <a:xfrm>
              <a:off x="1531937" y="0"/>
              <a:ext cx="1528762" cy="287337"/>
            </a:xfrm>
            <a:prstGeom prst="rect">
              <a:avLst/>
            </a:prstGeom>
            <a:solidFill>
              <a:srgbClr val="E203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21" name="Google Shape;21;p1"/>
            <p:cNvSpPr txBox="1"/>
            <p:nvPr/>
          </p:nvSpPr>
          <p:spPr>
            <a:xfrm>
              <a:off x="3059112" y="0"/>
              <a:ext cx="1528762" cy="287337"/>
            </a:xfrm>
            <a:prstGeom prst="rect">
              <a:avLst/>
            </a:prstGeom>
            <a:solidFill>
              <a:srgbClr val="7B25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 txBox="1"/>
            <p:nvPr/>
          </p:nvSpPr>
          <p:spPr>
            <a:xfrm>
              <a:off x="4587875" y="0"/>
              <a:ext cx="1522412" cy="287337"/>
            </a:xfrm>
            <a:prstGeom prst="rect">
              <a:avLst/>
            </a:prstGeom>
            <a:solidFill>
              <a:srgbClr val="00549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 txBox="1"/>
            <p:nvPr/>
          </p:nvSpPr>
          <p:spPr>
            <a:xfrm>
              <a:off x="6099175" y="0"/>
              <a:ext cx="1528762" cy="287337"/>
            </a:xfrm>
            <a:prstGeom prst="rect">
              <a:avLst/>
            </a:prstGeom>
            <a:solidFill>
              <a:srgbClr val="0794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 txBox="1"/>
            <p:nvPr/>
          </p:nvSpPr>
          <p:spPr>
            <a:xfrm>
              <a:off x="7621587" y="0"/>
              <a:ext cx="1528762" cy="287337"/>
            </a:xfrm>
            <a:prstGeom prst="rect">
              <a:avLst/>
            </a:prstGeom>
            <a:solidFill>
              <a:srgbClr val="0099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:\TDC2017\Logos\TDC2017\logo-tdc-vertical-A4.emf" id="25" name="Google Shape;25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624137" y="484187"/>
            <a:ext cx="3819525" cy="24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"/>
          <p:cNvSpPr txBox="1"/>
          <p:nvPr>
            <p:ph type="title"/>
          </p:nvPr>
        </p:nvSpPr>
        <p:spPr>
          <a:xfrm>
            <a:off x="250825" y="361950"/>
            <a:ext cx="56896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1"/>
          <p:cNvSpPr txBox="1"/>
          <p:nvPr>
            <p:ph idx="1" type="body"/>
          </p:nvPr>
        </p:nvSpPr>
        <p:spPr>
          <a:xfrm>
            <a:off x="250825" y="1168400"/>
            <a:ext cx="8642350" cy="340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/>
          <p:nvPr>
            <p:ph idx="10" type="dt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"/>
          <p:cNvSpPr txBox="1"/>
          <p:nvPr>
            <p:ph idx="11" type="ftr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3"/>
          <p:cNvSpPr txBox="1"/>
          <p:nvPr>
            <p:ph idx="12" type="sldNum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2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/>
          <p:nvPr/>
        </p:nvSpPr>
        <p:spPr>
          <a:xfrm>
            <a:off x="7803505" y="229113"/>
            <a:ext cx="897000" cy="1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00"/>
              <a:buFont typeface="Montserrat"/>
              <a:buNone/>
            </a:pPr>
            <a:r>
              <a:rPr b="1" i="0" lang="en-US" sz="800" u="none" cap="none" strike="noStrike">
                <a:solidFill>
                  <a:srgbClr val="BFBFBF"/>
                </a:solidFill>
                <a:latin typeface="Montserrat"/>
                <a:ea typeface="Montserrat"/>
                <a:cs typeface="Montserrat"/>
                <a:sym typeface="Montserrat"/>
              </a:rPr>
              <a:t>S W I F T  C O.</a:t>
            </a:r>
            <a:endParaRPr sz="500"/>
          </a:p>
        </p:txBody>
      </p:sp>
      <p:sp>
        <p:nvSpPr>
          <p:cNvPr id="41" name="Google Shape;41;p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00" lIns="34300" spcFirstLastPara="1" rIns="34300" wrap="square" tIns="34300"/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2" name="Google Shape;42;p5"/>
          <p:cNvSpPr txBox="1"/>
          <p:nvPr>
            <p:ph type="title"/>
          </p:nvPr>
        </p:nvSpPr>
        <p:spPr>
          <a:xfrm>
            <a:off x="628814" y="273844"/>
            <a:ext cx="78864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00" lIns="34300" spcFirstLastPara="1" rIns="34300" wrap="square" tIns="343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None/>
              <a:defRPr b="0"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Font typeface="Arial"/>
              <a:buNone/>
              <a:defRPr sz="700"/>
            </a:lvl9pPr>
          </a:lstStyle>
          <a:p/>
        </p:txBody>
      </p:sp>
      <p:sp>
        <p:nvSpPr>
          <p:cNvPr id="43" name="Google Shape;43;p5"/>
          <p:cNvSpPr txBox="1"/>
          <p:nvPr/>
        </p:nvSpPr>
        <p:spPr>
          <a:xfrm>
            <a:off x="8668904" y="211808"/>
            <a:ext cx="321900" cy="1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00"/>
              <a:buFont typeface="Montserrat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BFBFBF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r>
              <a:rPr b="1" i="0" lang="en-US" sz="800" u="none" cap="none" strike="noStrike">
                <a:solidFill>
                  <a:srgbClr val="BFBFBF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sz="500"/>
          </a:p>
        </p:txBody>
      </p:sp>
      <p:sp>
        <p:nvSpPr>
          <p:cNvPr id="44" name="Google Shape;44;p5"/>
          <p:cNvSpPr/>
          <p:nvPr/>
        </p:nvSpPr>
        <p:spPr>
          <a:xfrm>
            <a:off x="8702288" y="371698"/>
            <a:ext cx="206700" cy="15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17.png"/><Relationship Id="rId7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.png"/><Relationship Id="rId7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jp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jp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Relationship Id="rId4" Type="http://schemas.openxmlformats.org/officeDocument/2006/relationships/image" Target="../media/image10.png"/><Relationship Id="rId9" Type="http://schemas.openxmlformats.org/officeDocument/2006/relationships/image" Target="../media/image25.png"/><Relationship Id="rId5" Type="http://schemas.openxmlformats.org/officeDocument/2006/relationships/image" Target="../media/image12.png"/><Relationship Id="rId6" Type="http://schemas.openxmlformats.org/officeDocument/2006/relationships/image" Target="../media/image1.png"/><Relationship Id="rId7" Type="http://schemas.openxmlformats.org/officeDocument/2006/relationships/image" Target="../media/image23.jpg"/><Relationship Id="rId8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/>
          <p:nvPr/>
        </p:nvSpPr>
        <p:spPr>
          <a:xfrm rot="-1497013">
            <a:off x="7912358" y="-2877044"/>
            <a:ext cx="9236169" cy="4670742"/>
          </a:xfrm>
          <a:prstGeom prst="rect">
            <a:avLst/>
          </a:prstGeom>
          <a:noFill/>
          <a:ln cap="flat" cmpd="sng" w="76200">
            <a:solidFill>
              <a:srgbClr val="134F5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" name="Google Shape;5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53" name="Google Shape;53;p7"/>
          <p:cNvPicPr preferRelativeResize="0"/>
          <p:nvPr/>
        </p:nvPicPr>
        <p:blipFill rotWithShape="1">
          <a:blip r:embed="rId5">
            <a:alphaModFix/>
          </a:blip>
          <a:srcRect b="7433" l="5624" r="2615" t="0"/>
          <a:stretch/>
        </p:blipFill>
        <p:spPr>
          <a:xfrm>
            <a:off x="3723788" y="359400"/>
            <a:ext cx="1696424" cy="1085449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7"/>
          <p:cNvSpPr txBox="1"/>
          <p:nvPr/>
        </p:nvSpPr>
        <p:spPr>
          <a:xfrm>
            <a:off x="841675" y="1783675"/>
            <a:ext cx="7689300" cy="20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Unindo testes funcionais de serviço com testes de performance utilizando Karate e Gatling</a:t>
            </a:r>
            <a:endParaRPr i="0" sz="3000" u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4894125" y="4206025"/>
            <a:ext cx="41460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600">
                <a:latin typeface="Montserrat"/>
                <a:ea typeface="Montserrat"/>
                <a:cs typeface="Montserrat"/>
                <a:sym typeface="Montserrat"/>
              </a:rPr>
              <a:t>Leonardo M G Gallardo</a:t>
            </a:r>
            <a:endParaRPr sz="2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7"/>
          <p:cNvSpPr txBox="1"/>
          <p:nvPr/>
        </p:nvSpPr>
        <p:spPr>
          <a:xfrm>
            <a:off x="6452700" y="4556850"/>
            <a:ext cx="25458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QA Engineer &amp; QA Coach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7"/>
          <p:cNvSpPr txBox="1"/>
          <p:nvPr>
            <p:ph idx="2" type="subTitle"/>
          </p:nvPr>
        </p:nvSpPr>
        <p:spPr>
          <a:xfrm>
            <a:off x="0" y="4556850"/>
            <a:ext cx="19224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Trilha: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Testes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76050" y="3068275"/>
            <a:ext cx="724500" cy="72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52475" y="3067363"/>
            <a:ext cx="724500" cy="724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/>
          <p:nvPr/>
        </p:nvSpPr>
        <p:spPr>
          <a:xfrm>
            <a:off x="1533825" y="1903175"/>
            <a:ext cx="6273600" cy="26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Por que precisamos criar o teste de aceitação e o de performance </a:t>
            </a:r>
            <a:r>
              <a:rPr b="1" lang="en-US" sz="2800">
                <a:latin typeface="Montserrat"/>
                <a:ea typeface="Montserrat"/>
                <a:cs typeface="Montserrat"/>
                <a:sym typeface="Montserrat"/>
              </a:rPr>
              <a:t>separadamente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8"/>
          <p:cNvSpPr txBox="1"/>
          <p:nvPr/>
        </p:nvSpPr>
        <p:spPr>
          <a:xfrm>
            <a:off x="3071600" y="281327"/>
            <a:ext cx="28116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00"/>
              <a:buFont typeface="Montserrat"/>
              <a:buNone/>
            </a:pPr>
            <a:r>
              <a:rPr b="0" i="0" lang="en-US" sz="20000" u="none" cap="none" strike="noStrike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20000">
              <a:solidFill>
                <a:srgbClr val="134F5C"/>
              </a:solidFill>
            </a:endParaRPr>
          </a:p>
        </p:txBody>
      </p:sp>
      <p:pic>
        <p:nvPicPr>
          <p:cNvPr id="67" name="Google Shape;6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69" name="Google Shape;69;p8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8"/>
          <p:cNvPicPr preferRelativeResize="0"/>
          <p:nvPr/>
        </p:nvPicPr>
        <p:blipFill rotWithShape="1">
          <a:blip r:embed="rId6">
            <a:alphaModFix/>
          </a:blip>
          <a:srcRect b="8692" l="0" r="0" t="0"/>
          <a:stretch/>
        </p:blipFill>
        <p:spPr>
          <a:xfrm>
            <a:off x="3750653" y="3457125"/>
            <a:ext cx="1642697" cy="143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 txBox="1"/>
          <p:nvPr/>
        </p:nvSpPr>
        <p:spPr>
          <a:xfrm>
            <a:off x="1533825" y="1903175"/>
            <a:ext cx="6273600" cy="26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Por que precisamos dar </a:t>
            </a:r>
            <a:r>
              <a:rPr b="1" lang="en-US" sz="2800">
                <a:latin typeface="Montserrat"/>
                <a:ea typeface="Montserrat"/>
                <a:cs typeface="Montserrat"/>
                <a:sym typeface="Montserrat"/>
              </a:rPr>
              <a:t>manutenção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800">
                <a:latin typeface="Montserrat"/>
                <a:ea typeface="Montserrat"/>
                <a:cs typeface="Montserrat"/>
                <a:sym typeface="Montserrat"/>
              </a:rPr>
              <a:t>em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 duas </a:t>
            </a:r>
            <a:r>
              <a:rPr b="1" lang="en-US" sz="2800">
                <a:latin typeface="Montserrat"/>
                <a:ea typeface="Montserrat"/>
                <a:cs typeface="Montserrat"/>
                <a:sym typeface="Montserrat"/>
              </a:rPr>
              <a:t>ferramentas diferentes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9"/>
          <p:cNvSpPr txBox="1"/>
          <p:nvPr/>
        </p:nvSpPr>
        <p:spPr>
          <a:xfrm>
            <a:off x="3071600" y="281327"/>
            <a:ext cx="28116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00"/>
              <a:buFont typeface="Montserrat"/>
              <a:buNone/>
            </a:pPr>
            <a:r>
              <a:rPr b="0" i="0" lang="en-US" sz="20000" u="none" cap="none" strike="noStrike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20000">
              <a:solidFill>
                <a:srgbClr val="134F5C"/>
              </a:solidFill>
            </a:endParaRPr>
          </a:p>
        </p:txBody>
      </p:sp>
      <p:pic>
        <p:nvPicPr>
          <p:cNvPr id="78" name="Google Shape;7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80" name="Google Shape;80;p9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9"/>
          <p:cNvPicPr preferRelativeResize="0"/>
          <p:nvPr/>
        </p:nvPicPr>
        <p:blipFill rotWithShape="1">
          <a:blip r:embed="rId6">
            <a:alphaModFix/>
          </a:blip>
          <a:srcRect b="8692" l="0" r="0" t="0"/>
          <a:stretch/>
        </p:blipFill>
        <p:spPr>
          <a:xfrm flipH="1">
            <a:off x="3750653" y="3457125"/>
            <a:ext cx="1642697" cy="143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0"/>
          <p:cNvSpPr txBox="1"/>
          <p:nvPr/>
        </p:nvSpPr>
        <p:spPr>
          <a:xfrm>
            <a:off x="1533825" y="1903175"/>
            <a:ext cx="6273600" cy="26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Por que precisamos ter </a:t>
            </a:r>
            <a:r>
              <a:rPr b="1" lang="en-US" sz="2800">
                <a:latin typeface="Montserrat"/>
                <a:ea typeface="Montserrat"/>
                <a:cs typeface="Montserrat"/>
                <a:sym typeface="Montserrat"/>
              </a:rPr>
              <a:t>trabalho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800">
                <a:latin typeface="Montserrat"/>
                <a:ea typeface="Montserrat"/>
                <a:cs typeface="Montserrat"/>
                <a:sym typeface="Montserrat"/>
              </a:rPr>
              <a:t>dobrado 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e muito mais</a:t>
            </a:r>
            <a:r>
              <a:rPr b="1" lang="en-US" sz="2800">
                <a:latin typeface="Montserrat"/>
                <a:ea typeface="Montserrat"/>
                <a:cs typeface="Montserrat"/>
                <a:sym typeface="Montserrat"/>
              </a:rPr>
              <a:t> complexo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0"/>
          <p:cNvSpPr txBox="1"/>
          <p:nvPr/>
        </p:nvSpPr>
        <p:spPr>
          <a:xfrm>
            <a:off x="3071600" y="281327"/>
            <a:ext cx="28116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00"/>
              <a:buFont typeface="Montserrat"/>
              <a:buNone/>
            </a:pPr>
            <a:r>
              <a:rPr b="0" i="0" lang="en-US" sz="20000" u="none" cap="none" strike="noStrike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20000">
              <a:solidFill>
                <a:srgbClr val="134F5C"/>
              </a:solidFill>
            </a:endParaRPr>
          </a:p>
        </p:txBody>
      </p:sp>
      <p:pic>
        <p:nvPicPr>
          <p:cNvPr id="89" name="Google Shape;8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91" name="Google Shape;91;p10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0"/>
          <p:cNvPicPr preferRelativeResize="0"/>
          <p:nvPr/>
        </p:nvPicPr>
        <p:blipFill rotWithShape="1">
          <a:blip r:embed="rId6">
            <a:alphaModFix/>
          </a:blip>
          <a:srcRect b="8692" l="0" r="0" t="0"/>
          <a:stretch/>
        </p:blipFill>
        <p:spPr>
          <a:xfrm>
            <a:off x="3750653" y="3457125"/>
            <a:ext cx="1642697" cy="143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00" name="Google Shape;100;p11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1"/>
          <p:cNvSpPr txBox="1"/>
          <p:nvPr/>
        </p:nvSpPr>
        <p:spPr>
          <a:xfrm>
            <a:off x="2623200" y="1837501"/>
            <a:ext cx="3897600" cy="14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A RESPOSTA É:</a:t>
            </a:r>
            <a:b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NÃO PRECISAMOS!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" name="Google Shape;102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68963" y="3306000"/>
            <a:ext cx="1606075" cy="1706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2"/>
          <p:cNvSpPr txBox="1"/>
          <p:nvPr/>
        </p:nvSpPr>
        <p:spPr>
          <a:xfrm>
            <a:off x="564000" y="1466775"/>
            <a:ext cx="7831800" cy="32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Reutilização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do teste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funcional como teste de performance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Todo o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poder de uma ferramenta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feita especificamente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para testar APIs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9" name="Google Shape;109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11" name="Google Shape;111;p12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"/>
          <p:cNvSpPr txBox="1"/>
          <p:nvPr/>
        </p:nvSpPr>
        <p:spPr>
          <a:xfrm>
            <a:off x="366600" y="372250"/>
            <a:ext cx="50472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VANTAGENS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3"/>
          <p:cNvSpPr txBox="1"/>
          <p:nvPr/>
        </p:nvSpPr>
        <p:spPr>
          <a:xfrm>
            <a:off x="564000" y="1466775"/>
            <a:ext cx="7831800" cy="32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Gatling apenas para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configurar os aspectos de performance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Testar a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performance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um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fluxo como usuário final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maneira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muito mais simples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com karate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9" name="Google Shape;11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21" name="Google Shape;121;p13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3"/>
          <p:cNvSpPr txBox="1"/>
          <p:nvPr/>
        </p:nvSpPr>
        <p:spPr>
          <a:xfrm>
            <a:off x="366600" y="372250"/>
            <a:ext cx="50472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VANTAGENS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3">
            <a:alphaModFix/>
          </a:blip>
          <a:srcRect b="0" l="9" r="19" t="0"/>
          <a:stretch/>
        </p:blipFill>
        <p:spPr>
          <a:xfrm flipH="1">
            <a:off x="2381" y="0"/>
            <a:ext cx="914161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/>
          <p:nvPr/>
        </p:nvSpPr>
        <p:spPr>
          <a:xfrm rot="-1497013">
            <a:off x="7912358" y="-2877044"/>
            <a:ext cx="9236169" cy="4670742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9" name="Google Shape;12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0" y="-6"/>
            <a:ext cx="9144002" cy="218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051492"/>
            <a:ext cx="9143999" cy="920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31" name="Google Shape;131;p14"/>
          <p:cNvPicPr preferRelativeResize="0"/>
          <p:nvPr/>
        </p:nvPicPr>
        <p:blipFill rotWithShape="1">
          <a:blip r:embed="rId6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/>
          <p:nvPr/>
        </p:nvSpPr>
        <p:spPr>
          <a:xfrm>
            <a:off x="0" y="0"/>
            <a:ext cx="9153900" cy="5143500"/>
          </a:xfrm>
          <a:prstGeom prst="rect">
            <a:avLst/>
          </a:prstGeom>
          <a:gradFill>
            <a:gsLst>
              <a:gs pos="0">
                <a:srgbClr val="E2D1E9">
                  <a:alpha val="67450"/>
                </a:srgbClr>
              </a:gs>
              <a:gs pos="95000">
                <a:srgbClr val="232225">
                  <a:alpha val="80000"/>
                </a:srgbClr>
              </a:gs>
              <a:gs pos="100000">
                <a:srgbClr val="232225">
                  <a:alpha val="80000"/>
                </a:srgbClr>
              </a:gs>
            </a:gsLst>
            <a:lin ang="2399891" scaled="0"/>
          </a:gra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14"/>
          <p:cNvSpPr txBox="1"/>
          <p:nvPr/>
        </p:nvSpPr>
        <p:spPr>
          <a:xfrm>
            <a:off x="1585135" y="2232807"/>
            <a:ext cx="54462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None/>
            </a:pPr>
            <a:r>
              <a:rPr b="1" lang="en-US" sz="4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KARATE</a:t>
            </a:r>
            <a:endParaRPr sz="500"/>
          </a:p>
        </p:txBody>
      </p:sp>
      <p:sp>
        <p:nvSpPr>
          <p:cNvPr id="134" name="Google Shape;134;p14"/>
          <p:cNvSpPr txBox="1"/>
          <p:nvPr/>
        </p:nvSpPr>
        <p:spPr>
          <a:xfrm>
            <a:off x="1585135" y="2908252"/>
            <a:ext cx="36936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"/>
              <a:buFont typeface="Montserrat"/>
              <a:buNone/>
            </a:pPr>
            <a:r>
              <a:rPr b="1" lang="en-US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API TESTING</a:t>
            </a:r>
            <a:endParaRPr b="1" sz="900"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"/>
              <a:buFont typeface="Montserrat"/>
              <a:buNone/>
            </a:pPr>
            <a:r>
              <a:rPr b="1" lang="en-US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HTTPS://GITHUB.COM/INTUIT/KARATE</a:t>
            </a:r>
            <a:br>
              <a:rPr b="1" lang="en-US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1" sz="900"/>
          </a:p>
        </p:txBody>
      </p:sp>
      <p:pic>
        <p:nvPicPr>
          <p:cNvPr id="135" name="Google Shape;13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27691" y="2124477"/>
            <a:ext cx="1428750" cy="142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 txBox="1"/>
          <p:nvPr/>
        </p:nvSpPr>
        <p:spPr>
          <a:xfrm>
            <a:off x="1533825" y="1903175"/>
            <a:ext cx="6273600" cy="26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Karate</a:t>
            </a: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é uma ferramenta criada para </a:t>
            </a:r>
            <a:r>
              <a:rPr b="1"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automatizar web-services</a:t>
            </a: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rPr b="1" lang="en-US">
                <a:latin typeface="Montserrat"/>
                <a:ea typeface="Montserrat"/>
                <a:cs typeface="Montserrat"/>
                <a:sym typeface="Montserrat"/>
              </a:rPr>
              <a:t>    </a:t>
            </a:r>
            <a:br>
              <a:rPr b="1"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Ela </a:t>
            </a:r>
            <a:r>
              <a:rPr b="1"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roda em cima do cucumber-jvm</a:t>
            </a: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 utiliza </a:t>
            </a:r>
            <a:r>
              <a:rPr i="1"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feature files</a:t>
            </a: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sz="2800">
                <a:latin typeface="Montserrat"/>
                <a:ea typeface="Montserrat"/>
                <a:cs typeface="Montserrat"/>
                <a:sym typeface="Montserrat"/>
              </a:rPr>
              <a:t>descrever o teste</a:t>
            </a: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15"/>
          <p:cNvSpPr txBox="1"/>
          <p:nvPr/>
        </p:nvSpPr>
        <p:spPr>
          <a:xfrm>
            <a:off x="3071600" y="281327"/>
            <a:ext cx="28116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00"/>
              <a:buFont typeface="Montserrat"/>
              <a:buNone/>
            </a:pPr>
            <a:r>
              <a:rPr b="0" i="0" lang="en-US" sz="20000" u="none" cap="none" strike="noStrike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20000">
              <a:solidFill>
                <a:srgbClr val="134F5C"/>
              </a:solidFill>
            </a:endParaRPr>
          </a:p>
        </p:txBody>
      </p:sp>
      <p:pic>
        <p:nvPicPr>
          <p:cNvPr id="143" name="Google Shape;14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45" name="Google Shape;145;p15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6"/>
          <p:cNvSpPr txBox="1"/>
          <p:nvPr/>
        </p:nvSpPr>
        <p:spPr>
          <a:xfrm>
            <a:off x="1533825" y="1903175"/>
            <a:ext cx="6273600" cy="12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Karate te permite </a:t>
            </a:r>
            <a:r>
              <a:rPr b="1"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descrever uma sequência de chamadas</a:t>
            </a: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para qualquer tipo de web-service e </a:t>
            </a:r>
            <a:r>
              <a:rPr b="1"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verificar que o resultado é como esperado</a:t>
            </a:r>
            <a:r>
              <a:rPr lang="en-US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16"/>
          <p:cNvSpPr txBox="1"/>
          <p:nvPr/>
        </p:nvSpPr>
        <p:spPr>
          <a:xfrm>
            <a:off x="3071608" y="281329"/>
            <a:ext cx="2811600" cy="23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00"/>
              <a:buFont typeface="Montserrat"/>
              <a:buNone/>
            </a:pPr>
            <a:r>
              <a:rPr b="0" i="0" lang="en-US" sz="20000" u="none" cap="none" strike="noStrike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20000">
              <a:solidFill>
                <a:srgbClr val="134F5C"/>
              </a:solidFill>
            </a:endParaRPr>
          </a:p>
        </p:txBody>
      </p:sp>
      <p:pic>
        <p:nvPicPr>
          <p:cNvPr id="153" name="Google Shape;15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55" name="Google Shape;155;p16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/>
          <p:nvPr/>
        </p:nvSpPr>
        <p:spPr>
          <a:xfrm>
            <a:off x="564000" y="1466775"/>
            <a:ext cx="8503800" cy="32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Suporte a chamadas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SOAP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REST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Mecanismo de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filtro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validação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JSON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/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XML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poderosos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Paralelismo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testes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Geração de relatório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HTML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2" name="Google Shape;16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64" name="Google Shape;164;p17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 txBox="1"/>
          <p:nvPr/>
        </p:nvSpPr>
        <p:spPr>
          <a:xfrm>
            <a:off x="366600" y="372250"/>
            <a:ext cx="50472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HIGHLIGHTS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"/>
          <p:cNvSpPr txBox="1"/>
          <p:nvPr/>
        </p:nvSpPr>
        <p:spPr>
          <a:xfrm>
            <a:off x="564000" y="1466775"/>
            <a:ext cx="8200800" cy="32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Escrita de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código mínima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(integração com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java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Sintaxe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JSON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nativa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Criação de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mocks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Gerenciamento de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parâmetros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dependentes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ambiente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2" name="Google Shape;17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74" name="Google Shape;174;p18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/>
        </p:nvSpPr>
        <p:spPr>
          <a:xfrm>
            <a:off x="366600" y="372250"/>
            <a:ext cx="50472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HIGHLIGHTS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83" name="Google Shape;183;p19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9"/>
          <p:cNvSpPr txBox="1"/>
          <p:nvPr/>
        </p:nvSpPr>
        <p:spPr>
          <a:xfrm rot="5400000">
            <a:off x="6677775" y="2799988"/>
            <a:ext cx="38976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TESTE 'SIMPLES'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5" name="Google Shape;185;p19"/>
          <p:cNvPicPr preferRelativeResize="0"/>
          <p:nvPr/>
        </p:nvPicPr>
        <p:blipFill rotWithShape="1">
          <a:blip r:embed="rId6">
            <a:alphaModFix/>
          </a:blip>
          <a:srcRect b="0" l="0" r="1117" t="0"/>
          <a:stretch/>
        </p:blipFill>
        <p:spPr>
          <a:xfrm>
            <a:off x="152400" y="744925"/>
            <a:ext cx="8032949" cy="3820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193" name="Google Shape;193;p20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/>
          <p:cNvPicPr preferRelativeResize="0"/>
          <p:nvPr/>
        </p:nvPicPr>
        <p:blipFill rotWithShape="1">
          <a:blip r:embed="rId6">
            <a:alphaModFix/>
          </a:blip>
          <a:srcRect b="0" l="0" r="0" t="9958"/>
          <a:stretch/>
        </p:blipFill>
        <p:spPr>
          <a:xfrm>
            <a:off x="737750" y="317050"/>
            <a:ext cx="6858764" cy="463198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0"/>
          <p:cNvSpPr txBox="1"/>
          <p:nvPr/>
        </p:nvSpPr>
        <p:spPr>
          <a:xfrm rot="5400000">
            <a:off x="6677775" y="2799988"/>
            <a:ext cx="38976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RELATÓRIO HTML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03" name="Google Shape;203;p21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1"/>
          <p:cNvSpPr txBox="1"/>
          <p:nvPr/>
        </p:nvSpPr>
        <p:spPr>
          <a:xfrm>
            <a:off x="2623200" y="2066849"/>
            <a:ext cx="3897600" cy="10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QUE TAL 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CÓDIGO REAL?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" name="Google Shape;20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6924" y="3076650"/>
            <a:ext cx="1746500" cy="174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2"/>
          <p:cNvPicPr preferRelativeResize="0"/>
          <p:nvPr/>
        </p:nvPicPr>
        <p:blipFill rotWithShape="1">
          <a:blip r:embed="rId3">
            <a:alphaModFix/>
          </a:blip>
          <a:srcRect b="12490" l="0" r="0" t="1249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2"/>
          <p:cNvSpPr/>
          <p:nvPr/>
        </p:nvSpPr>
        <p:spPr>
          <a:xfrm rot="-1497013">
            <a:off x="7912358" y="-2877044"/>
            <a:ext cx="9236169" cy="4670742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3" name="Google Shape;21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14" name="Google Shape;214;p22"/>
          <p:cNvPicPr preferRelativeResize="0"/>
          <p:nvPr/>
        </p:nvPicPr>
        <p:blipFill rotWithShape="1">
          <a:blip r:embed="rId6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2"/>
          <p:cNvSpPr/>
          <p:nvPr/>
        </p:nvSpPr>
        <p:spPr>
          <a:xfrm>
            <a:off x="0" y="0"/>
            <a:ext cx="9153900" cy="5143500"/>
          </a:xfrm>
          <a:prstGeom prst="rect">
            <a:avLst/>
          </a:prstGeom>
          <a:gradFill>
            <a:gsLst>
              <a:gs pos="0">
                <a:srgbClr val="E2D1E9">
                  <a:alpha val="67450"/>
                </a:srgbClr>
              </a:gs>
              <a:gs pos="95000">
                <a:srgbClr val="232225">
                  <a:alpha val="80000"/>
                </a:srgbClr>
              </a:gs>
              <a:gs pos="100000">
                <a:srgbClr val="232225">
                  <a:alpha val="80000"/>
                </a:srgbClr>
              </a:gs>
            </a:gsLst>
            <a:lin ang="2399891" scaled="0"/>
          </a:gra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22"/>
          <p:cNvSpPr txBox="1"/>
          <p:nvPr/>
        </p:nvSpPr>
        <p:spPr>
          <a:xfrm>
            <a:off x="1585135" y="2232807"/>
            <a:ext cx="54462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None/>
            </a:pPr>
            <a:r>
              <a:rPr b="1" lang="en-US" sz="4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GATLING</a:t>
            </a:r>
            <a:endParaRPr sz="500"/>
          </a:p>
        </p:txBody>
      </p:sp>
      <p:sp>
        <p:nvSpPr>
          <p:cNvPr id="217" name="Google Shape;217;p22"/>
          <p:cNvSpPr txBox="1"/>
          <p:nvPr/>
        </p:nvSpPr>
        <p:spPr>
          <a:xfrm>
            <a:off x="1585135" y="2908252"/>
            <a:ext cx="36936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"/>
              <a:buFont typeface="Montserrat"/>
              <a:buNone/>
            </a:pPr>
            <a:r>
              <a:rPr b="1" lang="en-US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LOAD AND PERFORMANCE TESTING</a:t>
            </a:r>
            <a:endParaRPr b="1" sz="900"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"/>
              <a:buFont typeface="Montserrat"/>
              <a:buNone/>
            </a:pPr>
            <a:r>
              <a:rPr b="1" lang="en-US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HTTPS://GATLING.IO/</a:t>
            </a:r>
            <a:endParaRPr b="1" sz="900"/>
          </a:p>
        </p:txBody>
      </p:sp>
      <p:pic>
        <p:nvPicPr>
          <p:cNvPr id="218" name="Google Shape;218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37127" y="2232802"/>
            <a:ext cx="1576425" cy="1272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3"/>
          <p:cNvSpPr txBox="1"/>
          <p:nvPr/>
        </p:nvSpPr>
        <p:spPr>
          <a:xfrm>
            <a:off x="1533825" y="1903175"/>
            <a:ext cx="6273600" cy="26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Font typeface="Montserrat"/>
              <a:buNone/>
            </a:pPr>
            <a:r>
              <a:rPr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Gatling é uma ferramenta para </a:t>
            </a: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executar testes de performance e carga em web services</a:t>
            </a:r>
            <a:r>
              <a:rPr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t/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23"/>
          <p:cNvSpPr txBox="1"/>
          <p:nvPr/>
        </p:nvSpPr>
        <p:spPr>
          <a:xfrm>
            <a:off x="3166200" y="287727"/>
            <a:ext cx="28116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00"/>
              <a:buFont typeface="Montserrat"/>
              <a:buNone/>
            </a:pPr>
            <a:r>
              <a:rPr b="0" i="0" lang="en-US" sz="20000" u="none" cap="none" strike="noStrike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20000">
              <a:solidFill>
                <a:srgbClr val="134F5C"/>
              </a:solidFill>
            </a:endParaRPr>
          </a:p>
        </p:txBody>
      </p:sp>
      <p:pic>
        <p:nvPicPr>
          <p:cNvPr id="226" name="Google Shape;2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28" name="Google Shape;228;p23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83788" y="3343938"/>
            <a:ext cx="1576425" cy="157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4"/>
          <p:cNvSpPr txBox="1"/>
          <p:nvPr/>
        </p:nvSpPr>
        <p:spPr>
          <a:xfrm>
            <a:off x="1533825" y="1903175"/>
            <a:ext cx="6273600" cy="26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Font typeface="Montserrat"/>
              <a:buNone/>
            </a:pPr>
            <a:r>
              <a:rPr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Os testes Gatling são escritos em em </a:t>
            </a: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formato de código (Scala)</a:t>
            </a:r>
            <a:r>
              <a:rPr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 se </a:t>
            </a: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aproveita de todas vantagens disso</a:t>
            </a:r>
            <a:r>
              <a:rPr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Font typeface="Montserrat"/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Montserrat"/>
              <a:buNone/>
            </a:pPr>
            <a:r>
              <a:t/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24"/>
          <p:cNvSpPr txBox="1"/>
          <p:nvPr/>
        </p:nvSpPr>
        <p:spPr>
          <a:xfrm>
            <a:off x="3071600" y="281327"/>
            <a:ext cx="28116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00"/>
              <a:buFont typeface="Montserrat"/>
              <a:buNone/>
            </a:pPr>
            <a:r>
              <a:rPr b="0" i="0" lang="en-US" sz="20000" u="none" cap="none" strike="noStrike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20000">
              <a:solidFill>
                <a:srgbClr val="134F5C"/>
              </a:solidFill>
            </a:endParaRPr>
          </a:p>
        </p:txBody>
      </p:sp>
      <p:pic>
        <p:nvPicPr>
          <p:cNvPr id="237" name="Google Shape;2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39" name="Google Shape;239;p24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47" name="Google Shape;247;p25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 txBox="1"/>
          <p:nvPr/>
        </p:nvSpPr>
        <p:spPr>
          <a:xfrm rot="5400000">
            <a:off x="6677775" y="2799988"/>
            <a:ext cx="38976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TESTE 'SIMPLES'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9" name="Google Shape;249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2400" y="301025"/>
            <a:ext cx="8032952" cy="4707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57" name="Google Shape;257;p26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6"/>
          <p:cNvSpPr txBox="1"/>
          <p:nvPr/>
        </p:nvSpPr>
        <p:spPr>
          <a:xfrm rot="5400000">
            <a:off x="6677775" y="2799988"/>
            <a:ext cx="38976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RELATÓRIO HTML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9" name="Google Shape;259;p26"/>
          <p:cNvPicPr preferRelativeResize="0"/>
          <p:nvPr/>
        </p:nvPicPr>
        <p:blipFill rotWithShape="1">
          <a:blip r:embed="rId6">
            <a:alphaModFix/>
          </a:blip>
          <a:srcRect b="17552" l="0" r="0" t="0"/>
          <a:stretch/>
        </p:blipFill>
        <p:spPr>
          <a:xfrm>
            <a:off x="533400" y="363925"/>
            <a:ext cx="6898301" cy="444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67" name="Google Shape;267;p27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7"/>
          <p:cNvSpPr txBox="1"/>
          <p:nvPr/>
        </p:nvSpPr>
        <p:spPr>
          <a:xfrm>
            <a:off x="2623200" y="2066849"/>
            <a:ext cx="3897600" cy="10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QUE TAL 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CÓDIGO REAL?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9" name="Google Shape;26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6924" y="3076650"/>
            <a:ext cx="1746500" cy="17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227242">
            <a:off x="876699" y="825250"/>
            <a:ext cx="1746500" cy="174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12490" l="4619" r="4619" t="1249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8"/>
          <p:cNvSpPr/>
          <p:nvPr/>
        </p:nvSpPr>
        <p:spPr>
          <a:xfrm rot="-1497013">
            <a:off x="7912358" y="-2877044"/>
            <a:ext cx="9236169" cy="4670742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79" name="Google Shape;279;p28"/>
          <p:cNvPicPr preferRelativeResize="0"/>
          <p:nvPr/>
        </p:nvPicPr>
        <p:blipFill rotWithShape="1">
          <a:blip r:embed="rId6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/>
          <p:nvPr/>
        </p:nvSpPr>
        <p:spPr>
          <a:xfrm>
            <a:off x="0" y="0"/>
            <a:ext cx="9153900" cy="5143500"/>
          </a:xfrm>
          <a:prstGeom prst="rect">
            <a:avLst/>
          </a:prstGeom>
          <a:gradFill>
            <a:gsLst>
              <a:gs pos="0">
                <a:srgbClr val="E2D1E9">
                  <a:alpha val="67450"/>
                </a:srgbClr>
              </a:gs>
              <a:gs pos="95000">
                <a:srgbClr val="232225">
                  <a:alpha val="80000"/>
                </a:srgbClr>
              </a:gs>
              <a:gs pos="100000">
                <a:srgbClr val="232225">
                  <a:alpha val="80000"/>
                </a:srgbClr>
              </a:gs>
            </a:gsLst>
            <a:lin ang="2399891" scaled="0"/>
          </a:gra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28"/>
          <p:cNvSpPr txBox="1"/>
          <p:nvPr/>
        </p:nvSpPr>
        <p:spPr>
          <a:xfrm>
            <a:off x="1585135" y="2232807"/>
            <a:ext cx="54462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None/>
            </a:pPr>
            <a:r>
              <a:rPr b="1" lang="en-US" sz="4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UNINDO OS DOIS MUNDOS</a:t>
            </a:r>
            <a:endParaRPr sz="500"/>
          </a:p>
        </p:txBody>
      </p:sp>
      <p:sp>
        <p:nvSpPr>
          <p:cNvPr id="282" name="Google Shape;282;p28"/>
          <p:cNvSpPr txBox="1"/>
          <p:nvPr/>
        </p:nvSpPr>
        <p:spPr>
          <a:xfrm>
            <a:off x="1585135" y="3648605"/>
            <a:ext cx="36936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"/>
              <a:buFont typeface="Montserrat"/>
              <a:buNone/>
            </a:pPr>
            <a:r>
              <a:rPr b="1" lang="en-US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FUNCIONAL E PERFORMANCE</a:t>
            </a:r>
            <a:endParaRPr b="1" sz="9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290" name="Google Shape;290;p29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9"/>
          <p:cNvSpPr txBox="1"/>
          <p:nvPr/>
        </p:nvSpPr>
        <p:spPr>
          <a:xfrm>
            <a:off x="366600" y="372250"/>
            <a:ext cx="6213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QUAL O SEGREDO?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2" name="Google Shape;292;p29"/>
          <p:cNvSpPr txBox="1"/>
          <p:nvPr/>
        </p:nvSpPr>
        <p:spPr>
          <a:xfrm>
            <a:off x="564000" y="1466775"/>
            <a:ext cx="7831800" cy="32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Como não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precisar </a:t>
            </a: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reescrever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 teste de performance?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Qual a diferença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entre entre os dois testes?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●"/>
            </a:pP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Como juntar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as duas ferramentas?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300" name="Google Shape;300;p30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42200" y="1735199"/>
            <a:ext cx="4859598" cy="1673101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0"/>
          <p:cNvSpPr txBox="1"/>
          <p:nvPr/>
        </p:nvSpPr>
        <p:spPr>
          <a:xfrm>
            <a:off x="366600" y="372250"/>
            <a:ext cx="6213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PROJETO KARATE-GATLING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54550"/>
            <a:ext cx="9143999" cy="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2" cy="21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TDC2017\Logos\TDC2017\logo-tdc-vertical-A4.emf" id="310" name="Google Shape;310;p31"/>
          <p:cNvPicPr preferRelativeResize="0"/>
          <p:nvPr/>
        </p:nvPicPr>
        <p:blipFill rotWithShape="1">
          <a:blip r:embed="rId5">
            <a:alphaModFix/>
          </a:blip>
          <a:srcRect b="41039" l="32084" r="30146" t="4753"/>
          <a:stretch/>
        </p:blipFill>
        <p:spPr>
          <a:xfrm>
            <a:off x="8185350" y="287725"/>
            <a:ext cx="882450" cy="8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1"/>
          <p:cNvSpPr txBox="1"/>
          <p:nvPr/>
        </p:nvSpPr>
        <p:spPr>
          <a:xfrm>
            <a:off x="2623200" y="2066849"/>
            <a:ext cx="3897600" cy="10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QUE TAL 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34F5C"/>
                </a:solidFill>
                <a:latin typeface="Montserrat"/>
                <a:ea typeface="Montserrat"/>
                <a:cs typeface="Montserrat"/>
                <a:sym typeface="Montserrat"/>
              </a:rPr>
              <a:t>CÓDIGO REAL?</a:t>
            </a:r>
            <a:endParaRPr b="1" sz="3000">
              <a:solidFill>
                <a:srgbClr val="134F5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2" name="Google Shape;31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6924" y="3076650"/>
            <a:ext cx="1746500" cy="17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100000">
            <a:off x="876699" y="825250"/>
            <a:ext cx="1746500" cy="17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700000">
            <a:off x="6373349" y="825250"/>
            <a:ext cx="1746500" cy="174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32"/>
          <p:cNvPicPr preferRelativeResize="0"/>
          <p:nvPr/>
        </p:nvPicPr>
        <p:blipFill rotWithShape="1">
          <a:blip r:embed="rId3">
            <a:alphaModFix/>
          </a:blip>
          <a:srcRect b="4987" l="0" r="0" t="4987"/>
          <a:stretch/>
        </p:blipFill>
        <p:spPr>
          <a:xfrm flipH="1">
            <a:off x="2381" y="0"/>
            <a:ext cx="914161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2"/>
          <p:cNvSpPr/>
          <p:nvPr/>
        </p:nvSpPr>
        <p:spPr>
          <a:xfrm rot="-1497013">
            <a:off x="7912358" y="-2877044"/>
            <a:ext cx="9236169" cy="4670742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1" name="Google Shape;32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0" y="-6"/>
            <a:ext cx="9144002" cy="218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051492"/>
            <a:ext cx="9143999" cy="9201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2"/>
          <p:cNvSpPr/>
          <p:nvPr/>
        </p:nvSpPr>
        <p:spPr>
          <a:xfrm>
            <a:off x="0" y="0"/>
            <a:ext cx="9153900" cy="5143500"/>
          </a:xfrm>
          <a:prstGeom prst="rect">
            <a:avLst/>
          </a:prstGeom>
          <a:gradFill>
            <a:gsLst>
              <a:gs pos="0">
                <a:srgbClr val="E2D1E9">
                  <a:alpha val="67450"/>
                </a:srgbClr>
              </a:gs>
              <a:gs pos="95000">
                <a:srgbClr val="232225">
                  <a:alpha val="80000"/>
                </a:srgbClr>
              </a:gs>
              <a:gs pos="100000">
                <a:srgbClr val="232225">
                  <a:alpha val="80000"/>
                </a:srgbClr>
              </a:gs>
            </a:gsLst>
            <a:lin ang="2399891" scaled="0"/>
          </a:gra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I:\TDC2017\Logos\TDC2017\logo-tdc-vertical-A4.emf" id="324" name="Google Shape;324;p32"/>
          <p:cNvPicPr preferRelativeResize="0"/>
          <p:nvPr/>
        </p:nvPicPr>
        <p:blipFill rotWithShape="1">
          <a:blip r:embed="rId6">
            <a:alphaModFix/>
          </a:blip>
          <a:srcRect b="7433" l="5624" r="2615" t="0"/>
          <a:stretch/>
        </p:blipFill>
        <p:spPr>
          <a:xfrm>
            <a:off x="3723788" y="283200"/>
            <a:ext cx="1696424" cy="1085449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2"/>
          <p:cNvSpPr txBox="1"/>
          <p:nvPr/>
        </p:nvSpPr>
        <p:spPr>
          <a:xfrm>
            <a:off x="1585125" y="2298750"/>
            <a:ext cx="70914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None/>
            </a:pPr>
            <a:r>
              <a:rPr b="1" lang="en-US" sz="4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LEONARDO GALLARDO</a:t>
            </a:r>
            <a:br>
              <a:rPr b="1" lang="en-US" sz="4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500"/>
          </a:p>
        </p:txBody>
      </p:sp>
      <p:sp>
        <p:nvSpPr>
          <p:cNvPr id="326" name="Google Shape;326;p32"/>
          <p:cNvSpPr txBox="1"/>
          <p:nvPr/>
        </p:nvSpPr>
        <p:spPr>
          <a:xfrm>
            <a:off x="1585125" y="2984450"/>
            <a:ext cx="36936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"/>
              <a:buFont typeface="Montserrat"/>
              <a:buNone/>
            </a:pPr>
            <a: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QA ENGINEER &amp; QA COACH</a:t>
            </a:r>
            <a:br>
              <a:rPr lang="en-US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600"/>
          </a:p>
        </p:txBody>
      </p:sp>
      <p:pic>
        <p:nvPicPr>
          <p:cNvPr id="327" name="Google Shape;327;p32"/>
          <p:cNvPicPr preferRelativeResize="0"/>
          <p:nvPr/>
        </p:nvPicPr>
        <p:blipFill rotWithShape="1">
          <a:blip r:embed="rId7">
            <a:alphaModFix/>
          </a:blip>
          <a:srcRect b="0" l="57779" r="0" t="36724"/>
          <a:stretch/>
        </p:blipFill>
        <p:spPr>
          <a:xfrm>
            <a:off x="7058867" y="3220475"/>
            <a:ext cx="1342800" cy="1341600"/>
          </a:xfrm>
          <a:prstGeom prst="ellipse">
            <a:avLst/>
          </a:prstGeom>
          <a:noFill/>
          <a:ln cap="flat" cmpd="sng" w="38100">
            <a:solidFill>
              <a:srgbClr val="134F5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28" name="Google Shape;328;p32"/>
          <p:cNvSpPr txBox="1"/>
          <p:nvPr/>
        </p:nvSpPr>
        <p:spPr>
          <a:xfrm>
            <a:off x="7022825" y="4562075"/>
            <a:ext cx="1797600" cy="3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00" lIns="34300" spcFirstLastPara="1" rIns="34300" wrap="square" tIns="3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eonardoggallardo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9" name="Google Shape;329;p32"/>
          <p:cNvSpPr txBox="1"/>
          <p:nvPr/>
        </p:nvSpPr>
        <p:spPr>
          <a:xfrm>
            <a:off x="0" y="1572250"/>
            <a:ext cx="9141600" cy="3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None/>
            </a:pPr>
            <a:r>
              <a:rPr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OBRIGADO!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330" name="Google Shape;330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49975" y="4562075"/>
            <a:ext cx="332700" cy="332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2"/>
          <p:cNvSpPr txBox="1"/>
          <p:nvPr/>
        </p:nvSpPr>
        <p:spPr>
          <a:xfrm>
            <a:off x="436450" y="4498775"/>
            <a:ext cx="37719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00" lIns="34300" spcFirstLastPara="1" rIns="34300" wrap="square" tIns="3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leonardogallardo/demo-karate-gatling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2" name="Google Shape;332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7546" y="4498771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modelo_open4education">
  <a:themeElements>
    <a:clrScheme name="modelo_open4educ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Theme">
  <a:themeElements>
    <a:clrScheme name="Spark Light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C09F63"/>
      </a:accent1>
      <a:accent2>
        <a:srgbClr val="000000"/>
      </a:accent2>
      <a:accent3>
        <a:srgbClr val="6D6D6D"/>
      </a:accent3>
      <a:accent4>
        <a:srgbClr val="B3B3B3"/>
      </a:accent4>
      <a:accent5>
        <a:srgbClr val="DFDEDB"/>
      </a:accent5>
      <a:accent6>
        <a:srgbClr val="EBEBEB"/>
      </a:accent6>
      <a:hlink>
        <a:srgbClr val="E7E7E7"/>
      </a:hlink>
      <a:folHlink>
        <a:srgbClr val="D8786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7_Personalizar design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