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92" r:id="rId3"/>
    <p:sldId id="260" r:id="rId4"/>
    <p:sldId id="258" r:id="rId5"/>
    <p:sldId id="259" r:id="rId6"/>
    <p:sldId id="294" r:id="rId7"/>
    <p:sldId id="293" r:id="rId8"/>
    <p:sldId id="299" r:id="rId9"/>
    <p:sldId id="276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10" r:id="rId20"/>
    <p:sldId id="309" r:id="rId21"/>
    <p:sldId id="318" r:id="rId22"/>
    <p:sldId id="261" r:id="rId23"/>
    <p:sldId id="311" r:id="rId24"/>
    <p:sldId id="312" r:id="rId25"/>
    <p:sldId id="313" r:id="rId26"/>
    <p:sldId id="314" r:id="rId27"/>
    <p:sldId id="315" r:id="rId28"/>
    <p:sldId id="317" r:id="rId29"/>
    <p:sldId id="272" r:id="rId30"/>
    <p:sldId id="273" r:id="rId3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B3C3"/>
    <a:srgbClr val="E62A77"/>
    <a:srgbClr val="4A1F68"/>
    <a:srgbClr val="E31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949" autoAdjust="0"/>
  </p:normalViewPr>
  <p:slideViewPr>
    <p:cSldViewPr snapToGrid="0">
      <p:cViewPr>
        <p:scale>
          <a:sx n="66" d="100"/>
          <a:sy n="66" d="100"/>
        </p:scale>
        <p:origin x="8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* Arquiteto de Software dti digital;</a:t>
            </a:r>
          </a:p>
          <a:p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* 11 anos de experiência com desenvolvimento;</a:t>
            </a:r>
          </a:p>
          <a:p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* Gosto de gatos, dinossauros e piadas sem graça;</a:t>
            </a:r>
          </a:p>
          <a:p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* Não necessariamente nessa ordem.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6559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3" name="Shape 13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Explicar o negócio de cada bot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"Uma arquitetura evolutiva suporta mudanças contínuas e incrementais como um primeiro princípio por meio de vários aspectos."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As arquiteturas evolutivas compartilham muitas características, incluindo: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**Modularidade e Acoplamento:**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O suporte a modularidade, frequentemente relacionado à arquitetura técnica, permite separar componentes por meio de fronteiras bem definidas. Este conceito, por sua vez, simplifica a realização de mudanças que não quebram o sistema; isso é um importante benefício para um desenvolvedor, ao realizar suas mudanças em um sistema. Em contrapartida,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Neal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e Rebecca observam que as arquiteturas "desleixadas" (big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ball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of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mud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) perdem essa modularidade e em consequência não suportam evoluções.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**Organizada em torno da capacidade do negócio:**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A modularidade em nível de domínio é cada vez mais realizada utilizando Domain-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Driven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Design (DDD). O particionamento em domínios por meio de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microserviços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é bastante diferente em comparação a uma abordagem SOA, em que o particionamento é estritamente feito em torno de camadas técnicas.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**Experimentação:**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Essa particularidade é um dos "superpoderes" trazidos pelas arquiteturas evolutivas. Mudanças em uma aplicação tornam-se muito mais simples. Permitem a criação de testes A/B, lançamento de versões "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Canary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", entre outras possibilidades. Além disso, uma arquitetura de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microserviços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pode ser projetada para permitir que várias versões, de um mesmo serviço sejam executadas simultaneamente. Esta abordagem facilita a experimentação e recentemente tem permitido o uso do Desenvolvimento Guiado por Hipóteses.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Outra forma de enxergar as arquiteturas evolutivas é por meio de princípios descrevendo as características de qualquer arquitetura ou método para criá-la. Princípios focando em quando decisões arquiteturais devem ser tomadas incluem: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**Funções Fitness:**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Uma função arquitetural fitness especifica importantes características de um sistema. Exemplos incluem níveis de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uptime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,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throughput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, disponibilidade e segurança necessárias. Uma forma de visualizar é por meio de um gráfico radar apresentando todas as funções utilizadas.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**Trazer o que há de pior para o início:**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Tomar atitudes capazes de antecipar situações que possam ser a causa raiz de problemas frequentes e desta forma, identificar mais cedo e mais rápido suas causas e permitam a sua automação. Atitudes como esta, ajudam a remover situações geradoras de problemas. Além disso, práticas de entrega contínua, como o uso de técnicas de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deployment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pipelines e migração de banco de dados são exemplos que mostram que o uso de arquiteturas evolutivas podem ser implementadas de forma fácil.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**Decisões de última hora:**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O momento o qual uma decisão ocorre é uma das maiores diferenças entre arquiteturas tradicionais e evolutivas. Em uma arquitetura tradicional, decisões como por exemplo sobre infraestrutura, tipo de tecnologia a ser utilizada e padrões de comunicação são tomadas o mais cedo possível antes de escrever qualquer linha de código. Em uma arquitetura evolutiva, é aguardado o último momento antes de se tomar uma decisão. Decidir quando este momento ocorre pode ser uma tarefa difícil, mas este é um cenário onde as funções de adequação (fitness) podem fornecer uma orientação a respeito. No entanto, decisões que influenciam de forma importante a arquitetura, ou que podem ter impacto em fatores críticos de sucesso do projeto precisam ser tomadas com antecedência.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3680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7126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effectLst/>
                <a:latin typeface="+mj-lt"/>
                <a:ea typeface="+mj-ea"/>
                <a:cs typeface="+mj-cs"/>
                <a:sym typeface="Calibri"/>
              </a:rPr>
              <a:t>Martin Fowler - 3 June 2015</a:t>
            </a:r>
          </a:p>
          <a:p>
            <a:br>
              <a:rPr lang="en-US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US" sz="1200" b="0" dirty="0">
                <a:effectLst/>
                <a:latin typeface="+mj-lt"/>
                <a:ea typeface="+mj-ea"/>
                <a:cs typeface="+mj-cs"/>
                <a:sym typeface="Calibri"/>
              </a:rPr>
              <a:t>As I hear stories about teams using a microservices architecture, I've noticed a common pattern.</a:t>
            </a:r>
          </a:p>
          <a:p>
            <a:br>
              <a:rPr lang="en-US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US" sz="1200" b="0" dirty="0">
                <a:effectLst/>
                <a:latin typeface="+mj-lt"/>
                <a:ea typeface="+mj-ea"/>
                <a:cs typeface="+mj-cs"/>
                <a:sym typeface="Calibri"/>
              </a:rPr>
              <a:t>1 - Almost all the successful microservice stories have started with a monolith that got too big and was broken up</a:t>
            </a:r>
          </a:p>
          <a:p>
            <a:br>
              <a:rPr lang="en-US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US" sz="1200" b="0" dirty="0">
                <a:effectLst/>
                <a:latin typeface="+mj-lt"/>
                <a:ea typeface="+mj-ea"/>
                <a:cs typeface="+mj-cs"/>
                <a:sym typeface="Calibri"/>
              </a:rPr>
              <a:t>2 - Almost all the cases where I've heard of a system that was built as a microservice system from scratch, it has ended up in serious trouble.</a:t>
            </a:r>
          </a:p>
          <a:p>
            <a:br>
              <a:rPr lang="en-US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US" sz="1200" b="0" dirty="0">
                <a:effectLst/>
                <a:latin typeface="+mj-lt"/>
                <a:ea typeface="+mj-ea"/>
                <a:cs typeface="+mj-cs"/>
                <a:sym typeface="Calibri"/>
              </a:rPr>
              <a:t>This pattern has led many of my colleagues to argue that you shouldn't start a new project with microservices, even if you're sure your application will be big enough to make it worthwhile. 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767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Shape 1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W. Edwards Deming</a:t>
            </a:r>
          </a:p>
          <a:p>
            <a:r>
              <a:t>William Edwards Deming foi um estatístico, professor universitário, autor, palestrante e consultor estadunidense.</a:t>
            </a:r>
            <a:endParaRPr b="1"/>
          </a:p>
        </p:txBody>
      </p:sp>
    </p:spTree>
    <p:extLst>
      <p:ext uri="{BB962C8B-B14F-4D97-AF65-F5344CB8AC3E}">
        <p14:creationId xmlns:p14="http://schemas.microsoft.com/office/powerpoint/2010/main" val="447375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9905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3376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Shape 1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W. Edwards Deming</a:t>
            </a:r>
          </a:p>
          <a:p>
            <a:r>
              <a:t>William Edwards Deming foi um estatístico, professor universitário, autor, palestrante e consultor estadunidense.</a:t>
            </a:r>
            <a:endParaRPr b="1"/>
          </a:p>
        </p:txBody>
      </p:sp>
    </p:spTree>
    <p:extLst>
      <p:ext uri="{BB962C8B-B14F-4D97-AF65-F5344CB8AC3E}">
        <p14:creationId xmlns:p14="http://schemas.microsoft.com/office/powerpoint/2010/main" val="1041587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6208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Shape 1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W. Edwards Deming</a:t>
            </a:r>
          </a:p>
          <a:p>
            <a:r>
              <a:t>William Edwards Deming foi um estatístico, professor universitário, autor, palestrante e consultor estadunidense.</a:t>
            </a:r>
            <a:endParaRPr b="1"/>
          </a:p>
        </p:txBody>
      </p:sp>
    </p:spTree>
    <p:extLst>
      <p:ext uri="{BB962C8B-B14F-4D97-AF65-F5344CB8AC3E}">
        <p14:creationId xmlns:p14="http://schemas.microsoft.com/office/powerpoint/2010/main" val="1316269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"Uma arquitetura evolutiva suporta mudanças contínuas e incrementais como um primeiro princípio por meio de vários aspectos."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As arquiteturas evolutivas compartilham muitas características, incluindo: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**Modularidade e Acoplamento:**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O suporte a modularidade, frequentemente relacionado à arquitetura técnica, permite separar componentes por meio de fronteiras bem definidas. Este conceito, por sua vez, simplifica a realização de mudanças que não quebram o sistema; isso é um importante benefício para um desenvolvedor, ao realizar suas mudanças em um sistema. Em contrapartida,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Neal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e Rebecca observam que as arquiteturas "desleixadas" (big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ball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of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mud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) perdem essa modularidade e em consequência não suportam evoluções.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**Organizada em torno da capacidade do negócio:**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A modularidade em nível de domínio é cada vez mais realizada utilizando Domain-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Driven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Design (DDD). O particionamento em domínios por meio de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microserviços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é bastante diferente em comparação a uma abordagem SOA, em que o particionamento é estritamente feito em torno de camadas técnicas.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**Experimentação:**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Essa particularidade é um dos "superpoderes" trazidos pelas arquiteturas evolutivas. Mudanças em uma aplicação tornam-se muito mais simples. Permitem a criação de testes A/B, lançamento de versões "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Canary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", entre outras possibilidades. Além disso, uma arquitetura de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microserviços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pode ser projetada para permitir que várias versões, de um mesmo serviço sejam executadas simultaneamente. Esta abordagem facilita a experimentação e recentemente tem permitido o uso do Desenvolvimento Guiado por Hipóteses.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Outra forma de enxergar as arquiteturas evolutivas é por meio de princípios descrevendo as características de qualquer arquitetura ou método para criá-la. Princípios focando em quando decisões arquiteturais devem ser tomadas incluem: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**Funções Fitness:**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Uma função arquitetural fitness especifica importantes características de um sistema. Exemplos incluem níveis de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uptime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,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throughput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, disponibilidade e segurança necessárias. Uma forma de visualizar é por meio de um gráfico radar apresentando todas as funções utilizadas.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**Trazer o que há de pior para o início:**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Tomar atitudes capazes de antecipar situações que possam ser a causa raiz de problemas frequentes e desta forma, identificar mais cedo e mais rápido suas causas e permitam a sua automação. Atitudes como esta, ajudam a remover situações geradoras de problemas. Além disso, práticas de entrega contínua, como o uso de técnicas de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deployment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pipelines e migração de banco de dados são exemplos que mostram que o uso de arquiteturas evolutivas podem ser implementadas de forma fácil.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**Decisões de última hora:**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O momento o qual uma decisão ocorre é uma das maiores diferenças entre arquiteturas tradicionais e evolutivas. Em uma arquitetura tradicional, decisões como por exemplo sobre infraestrutura, tipo de tecnologia a ser utilizada e padrões de comunicação são tomadas o mais cedo possível antes de escrever qualquer linha de código. Em uma arquitetura evolutiva, é aguardado o último momento antes de se tomar uma decisão. Decidir quando este momento ocorre pode ser uma tarefa difícil, mas este é um cenário onde as funções de adequação (fitness) podem fornecer uma orientação a respeito. No entanto, decisões que influenciam de forma importante a arquitetura, ou que podem ter impacto em fatores críticos de sucesso do projeto precisam ser tomadas com antecedência.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6253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544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"Uma arquitetura evolutiva suporta mudanças contínuas e incrementais como um primeiro princípio por meio de vários aspectos."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As arquiteturas evolutivas compartilham muitas características, incluindo: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**Modularidade e Acoplamento:**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O suporte a modularidade, frequentemente relacionado à arquitetura técnica, permite separar componentes por meio de fronteiras bem definidas. Este conceito, por sua vez, simplifica a realização de mudanças que não quebram o sistema; isso é um importante benefício para um desenvolvedor, ao realizar suas mudanças em um sistema. Em contrapartida,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Neal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e Rebecca observam que as arquiteturas "desleixadas" (big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ball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of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mud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) perdem essa modularidade e em consequência não suportam evoluções.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**Organizada em torno da capacidade do negócio:**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A modularidade em nível de domínio é cada vez mais realizada utilizando Domain-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Driven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Design (DDD). O particionamento em domínios por meio de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microserviços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é bastante diferente em comparação a uma abordagem SOA, em que o particionamento é estritamente feito em torno de camadas técnicas.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**Experimentação:**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Essa particularidade é um dos "superpoderes" trazidos pelas arquiteturas evolutivas. Mudanças em uma aplicação tornam-se muito mais simples. Permitem a criação de testes A/B, lançamento de versões "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Canary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", entre outras possibilidades. Além disso, uma arquitetura de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microserviços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pode ser projetada para permitir que várias versões, de um mesmo serviço sejam executadas simultaneamente. Esta abordagem facilita a experimentação e recentemente tem permitido o uso do Desenvolvimento Guiado por Hipóteses.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Outra forma de enxergar as arquiteturas evolutivas é por meio de princípios descrevendo as características de qualquer arquitetura ou método para criá-la. Princípios focando em quando decisões arquiteturais devem ser tomadas incluem: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**Funções Fitness:**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Uma função arquitetural fitness especifica importantes características de um sistema. Exemplos incluem níveis de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uptime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,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throughput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, disponibilidade e segurança necessárias. Uma forma de visualizar é por meio de um gráfico radar apresentando todas as funções utilizadas.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**Trazer o que há de pior para o início:**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Tomar atitudes capazes de antecipar situações que possam ser a causa raiz de problemas frequentes e desta forma, identificar mais cedo e mais rápido suas causas e permitam a sua automação. Atitudes como esta, ajudam a remover situações geradoras de problemas. Além disso, práticas de entrega contínua, como o uso de técnicas de </a:t>
            </a:r>
            <a:r>
              <a:rPr lang="pt-BR" sz="1200" b="0" dirty="0" err="1">
                <a:effectLst/>
                <a:latin typeface="+mj-lt"/>
                <a:ea typeface="+mj-ea"/>
                <a:cs typeface="+mj-cs"/>
                <a:sym typeface="Calibri"/>
              </a:rPr>
              <a:t>deployment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pipelines e migração de banco de dados são exemplos que mostram que o uso de arquiteturas evolutivas podem ser implementadas de forma fácil.</a:t>
            </a:r>
          </a:p>
          <a:p>
            <a:b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pt-BR" sz="1200" b="1" dirty="0">
                <a:effectLst/>
                <a:latin typeface="+mj-lt"/>
                <a:ea typeface="+mj-ea"/>
                <a:cs typeface="+mj-cs"/>
                <a:sym typeface="Calibri"/>
              </a:rPr>
              <a:t>**Decisões de última hora:**</a:t>
            </a:r>
            <a:r>
              <a:rPr lang="pt-BR" sz="1200" b="0" dirty="0">
                <a:effectLst/>
                <a:latin typeface="+mj-lt"/>
                <a:ea typeface="+mj-ea"/>
                <a:cs typeface="+mj-cs"/>
                <a:sym typeface="Calibri"/>
              </a:rPr>
              <a:t> O momento o qual uma decisão ocorre é uma das maiores diferenças entre arquiteturas tradicionais e evolutivas. Em uma arquitetura tradicional, decisões como por exemplo sobre infraestrutura, tipo de tecnologia a ser utilizada e padrões de comunicação são tomadas o mais cedo possível antes de escrever qualquer linha de código. Em uma arquitetura evolutiva, é aguardado o último momento antes de se tomar uma decisão. Decidir quando este momento ocorre pode ser uma tarefa difícil, mas este é um cenário onde as funções de adequação (fitness) podem fornecer uma orientação a respeito. No entanto, decisões que influenciam de forma importante a arquitetura, ou que podem ter impacto em fatores críticos de sucesso do projeto precisam ser tomadas com antecedência.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1046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21509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3097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Shape 1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W. Edwards Deming</a:t>
            </a:r>
          </a:p>
          <a:p>
            <a:r>
              <a:t>William Edwards Deming foi um estatístico, professor universitário, autor, palestrante e consultor estadunidense.</a:t>
            </a:r>
            <a:endParaRPr b="1"/>
          </a:p>
        </p:txBody>
      </p:sp>
    </p:spTree>
    <p:extLst>
      <p:ext uri="{BB962C8B-B14F-4D97-AF65-F5344CB8AC3E}">
        <p14:creationId xmlns:p14="http://schemas.microsoft.com/office/powerpoint/2010/main" val="33066115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15816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Shape 1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W. Edwards Deming</a:t>
            </a:r>
          </a:p>
          <a:p>
            <a:r>
              <a:t>William Edwards Deming foi um estatístico, professor universitário, autor, palestrante e consultor estadunidense.</a:t>
            </a:r>
            <a:endParaRPr b="1"/>
          </a:p>
        </p:txBody>
      </p:sp>
    </p:spTree>
    <p:extLst>
      <p:ext uri="{BB962C8B-B14F-4D97-AF65-F5344CB8AC3E}">
        <p14:creationId xmlns:p14="http://schemas.microsoft.com/office/powerpoint/2010/main" val="31331103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4988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Texto do Título</a:t>
            </a:r>
          </a:p>
        </p:txBody>
      </p:sp>
      <p:sp>
        <p:nvSpPr>
          <p:cNvPr id="12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21" name="Nível de Corpo U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2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o Títul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do Título</a:t>
            </a:r>
          </a:p>
        </p:txBody>
      </p:sp>
      <p:sp>
        <p:nvSpPr>
          <p:cNvPr id="30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1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39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o Títul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48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9" name="Espaço Reservado para Texto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58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o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do Título</a:t>
            </a:r>
          </a:p>
        </p:txBody>
      </p:sp>
      <p:sp>
        <p:nvSpPr>
          <p:cNvPr id="73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4" name="Espaço Reservado para Texto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o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do Título</a:t>
            </a:r>
          </a:p>
        </p:txBody>
      </p:sp>
      <p:sp>
        <p:nvSpPr>
          <p:cNvPr id="83" name="Espaço Reservado para Imagem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93" name="Nível de Corpo U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94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o do Título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102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0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3.pn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7.png"/><Relationship Id="rId4" Type="http://schemas.openxmlformats.org/officeDocument/2006/relationships/image" Target="../media/image24.svg"/><Relationship Id="rId9" Type="http://schemas.openxmlformats.org/officeDocument/2006/relationships/image" Target="../media/image2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7.svg"/><Relationship Id="rId3" Type="http://schemas.openxmlformats.org/officeDocument/2006/relationships/image" Target="../media/image23.png"/><Relationship Id="rId7" Type="http://schemas.openxmlformats.org/officeDocument/2006/relationships/image" Target="../media/image32.sv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5.svg"/><Relationship Id="rId5" Type="http://schemas.openxmlformats.org/officeDocument/2006/relationships/image" Target="../media/image27.png"/><Relationship Id="rId10" Type="http://schemas.openxmlformats.org/officeDocument/2006/relationships/image" Target="../media/image34.png"/><Relationship Id="rId4" Type="http://schemas.openxmlformats.org/officeDocument/2006/relationships/image" Target="../media/image24.svg"/><Relationship Id="rId9" Type="http://schemas.openxmlformats.org/officeDocument/2006/relationships/image" Target="../media/image26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7.svg"/><Relationship Id="rId3" Type="http://schemas.openxmlformats.org/officeDocument/2006/relationships/image" Target="../media/image23.png"/><Relationship Id="rId7" Type="http://schemas.openxmlformats.org/officeDocument/2006/relationships/image" Target="../media/image32.svg"/><Relationship Id="rId12" Type="http://schemas.openxmlformats.org/officeDocument/2006/relationships/image" Target="../media/image36.png"/><Relationship Id="rId17" Type="http://schemas.openxmlformats.org/officeDocument/2006/relationships/image" Target="../media/image42.sv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5.svg"/><Relationship Id="rId5" Type="http://schemas.openxmlformats.org/officeDocument/2006/relationships/image" Target="../media/image38.png"/><Relationship Id="rId15" Type="http://schemas.openxmlformats.org/officeDocument/2006/relationships/image" Target="../media/image40.svg"/><Relationship Id="rId10" Type="http://schemas.openxmlformats.org/officeDocument/2006/relationships/image" Target="../media/image34.png"/><Relationship Id="rId4" Type="http://schemas.openxmlformats.org/officeDocument/2006/relationships/image" Target="../media/image24.svg"/><Relationship Id="rId9" Type="http://schemas.openxmlformats.org/officeDocument/2006/relationships/image" Target="../media/image26.svg"/><Relationship Id="rId1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7.svg"/><Relationship Id="rId1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32.svg"/><Relationship Id="rId12" Type="http://schemas.openxmlformats.org/officeDocument/2006/relationships/image" Target="../media/image36.png"/><Relationship Id="rId17" Type="http://schemas.openxmlformats.org/officeDocument/2006/relationships/image" Target="../media/image42.sv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5.svg"/><Relationship Id="rId5" Type="http://schemas.openxmlformats.org/officeDocument/2006/relationships/image" Target="../media/image38.png"/><Relationship Id="rId15" Type="http://schemas.openxmlformats.org/officeDocument/2006/relationships/image" Target="../media/image40.svg"/><Relationship Id="rId10" Type="http://schemas.openxmlformats.org/officeDocument/2006/relationships/image" Target="../media/image34.png"/><Relationship Id="rId4" Type="http://schemas.openxmlformats.org/officeDocument/2006/relationships/image" Target="../media/image24.svg"/><Relationship Id="rId9" Type="http://schemas.openxmlformats.org/officeDocument/2006/relationships/image" Target="../media/image26.svg"/><Relationship Id="rId1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7.svg"/><Relationship Id="rId18" Type="http://schemas.openxmlformats.org/officeDocument/2006/relationships/image" Target="../media/image40.svg"/><Relationship Id="rId3" Type="http://schemas.openxmlformats.org/officeDocument/2006/relationships/image" Target="../media/image23.png"/><Relationship Id="rId21" Type="http://schemas.openxmlformats.org/officeDocument/2006/relationships/image" Target="../media/image46.png"/><Relationship Id="rId7" Type="http://schemas.openxmlformats.org/officeDocument/2006/relationships/image" Target="../media/image32.svg"/><Relationship Id="rId12" Type="http://schemas.openxmlformats.org/officeDocument/2006/relationships/image" Target="../media/image36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43.png"/><Relationship Id="rId20" Type="http://schemas.openxmlformats.org/officeDocument/2006/relationships/image" Target="../media/image4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5.svg"/><Relationship Id="rId5" Type="http://schemas.openxmlformats.org/officeDocument/2006/relationships/image" Target="../media/image38.png"/><Relationship Id="rId15" Type="http://schemas.openxmlformats.org/officeDocument/2006/relationships/image" Target="../media/image42.svg"/><Relationship Id="rId10" Type="http://schemas.openxmlformats.org/officeDocument/2006/relationships/image" Target="../media/image34.png"/><Relationship Id="rId19" Type="http://schemas.openxmlformats.org/officeDocument/2006/relationships/image" Target="../media/image44.png"/><Relationship Id="rId4" Type="http://schemas.openxmlformats.org/officeDocument/2006/relationships/image" Target="../media/image24.svg"/><Relationship Id="rId9" Type="http://schemas.openxmlformats.org/officeDocument/2006/relationships/image" Target="../media/image26.svg"/><Relationship Id="rId1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7.pn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11" Type="http://schemas.openxmlformats.org/officeDocument/2006/relationships/image" Target="../media/image49.jpeg"/><Relationship Id="rId5" Type="http://schemas.openxmlformats.org/officeDocument/2006/relationships/image" Target="../media/image25.png"/><Relationship Id="rId10" Type="http://schemas.openxmlformats.org/officeDocument/2006/relationships/image" Target="../media/image38.png"/><Relationship Id="rId4" Type="http://schemas.openxmlformats.org/officeDocument/2006/relationships/image" Target="../media/image45.svg"/><Relationship Id="rId9" Type="http://schemas.openxmlformats.org/officeDocument/2006/relationships/image" Target="../media/image48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" name="Corpo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" name="AutoShape 2" descr="https://us-api.asm.skype.com/v1/objects/0-eus-d7-a56d5f875cb21403ecf00d6c60a2589a/views/imgpsh_mobile_save">
            <a:extLst>
              <a:ext uri="{FF2B5EF4-FFF2-40B4-BE49-F238E27FC236}">
                <a16:creationId xmlns:a16="http://schemas.microsoft.com/office/drawing/2014/main" id="{4CAFBE9D-A12D-4CAD-859A-C7D461A44A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CF40DD8-9C2F-449F-B339-2F1C2FFB8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1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F14B482-9550-4B45-AA7B-482C9A42CA3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1C79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18F1D4F-E0CF-44D2-9973-58EB0DA7F75A}"/>
              </a:ext>
            </a:extLst>
          </p:cNvPr>
          <p:cNvGrpSpPr/>
          <p:nvPr/>
        </p:nvGrpSpPr>
        <p:grpSpPr>
          <a:xfrm>
            <a:off x="2405699" y="1800436"/>
            <a:ext cx="7380602" cy="3257128"/>
            <a:chOff x="3495216" y="1814017"/>
            <a:chExt cx="7380602" cy="3257128"/>
          </a:xfrm>
        </p:grpSpPr>
        <p:sp>
          <p:nvSpPr>
            <p:cNvPr id="320" name="Retângulo"/>
            <p:cNvSpPr/>
            <p:nvPr/>
          </p:nvSpPr>
          <p:spPr>
            <a:xfrm>
              <a:off x="5979431" y="3346450"/>
              <a:ext cx="4896386" cy="1493689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321" name="DOING!"/>
            <p:cNvSpPr txBox="1"/>
            <p:nvPr/>
          </p:nvSpPr>
          <p:spPr>
            <a:xfrm>
              <a:off x="5978770" y="3327078"/>
              <a:ext cx="4897048" cy="174406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anchor="ctr">
              <a:spAutoFit/>
            </a:bodyPr>
            <a:lstStyle>
              <a:lvl1pPr algn="l">
                <a:lnSpc>
                  <a:spcPct val="70000"/>
                </a:lnSpc>
                <a:defRPr sz="30000" b="0">
                  <a:solidFill>
                    <a:srgbClr val="E31C79"/>
                  </a:solidFill>
                  <a:latin typeface="Bebas Kai"/>
                  <a:ea typeface="Bebas Kai"/>
                  <a:cs typeface="Bebas Kai"/>
                  <a:sym typeface="Bebas Kai"/>
                </a:defRPr>
              </a:lvl1pPr>
            </a:lstStyle>
            <a:p>
              <a:r>
                <a:rPr lang="pt-BR" sz="15000" dirty="0"/>
                <a:t>chagas</a:t>
              </a:r>
              <a:endParaRPr sz="15000" dirty="0"/>
            </a:p>
          </p:txBody>
        </p:sp>
        <p:sp>
          <p:nvSpPr>
            <p:cNvPr id="322" name="CHANGE BY"/>
            <p:cNvSpPr txBox="1"/>
            <p:nvPr/>
          </p:nvSpPr>
          <p:spPr>
            <a:xfrm>
              <a:off x="3495216" y="1814017"/>
              <a:ext cx="6976716" cy="174406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 algn="l">
                <a:lnSpc>
                  <a:spcPct val="70000"/>
                </a:lnSpc>
                <a:defRPr sz="30000" b="0">
                  <a:solidFill>
                    <a:srgbClr val="FFFFFF"/>
                  </a:solidFill>
                  <a:latin typeface="Bebas Kai"/>
                  <a:ea typeface="Bebas Kai"/>
                  <a:cs typeface="Bebas Kai"/>
                  <a:sym typeface="Bebas Kai"/>
                </a:defRPr>
              </a:lvl1pPr>
            </a:lstStyle>
            <a:p>
              <a:r>
                <a:rPr lang="pt-BR" sz="15000" dirty="0"/>
                <a:t>Felipe</a:t>
              </a:r>
              <a:endParaRPr sz="15000" dirty="0"/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7"/>
            <a:ext cx="12192000" cy="6853646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Título 1"/>
          <p:cNvSpPr txBox="1">
            <a:spLocks noGrp="1"/>
          </p:cNvSpPr>
          <p:nvPr>
            <p:ph type="title"/>
          </p:nvPr>
        </p:nvSpPr>
        <p:spPr>
          <a:xfrm>
            <a:off x="989511" y="2246493"/>
            <a:ext cx="10212978" cy="2365013"/>
          </a:xfrm>
          <a:prstGeom prst="rect">
            <a:avLst/>
          </a:prstGeom>
        </p:spPr>
        <p:txBody>
          <a:bodyPr/>
          <a:lstStyle>
            <a:lvl1pPr algn="ctr">
              <a:defRPr sz="12000">
                <a:solidFill>
                  <a:srgbClr val="FFFFFF"/>
                </a:solidFill>
                <a:latin typeface="Bebas Kai"/>
                <a:ea typeface="Bebas Kai"/>
                <a:cs typeface="Bebas Kai"/>
                <a:sym typeface="Bebas Kai"/>
              </a:defRPr>
            </a:lvl1pPr>
          </a:lstStyle>
          <a:p>
            <a:r>
              <a:rPr lang="pt-BR" dirty="0"/>
              <a:t>CONTEXTO</a:t>
            </a:r>
            <a:endParaRPr dirty="0"/>
          </a:p>
        </p:txBody>
      </p:sp>
      <p:pic>
        <p:nvPicPr>
          <p:cNvPr id="137" name="Imagem" descr="Image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319419" y="-676672"/>
            <a:ext cx="1456003" cy="8211244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Título 1"/>
          <p:cNvSpPr txBox="1"/>
          <p:nvPr/>
        </p:nvSpPr>
        <p:spPr>
          <a:xfrm>
            <a:off x="328149" y="2387806"/>
            <a:ext cx="2517697" cy="5773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defTabSz="420623">
              <a:lnSpc>
                <a:spcPct val="90000"/>
              </a:lnSpc>
              <a:defRPr sz="36800">
                <a:solidFill>
                  <a:srgbClr val="BB346D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dirty="0">
                <a:latin typeface="Bebas Kai" panose="04050603020B02020204" pitchFamily="82" charset="0"/>
              </a:rPr>
              <a:t>1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CEF5B376-1EE0-4385-B685-C7761C12A3CE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4A1F68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22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977" y="2905510"/>
            <a:ext cx="5796046" cy="10469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m" descr="Imagem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2827959" y="2444811"/>
            <a:ext cx="26717703" cy="5868583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Título 1"/>
          <p:cNvSpPr txBox="1"/>
          <p:nvPr/>
        </p:nvSpPr>
        <p:spPr>
          <a:xfrm>
            <a:off x="780684" y="2604550"/>
            <a:ext cx="3670664" cy="980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r">
              <a:lnSpc>
                <a:spcPct val="72000"/>
              </a:lnSpc>
              <a:defRPr sz="3700">
                <a:solidFill>
                  <a:srgbClr val="504390"/>
                </a:solidFill>
                <a:latin typeface="Bebas Kai"/>
                <a:ea typeface="Bebas Kai"/>
                <a:cs typeface="Bebas Kai"/>
                <a:sym typeface="Bebas Kai"/>
              </a:defRPr>
            </a:lvl1pPr>
          </a:lstStyle>
          <a:p>
            <a:r>
              <a:rPr lang="pt-BR" dirty="0"/>
              <a:t>BOT RELACIONAMENTO</a:t>
            </a:r>
            <a:endParaRPr dirty="0"/>
          </a:p>
        </p:txBody>
      </p:sp>
      <p:sp>
        <p:nvSpPr>
          <p:cNvPr id="125" name="Título 1"/>
          <p:cNvSpPr txBox="1"/>
          <p:nvPr/>
        </p:nvSpPr>
        <p:spPr>
          <a:xfrm>
            <a:off x="7403059" y="2604550"/>
            <a:ext cx="3670664" cy="980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 defTabSz="822959">
              <a:lnSpc>
                <a:spcPct val="72000"/>
              </a:lnSpc>
              <a:defRPr sz="333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t>Bot Suprimentos</a:t>
            </a:r>
          </a:p>
        </p:txBody>
      </p:sp>
      <p:pic>
        <p:nvPicPr>
          <p:cNvPr id="127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070" y="1086085"/>
            <a:ext cx="4091793" cy="5219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ítulo 1"/>
          <p:cNvSpPr txBox="1">
            <a:spLocks noGrp="1"/>
          </p:cNvSpPr>
          <p:nvPr>
            <p:ph type="title"/>
          </p:nvPr>
        </p:nvSpPr>
        <p:spPr>
          <a:xfrm>
            <a:off x="-120653" y="1784919"/>
            <a:ext cx="4572001" cy="1211013"/>
          </a:xfrm>
          <a:prstGeom prst="rect">
            <a:avLst/>
          </a:prstGeom>
        </p:spPr>
        <p:txBody>
          <a:bodyPr/>
          <a:lstStyle>
            <a:lvl1pPr algn="r" defTabSz="557784">
              <a:defRPr sz="7320">
                <a:solidFill>
                  <a:srgbClr val="504390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dirty="0">
                <a:latin typeface="Bebas Kai" panose="04050603020B02020204" pitchFamily="82" charset="0"/>
              </a:rPr>
              <a:t>Maria Rosa</a:t>
            </a:r>
          </a:p>
        </p:txBody>
      </p:sp>
      <p:pic>
        <p:nvPicPr>
          <p:cNvPr id="129" name="Imagem 10" descr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9077" y="999898"/>
            <a:ext cx="3811035" cy="5392175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Título 1"/>
          <p:cNvSpPr txBox="1"/>
          <p:nvPr/>
        </p:nvSpPr>
        <p:spPr>
          <a:xfrm>
            <a:off x="8893819" y="2604550"/>
            <a:ext cx="3670665" cy="980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72000"/>
              </a:lnSpc>
              <a:defRPr sz="3700">
                <a:solidFill>
                  <a:srgbClr val="504390"/>
                </a:solidFill>
                <a:latin typeface="Bebas Kai"/>
                <a:ea typeface="Bebas Kai"/>
                <a:cs typeface="Bebas Kai"/>
                <a:sym typeface="Bebas Kai"/>
              </a:defRPr>
            </a:lvl1pPr>
          </a:lstStyle>
          <a:p>
            <a:r>
              <a:rPr dirty="0"/>
              <a:t>Bot </a:t>
            </a:r>
            <a:r>
              <a:rPr lang="pt-BR" dirty="0"/>
              <a:t>COMERCIAL</a:t>
            </a:r>
            <a:endParaRPr dirty="0"/>
          </a:p>
        </p:txBody>
      </p:sp>
      <p:sp>
        <p:nvSpPr>
          <p:cNvPr id="131" name="Título 1"/>
          <p:cNvSpPr txBox="1"/>
          <p:nvPr/>
        </p:nvSpPr>
        <p:spPr>
          <a:xfrm>
            <a:off x="8893819" y="1784919"/>
            <a:ext cx="4572001" cy="12110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defTabSz="557784">
              <a:lnSpc>
                <a:spcPct val="90000"/>
              </a:lnSpc>
              <a:defRPr sz="7320">
                <a:solidFill>
                  <a:srgbClr val="504390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dirty="0">
                <a:latin typeface="Bebas Kai" panose="04050603020B02020204" pitchFamily="82" charset="0"/>
              </a:rPr>
              <a:t>Mr. </a:t>
            </a:r>
            <a:r>
              <a:rPr lang="pt-BR" dirty="0">
                <a:latin typeface="Bebas Kai" panose="04050603020B02020204" pitchFamily="82" charset="0"/>
              </a:rPr>
              <a:t>V</a:t>
            </a:r>
            <a:endParaRPr dirty="0">
              <a:latin typeface="Bebas Kai" panose="04050603020B02020204" pitchFamily="82" charset="0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" descr="Imagem">
            <a:extLst>
              <a:ext uri="{FF2B5EF4-FFF2-40B4-BE49-F238E27FC236}">
                <a16:creationId xmlns:a16="http://schemas.microsoft.com/office/drawing/2014/main" id="{FBBD0C49-DE3C-4F7C-ACEE-38363330E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7"/>
            <a:ext cx="12192000" cy="6853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22" y="552448"/>
            <a:ext cx="3236120" cy="5753101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179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1674" y="1639596"/>
            <a:ext cx="3596794" cy="403600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18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245" y="590547"/>
            <a:ext cx="3514726" cy="5753101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873444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7"/>
            <a:ext cx="12192000" cy="6853646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Título 1"/>
          <p:cNvSpPr txBox="1">
            <a:spLocks noGrp="1"/>
          </p:cNvSpPr>
          <p:nvPr>
            <p:ph type="title"/>
          </p:nvPr>
        </p:nvSpPr>
        <p:spPr>
          <a:xfrm>
            <a:off x="989511" y="1749388"/>
            <a:ext cx="10212978" cy="3359224"/>
          </a:xfrm>
          <a:prstGeom prst="rect">
            <a:avLst/>
          </a:prstGeom>
        </p:spPr>
        <p:txBody>
          <a:bodyPr/>
          <a:lstStyle>
            <a:lvl1pPr algn="ctr">
              <a:defRPr sz="17000">
                <a:solidFill>
                  <a:srgbClr val="FFFFFF"/>
                </a:solidFill>
                <a:latin typeface="Bebas Kai"/>
                <a:ea typeface="Bebas Kai"/>
                <a:cs typeface="Bebas Kai"/>
                <a:sym typeface="Bebas Kai"/>
              </a:defRPr>
            </a:lvl1pPr>
          </a:lstStyle>
          <a:p>
            <a:r>
              <a:rPr lang="pt-BR" dirty="0"/>
              <a:t>CONCEITOS</a:t>
            </a:r>
            <a:endParaRPr dirty="0"/>
          </a:p>
        </p:txBody>
      </p:sp>
      <p:pic>
        <p:nvPicPr>
          <p:cNvPr id="167" name="Imagem" descr="Image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319419" y="-676672"/>
            <a:ext cx="1456003" cy="8211244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Título 1"/>
          <p:cNvSpPr txBox="1"/>
          <p:nvPr/>
        </p:nvSpPr>
        <p:spPr>
          <a:xfrm>
            <a:off x="328149" y="2387806"/>
            <a:ext cx="2517697" cy="5773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defTabSz="420623">
              <a:lnSpc>
                <a:spcPct val="90000"/>
              </a:lnSpc>
              <a:defRPr sz="36800">
                <a:solidFill>
                  <a:srgbClr val="BB346D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dirty="0">
                <a:latin typeface="Bebas Kai" panose="04050603020B02020204" pitchFamily="8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9862156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472FF16-D45B-4B6C-9E5C-A9C9900FD7CA}"/>
              </a:ext>
            </a:extLst>
          </p:cNvPr>
          <p:cNvSpPr/>
          <p:nvPr/>
        </p:nvSpPr>
        <p:spPr>
          <a:xfrm>
            <a:off x="-2" y="0"/>
            <a:ext cx="12191999" cy="6858000"/>
          </a:xfrm>
          <a:prstGeom prst="rect">
            <a:avLst/>
          </a:prstGeom>
          <a:solidFill>
            <a:srgbClr val="4A1F68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5803533B-8992-49C4-85CE-3ADB151A0702}"/>
              </a:ext>
            </a:extLst>
          </p:cNvPr>
          <p:cNvGrpSpPr/>
          <p:nvPr/>
        </p:nvGrpSpPr>
        <p:grpSpPr>
          <a:xfrm>
            <a:off x="1336103" y="2048595"/>
            <a:ext cx="9519788" cy="2731517"/>
            <a:chOff x="1336103" y="2048595"/>
            <a:chExt cx="9519788" cy="2731517"/>
          </a:xfrm>
        </p:grpSpPr>
        <p:sp>
          <p:nvSpPr>
            <p:cNvPr id="303" name="ELEVATOR"/>
            <p:cNvSpPr txBox="1"/>
            <p:nvPr/>
          </p:nvSpPr>
          <p:spPr>
            <a:xfrm>
              <a:off x="1336103" y="2048595"/>
              <a:ext cx="9519788" cy="18210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defRPr sz="18000" b="0">
                  <a:solidFill>
                    <a:srgbClr val="FFFFFF"/>
                  </a:solidFill>
                  <a:latin typeface="BebasNeue"/>
                  <a:ea typeface="BebasNeue"/>
                  <a:cs typeface="BebasNeue"/>
                  <a:sym typeface="BebasNeue"/>
                </a:defRPr>
              </a:lvl1pPr>
            </a:lstStyle>
            <a:p>
              <a:pPr algn="ctr"/>
              <a:r>
                <a:rPr lang="pt-BR" sz="11500" dirty="0">
                  <a:latin typeface="Bebas Kai" panose="04050603020B02020204" pitchFamily="82" charset="0"/>
                </a:rPr>
                <a:t>Arquitetura</a:t>
              </a:r>
              <a:endParaRPr sz="11500" dirty="0">
                <a:latin typeface="Bebas Kai" panose="04050603020B02020204" pitchFamily="82" charset="0"/>
              </a:endParaRPr>
            </a:p>
          </p:txBody>
        </p:sp>
        <p:sp>
          <p:nvSpPr>
            <p:cNvPr id="305" name="Pitch"/>
            <p:cNvSpPr txBox="1"/>
            <p:nvPr/>
          </p:nvSpPr>
          <p:spPr>
            <a:xfrm>
              <a:off x="4548299" y="2959101"/>
              <a:ext cx="3095399" cy="18210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18000" b="0">
                  <a:solidFill>
                    <a:srgbClr val="E31C79"/>
                  </a:solidFill>
                  <a:latin typeface="JustLovely"/>
                  <a:ea typeface="JustLovely"/>
                  <a:cs typeface="JustLovely"/>
                  <a:sym typeface="JustLovely"/>
                </a:defRPr>
              </a:lvl1pPr>
            </a:lstStyle>
            <a:p>
              <a:r>
                <a:rPr lang="pt-BR" sz="11500" dirty="0"/>
                <a:t>Evolutiva</a:t>
              </a:r>
              <a:endParaRPr sz="11500" dirty="0"/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39F29BDE-F6CB-4275-BD77-7608EF9E92C7}"/>
              </a:ext>
            </a:extLst>
          </p:cNvPr>
          <p:cNvGrpSpPr/>
          <p:nvPr/>
        </p:nvGrpSpPr>
        <p:grpSpPr>
          <a:xfrm>
            <a:off x="1016355" y="2260241"/>
            <a:ext cx="10386456" cy="2765930"/>
            <a:chOff x="1016355" y="1974491"/>
            <a:chExt cx="10386456" cy="2765930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E9B7F8B-9177-4ACB-940B-086FFB7E5387}"/>
                </a:ext>
              </a:extLst>
            </p:cNvPr>
            <p:cNvSpPr/>
            <p:nvPr/>
          </p:nvSpPr>
          <p:spPr>
            <a:xfrm>
              <a:off x="5261032" y="1974491"/>
              <a:ext cx="1821010" cy="182101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chemeClr val="bg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7A600CCB-0101-4CCD-9BCB-839B022486AD}"/>
                </a:ext>
              </a:extLst>
            </p:cNvPr>
            <p:cNvGrpSpPr/>
            <p:nvPr/>
          </p:nvGrpSpPr>
          <p:grpSpPr>
            <a:xfrm>
              <a:off x="1016355" y="1974491"/>
              <a:ext cx="10386456" cy="2765930"/>
              <a:chOff x="1016355" y="1974491"/>
              <a:chExt cx="10386456" cy="2765930"/>
            </a:xfrm>
          </p:grpSpPr>
          <p:pic>
            <p:nvPicPr>
              <p:cNvPr id="5" name="Gráfico 4">
                <a:extLst>
                  <a:ext uri="{FF2B5EF4-FFF2-40B4-BE49-F238E27FC236}">
                    <a16:creationId xmlns:a16="http://schemas.microsoft.com/office/drawing/2014/main" id="{3D4BE633-A8AF-4032-B338-3B2A336E34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910006" y="1974491"/>
                <a:ext cx="1821010" cy="1821010"/>
              </a:xfrm>
              <a:prstGeom prst="rect">
                <a:avLst/>
              </a:prstGeom>
            </p:spPr>
          </p:pic>
          <p:sp>
            <p:nvSpPr>
              <p:cNvPr id="9" name="Título 1">
                <a:extLst>
                  <a:ext uri="{FF2B5EF4-FFF2-40B4-BE49-F238E27FC236}">
                    <a16:creationId xmlns:a16="http://schemas.microsoft.com/office/drawing/2014/main" id="{A7B7DAE9-24DF-465C-ACB9-483679238753}"/>
                  </a:ext>
                </a:extLst>
              </p:cNvPr>
              <p:cNvSpPr txBox="1"/>
              <p:nvPr/>
            </p:nvSpPr>
            <p:spPr>
              <a:xfrm>
                <a:off x="1016355" y="3795572"/>
                <a:ext cx="3760497" cy="87081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lIns="45719" rIns="45719" anchor="ctr">
                <a:normAutofit/>
              </a:bodyPr>
              <a:lstStyle>
                <a:lvl1pPr algn="ctr">
                  <a:lnSpc>
                    <a:spcPct val="90000"/>
                  </a:lnSpc>
                  <a:defRPr sz="12000">
                    <a:solidFill>
                      <a:srgbClr val="FFFFFF"/>
                    </a:solidFill>
                    <a:latin typeface="Bebas Kai"/>
                    <a:ea typeface="Bebas Kai"/>
                    <a:cs typeface="Bebas Kai"/>
                    <a:sym typeface="Bebas Kai"/>
                  </a:defRPr>
                </a:lvl1pPr>
              </a:lstStyle>
              <a:p>
                <a:r>
                  <a:rPr lang="pt-BR" sz="4000" dirty="0"/>
                  <a:t>Modularidade</a:t>
                </a:r>
                <a:endParaRPr dirty="0"/>
              </a:p>
            </p:txBody>
          </p:sp>
          <p:grpSp>
            <p:nvGrpSpPr>
              <p:cNvPr id="11" name="Agrupar 10">
                <a:extLst>
                  <a:ext uri="{FF2B5EF4-FFF2-40B4-BE49-F238E27FC236}">
                    <a16:creationId xmlns:a16="http://schemas.microsoft.com/office/drawing/2014/main" id="{B4F33950-A2A5-4278-9AD6-4790332E15E2}"/>
                  </a:ext>
                </a:extLst>
              </p:cNvPr>
              <p:cNvGrpSpPr/>
              <p:nvPr/>
            </p:nvGrpSpPr>
            <p:grpSpPr>
              <a:xfrm>
                <a:off x="8612058" y="1974491"/>
                <a:ext cx="1821010" cy="1821010"/>
                <a:chOff x="8339289" y="4147992"/>
                <a:chExt cx="1821010" cy="1821010"/>
              </a:xfrm>
            </p:grpSpPr>
            <p:sp>
              <p:nvSpPr>
                <p:cNvPr id="10" name="Elipse 9">
                  <a:extLst>
                    <a:ext uri="{FF2B5EF4-FFF2-40B4-BE49-F238E27FC236}">
                      <a16:creationId xmlns:a16="http://schemas.microsoft.com/office/drawing/2014/main" id="{1CFD6104-230C-4800-8391-AF9DA23F369A}"/>
                    </a:ext>
                  </a:extLst>
                </p:cNvPr>
                <p:cNvSpPr/>
                <p:nvPr/>
              </p:nvSpPr>
              <p:spPr>
                <a:xfrm>
                  <a:off x="8339289" y="4147992"/>
                  <a:ext cx="1821010" cy="182101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solidFill>
                    <a:schemeClr val="bg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/>
                  </a:endParaRPr>
                </a:p>
              </p:txBody>
            </p:sp>
            <p:pic>
              <p:nvPicPr>
                <p:cNvPr id="8" name="Gráfico 7">
                  <a:extLst>
                    <a:ext uri="{FF2B5EF4-FFF2-40B4-BE49-F238E27FC236}">
                      <a16:creationId xmlns:a16="http://schemas.microsoft.com/office/drawing/2014/main" id="{FF4110F9-880F-446E-AAC2-5196E0D5A7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83128" y="4391830"/>
                  <a:ext cx="1333333" cy="1333333"/>
                </a:xfrm>
                <a:prstGeom prst="rect">
                  <a:avLst/>
                </a:prstGeom>
              </p:spPr>
            </p:pic>
          </p:grpSp>
          <p:sp>
            <p:nvSpPr>
              <p:cNvPr id="14" name="Título 1">
                <a:extLst>
                  <a:ext uri="{FF2B5EF4-FFF2-40B4-BE49-F238E27FC236}">
                    <a16:creationId xmlns:a16="http://schemas.microsoft.com/office/drawing/2014/main" id="{8FE8A059-5692-4CFE-A792-3A5B38E8672D}"/>
                  </a:ext>
                </a:extLst>
              </p:cNvPr>
              <p:cNvSpPr txBox="1"/>
              <p:nvPr/>
            </p:nvSpPr>
            <p:spPr>
              <a:xfrm>
                <a:off x="7642314" y="3869605"/>
                <a:ext cx="3760497" cy="87081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lIns="45719" rIns="45719" anchor="ctr">
                <a:normAutofit/>
              </a:bodyPr>
              <a:lstStyle>
                <a:lvl1pPr algn="ctr">
                  <a:lnSpc>
                    <a:spcPct val="90000"/>
                  </a:lnSpc>
                  <a:defRPr sz="12000">
                    <a:solidFill>
                      <a:srgbClr val="FFFFFF"/>
                    </a:solidFill>
                    <a:latin typeface="Bebas Kai"/>
                    <a:ea typeface="Bebas Kai"/>
                    <a:cs typeface="Bebas Kai"/>
                    <a:sym typeface="Bebas Kai"/>
                  </a:defRPr>
                </a:lvl1pPr>
              </a:lstStyle>
              <a:p>
                <a:r>
                  <a:rPr lang="pt-BR" sz="4000" dirty="0"/>
                  <a:t>EXPERIMENTAÇÃO</a:t>
                </a:r>
                <a:endParaRPr dirty="0"/>
              </a:p>
            </p:txBody>
          </p:sp>
          <p:sp>
            <p:nvSpPr>
              <p:cNvPr id="19" name="Título 1">
                <a:extLst>
                  <a:ext uri="{FF2B5EF4-FFF2-40B4-BE49-F238E27FC236}">
                    <a16:creationId xmlns:a16="http://schemas.microsoft.com/office/drawing/2014/main" id="{7937B0CE-AAFE-4D9C-84E2-87FAEE216B62}"/>
                  </a:ext>
                </a:extLst>
              </p:cNvPr>
              <p:cNvSpPr txBox="1"/>
              <p:nvPr/>
            </p:nvSpPr>
            <p:spPr>
              <a:xfrm>
                <a:off x="5324130" y="3800123"/>
                <a:ext cx="1636594" cy="87081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lIns="45719" rIns="45719" anchor="ctr">
                <a:normAutofit/>
              </a:bodyPr>
              <a:lstStyle>
                <a:lvl1pPr algn="ctr">
                  <a:lnSpc>
                    <a:spcPct val="90000"/>
                  </a:lnSpc>
                  <a:defRPr sz="12000">
                    <a:solidFill>
                      <a:srgbClr val="FFFFFF"/>
                    </a:solidFill>
                    <a:latin typeface="Bebas Kai"/>
                    <a:ea typeface="Bebas Kai"/>
                    <a:cs typeface="Bebas Kai"/>
                    <a:sym typeface="Bebas Kai"/>
                  </a:defRPr>
                </a:lvl1pPr>
              </a:lstStyle>
              <a:p>
                <a:r>
                  <a:rPr lang="pt-BR" sz="4000" dirty="0"/>
                  <a:t>NEGÓCIO</a:t>
                </a:r>
                <a:endParaRPr dirty="0"/>
              </a:p>
            </p:txBody>
          </p:sp>
          <p:pic>
            <p:nvPicPr>
              <p:cNvPr id="15" name="Gráfico 14">
                <a:extLst>
                  <a:ext uri="{FF2B5EF4-FFF2-40B4-BE49-F238E27FC236}">
                    <a16:creationId xmlns:a16="http://schemas.microsoft.com/office/drawing/2014/main" id="{E730F63B-313A-436A-A86F-FD90931FC3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505552" y="2324100"/>
                <a:ext cx="1273751" cy="127375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112450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39769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88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Brailsford"/>
          <p:cNvSpPr txBox="1"/>
          <p:nvPr/>
        </p:nvSpPr>
        <p:spPr>
          <a:xfrm>
            <a:off x="363589" y="4778078"/>
            <a:ext cx="8239023" cy="1628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80000"/>
              </a:lnSpc>
              <a:defRPr sz="25000" b="0">
                <a:solidFill>
                  <a:srgbClr val="512D6D">
                    <a:alpha val="20000"/>
                  </a:srgbClr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r>
              <a:rPr lang="pt-BR" sz="12500" dirty="0"/>
              <a:t>Fowler</a:t>
            </a:r>
            <a:endParaRPr sz="12500" dirty="0"/>
          </a:p>
        </p:txBody>
      </p:sp>
      <p:sp>
        <p:nvSpPr>
          <p:cNvPr id="200" name="Retângulo"/>
          <p:cNvSpPr/>
          <p:nvPr/>
        </p:nvSpPr>
        <p:spPr>
          <a:xfrm>
            <a:off x="342900" y="4997983"/>
            <a:ext cx="5929710" cy="6198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01" name="Brailsford"/>
          <p:cNvSpPr txBox="1"/>
          <p:nvPr/>
        </p:nvSpPr>
        <p:spPr>
          <a:xfrm>
            <a:off x="363589" y="4041478"/>
            <a:ext cx="8239023" cy="1628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80000"/>
              </a:lnSpc>
              <a:defRPr sz="25000" b="0">
                <a:solidFill>
                  <a:srgbClr val="512D6D">
                    <a:alpha val="30000"/>
                  </a:srgbClr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r>
              <a:rPr lang="pt-BR" sz="12500" dirty="0"/>
              <a:t>Fowler</a:t>
            </a:r>
            <a:endParaRPr sz="12500" dirty="0"/>
          </a:p>
        </p:txBody>
      </p:sp>
      <p:sp>
        <p:nvSpPr>
          <p:cNvPr id="202" name="Retângulo"/>
          <p:cNvSpPr/>
          <p:nvPr/>
        </p:nvSpPr>
        <p:spPr>
          <a:xfrm>
            <a:off x="342900" y="4261383"/>
            <a:ext cx="5929710" cy="6198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03" name="Brailsford"/>
          <p:cNvSpPr txBox="1"/>
          <p:nvPr/>
        </p:nvSpPr>
        <p:spPr>
          <a:xfrm>
            <a:off x="363589" y="3312667"/>
            <a:ext cx="8239023" cy="1628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80000"/>
              </a:lnSpc>
              <a:defRPr sz="25000" b="0">
                <a:solidFill>
                  <a:srgbClr val="512D6D"/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r>
              <a:rPr lang="pt-BR" sz="12500" dirty="0"/>
              <a:t>Fowler</a:t>
            </a:r>
            <a:endParaRPr sz="12500" dirty="0"/>
          </a:p>
        </p:txBody>
      </p:sp>
      <p:sp>
        <p:nvSpPr>
          <p:cNvPr id="204" name="DAVID"/>
          <p:cNvSpPr txBox="1"/>
          <p:nvPr/>
        </p:nvSpPr>
        <p:spPr>
          <a:xfrm>
            <a:off x="363589" y="451273"/>
            <a:ext cx="8239023" cy="1628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80000"/>
              </a:lnSpc>
              <a:defRPr sz="25000" b="0">
                <a:solidFill>
                  <a:srgbClr val="512D6D">
                    <a:alpha val="10000"/>
                  </a:srgbClr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r>
              <a:rPr lang="pt-BR" sz="12500" dirty="0"/>
              <a:t>MARTIN</a:t>
            </a:r>
            <a:endParaRPr sz="12500" dirty="0"/>
          </a:p>
        </p:txBody>
      </p:sp>
      <p:sp>
        <p:nvSpPr>
          <p:cNvPr id="205" name="Retângulo"/>
          <p:cNvSpPr/>
          <p:nvPr/>
        </p:nvSpPr>
        <p:spPr>
          <a:xfrm>
            <a:off x="342900" y="1298389"/>
            <a:ext cx="5929710" cy="6198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06" name="DAVID"/>
          <p:cNvSpPr txBox="1"/>
          <p:nvPr/>
        </p:nvSpPr>
        <p:spPr>
          <a:xfrm>
            <a:off x="363589" y="1187873"/>
            <a:ext cx="8239023" cy="1628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80000"/>
              </a:lnSpc>
              <a:defRPr sz="25000" b="0">
                <a:solidFill>
                  <a:srgbClr val="512D6D">
                    <a:alpha val="30000"/>
                  </a:srgbClr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r>
              <a:rPr lang="pt-BR" sz="12500" dirty="0"/>
              <a:t>MARTIN</a:t>
            </a:r>
            <a:endParaRPr sz="12500" dirty="0"/>
          </a:p>
        </p:txBody>
      </p:sp>
      <p:sp>
        <p:nvSpPr>
          <p:cNvPr id="207" name="Retângulo"/>
          <p:cNvSpPr/>
          <p:nvPr/>
        </p:nvSpPr>
        <p:spPr>
          <a:xfrm>
            <a:off x="342900" y="2034989"/>
            <a:ext cx="5929710" cy="6198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08" name="DAVID"/>
          <p:cNvSpPr txBox="1"/>
          <p:nvPr/>
        </p:nvSpPr>
        <p:spPr>
          <a:xfrm>
            <a:off x="363589" y="1942084"/>
            <a:ext cx="8239023" cy="1628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80000"/>
              </a:lnSpc>
              <a:defRPr sz="25000" b="0">
                <a:solidFill>
                  <a:srgbClr val="512D6D"/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r>
              <a:rPr lang="pt-BR" sz="12500" dirty="0"/>
              <a:t>MARTIN</a:t>
            </a:r>
            <a:endParaRPr sz="125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B5E89BD-4942-4235-97A7-614F1C4AF5E4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247" y="1918209"/>
            <a:ext cx="4872353" cy="493979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1AC9CAD-33DD-41A1-90A2-5C8B7E867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4350"/>
            <a:ext cx="12192000" cy="12192000"/>
          </a:xfrm>
          <a:prstGeom prst="rect">
            <a:avLst/>
          </a:prstGeom>
        </p:spPr>
      </p:pic>
      <p:sp>
        <p:nvSpPr>
          <p:cNvPr id="10" name="ELEVATOR">
            <a:extLst>
              <a:ext uri="{FF2B5EF4-FFF2-40B4-BE49-F238E27FC236}">
                <a16:creationId xmlns:a16="http://schemas.microsoft.com/office/drawing/2014/main" id="{281007AD-A2F4-4E3D-987E-9972B1486E46}"/>
              </a:ext>
            </a:extLst>
          </p:cNvPr>
          <p:cNvSpPr txBox="1"/>
          <p:nvPr/>
        </p:nvSpPr>
        <p:spPr>
          <a:xfrm>
            <a:off x="-1704635" y="735583"/>
            <a:ext cx="9519788" cy="1821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>
              <a:defRPr sz="18000" b="0">
                <a:solidFill>
                  <a:srgbClr val="FFFFFF"/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pPr algn="ctr"/>
            <a:r>
              <a:rPr lang="pt-BR" sz="11500" dirty="0" err="1">
                <a:solidFill>
                  <a:srgbClr val="4A1F68"/>
                </a:solidFill>
                <a:latin typeface="Bebas Kai" panose="04050603020B02020204" pitchFamily="82" charset="0"/>
              </a:rPr>
              <a:t>MONóLiTO</a:t>
            </a:r>
            <a:endParaRPr sz="11500" dirty="0">
              <a:solidFill>
                <a:srgbClr val="4A1F68"/>
              </a:solidFill>
              <a:latin typeface="Bebas Kai" panose="04050603020B02020204" pitchFamily="82" charset="0"/>
            </a:endParaRPr>
          </a:p>
        </p:txBody>
      </p:sp>
      <p:sp>
        <p:nvSpPr>
          <p:cNvPr id="11" name="Pitch">
            <a:extLst>
              <a:ext uri="{FF2B5EF4-FFF2-40B4-BE49-F238E27FC236}">
                <a16:creationId xmlns:a16="http://schemas.microsoft.com/office/drawing/2014/main" id="{C9F78465-7A2C-42A5-977D-6B62D88A6DE3}"/>
              </a:ext>
            </a:extLst>
          </p:cNvPr>
          <p:cNvSpPr txBox="1"/>
          <p:nvPr/>
        </p:nvSpPr>
        <p:spPr>
          <a:xfrm>
            <a:off x="1600305" y="1531789"/>
            <a:ext cx="3119444" cy="1821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18000" b="0">
                <a:solidFill>
                  <a:srgbClr val="E31C79"/>
                </a:solidFill>
                <a:latin typeface="JustLovely"/>
                <a:ea typeface="JustLovely"/>
                <a:cs typeface="JustLovely"/>
                <a:sym typeface="JustLovely"/>
              </a:defRPr>
            </a:lvl1pPr>
          </a:lstStyle>
          <a:p>
            <a:r>
              <a:rPr lang="pt-BR" sz="11500" dirty="0"/>
              <a:t>Primeiro</a:t>
            </a:r>
            <a:endParaRPr sz="11500" dirty="0"/>
          </a:p>
        </p:txBody>
      </p:sp>
      <p:pic>
        <p:nvPicPr>
          <p:cNvPr id="14" name="Imagem" descr="Imagem">
            <a:extLst>
              <a:ext uri="{FF2B5EF4-FFF2-40B4-BE49-F238E27FC236}">
                <a16:creationId xmlns:a16="http://schemas.microsoft.com/office/drawing/2014/main" id="{4967FD0C-F9A5-4D1C-9283-512D0C6B4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6843" y="3650553"/>
            <a:ext cx="4268407" cy="337889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50B60A0-B13D-4B47-81F7-7329CC56CF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0571" y="235501"/>
            <a:ext cx="9809879" cy="941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573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7"/>
            <a:ext cx="12192000" cy="6853646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Título 1"/>
          <p:cNvSpPr txBox="1">
            <a:spLocks noGrp="1"/>
          </p:cNvSpPr>
          <p:nvPr>
            <p:ph type="title"/>
          </p:nvPr>
        </p:nvSpPr>
        <p:spPr>
          <a:xfrm>
            <a:off x="989511" y="1749388"/>
            <a:ext cx="10212978" cy="3359224"/>
          </a:xfrm>
          <a:prstGeom prst="rect">
            <a:avLst/>
          </a:prstGeom>
        </p:spPr>
        <p:txBody>
          <a:bodyPr/>
          <a:lstStyle>
            <a:lvl1pPr algn="ctr">
              <a:defRPr sz="17000">
                <a:solidFill>
                  <a:srgbClr val="FFFFFF"/>
                </a:solidFill>
                <a:latin typeface="Bebas Kai"/>
                <a:ea typeface="Bebas Kai"/>
                <a:cs typeface="Bebas Kai"/>
                <a:sym typeface="Bebas Kai"/>
              </a:defRPr>
            </a:lvl1pPr>
          </a:lstStyle>
          <a:p>
            <a:r>
              <a:rPr lang="pt-BR" dirty="0"/>
              <a:t>EVOLUÇÃO</a:t>
            </a:r>
            <a:endParaRPr dirty="0"/>
          </a:p>
        </p:txBody>
      </p:sp>
      <p:pic>
        <p:nvPicPr>
          <p:cNvPr id="167" name="Imagem" descr="Image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319419" y="-676672"/>
            <a:ext cx="1456003" cy="8211244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Título 1"/>
          <p:cNvSpPr txBox="1"/>
          <p:nvPr/>
        </p:nvSpPr>
        <p:spPr>
          <a:xfrm>
            <a:off x="328149" y="2387806"/>
            <a:ext cx="2517697" cy="5773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defTabSz="420623">
              <a:lnSpc>
                <a:spcPct val="90000"/>
              </a:lnSpc>
              <a:defRPr sz="36800">
                <a:solidFill>
                  <a:srgbClr val="BB346D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lang="pt-BR" dirty="0">
                <a:latin typeface="Bebas Kai" panose="04050603020B02020204" pitchFamily="82" charset="0"/>
              </a:rPr>
              <a:t>3</a:t>
            </a:r>
            <a:endParaRPr dirty="0">
              <a:latin typeface="Bebas Kai" panose="04050603020B020202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60809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m" descr="Image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7"/>
            <a:ext cx="12192000" cy="685364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ítulo 1"/>
          <p:cNvSpPr txBox="1"/>
          <p:nvPr/>
        </p:nvSpPr>
        <p:spPr>
          <a:xfrm>
            <a:off x="1305761" y="435980"/>
            <a:ext cx="8526319" cy="2605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defTabSz="493776">
              <a:lnSpc>
                <a:spcPct val="90000"/>
              </a:lnSpc>
              <a:defRPr sz="8640">
                <a:solidFill>
                  <a:srgbClr val="50428E"/>
                </a:solidFill>
                <a:latin typeface="Bebas Kai"/>
                <a:ea typeface="Bebas Kai"/>
                <a:cs typeface="Bebas Kai"/>
                <a:sym typeface="Bebas Kai"/>
              </a:defRPr>
            </a:pPr>
            <a:r>
              <a:rPr dirty="0"/>
              <a:t>EVOLUÇÃO DO</a:t>
            </a:r>
          </a:p>
          <a:p>
            <a:pPr defTabSz="493776">
              <a:lnSpc>
                <a:spcPct val="90000"/>
              </a:lnSpc>
              <a:defRPr sz="8640">
                <a:solidFill>
                  <a:srgbClr val="50428E"/>
                </a:solidFill>
                <a:latin typeface="Bebas Kai"/>
                <a:ea typeface="Bebas Kai"/>
                <a:cs typeface="Bebas Kai"/>
                <a:sym typeface="Bebas Kai"/>
              </a:defRPr>
            </a:pPr>
            <a:r>
              <a:rPr dirty="0"/>
              <a:t>PRODUTO</a:t>
            </a:r>
          </a:p>
        </p:txBody>
      </p:sp>
      <p:pic>
        <p:nvPicPr>
          <p:cNvPr id="174" name="Imagem" descr="Image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8321" y="303893"/>
            <a:ext cx="1022000" cy="50691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4BE4C3-62CF-4C74-A041-BED5065A54DC}"/>
              </a:ext>
            </a:extLst>
          </p:cNvPr>
          <p:cNvSpPr/>
          <p:nvPr/>
        </p:nvSpPr>
        <p:spPr>
          <a:xfrm>
            <a:off x="-647701" y="3176859"/>
            <a:ext cx="13060223" cy="520796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1" name="Apenas Navegação…"/>
          <p:cNvSpPr txBox="1"/>
          <p:nvPr/>
        </p:nvSpPr>
        <p:spPr>
          <a:xfrm>
            <a:off x="1382239" y="3134002"/>
            <a:ext cx="7274070" cy="2585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36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rPr dirty="0" err="1">
                <a:solidFill>
                  <a:srgbClr val="31B3C3"/>
                </a:solidFill>
              </a:rPr>
              <a:t>Apenas</a:t>
            </a:r>
            <a:r>
              <a:rPr dirty="0">
                <a:solidFill>
                  <a:srgbClr val="31B3C3"/>
                </a:solidFill>
              </a:rPr>
              <a:t> </a:t>
            </a:r>
            <a:r>
              <a:rPr dirty="0" err="1">
                <a:solidFill>
                  <a:srgbClr val="31B3C3"/>
                </a:solidFill>
              </a:rPr>
              <a:t>Navegação</a:t>
            </a:r>
            <a:endParaRPr sz="4400" dirty="0">
              <a:solidFill>
                <a:srgbClr val="31B3C3"/>
              </a:solidFill>
            </a:endParaRPr>
          </a:p>
          <a:p>
            <a:pPr>
              <a:lnSpc>
                <a:spcPct val="90000"/>
              </a:lnSpc>
              <a:defRPr sz="36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rPr dirty="0" err="1"/>
              <a:t>Integrações</a:t>
            </a:r>
            <a:br>
              <a:rPr dirty="0"/>
            </a:br>
            <a:r>
              <a:rPr dirty="0"/>
              <a:t>Facebook + Portal</a:t>
            </a:r>
            <a:br>
              <a:rPr dirty="0"/>
            </a:br>
            <a:r>
              <a:rPr dirty="0" err="1"/>
              <a:t>Whatsapp</a:t>
            </a:r>
            <a:br>
              <a:rPr dirty="0"/>
            </a:br>
            <a:r>
              <a:rPr dirty="0"/>
              <a:t>Zendesk</a:t>
            </a:r>
          </a:p>
        </p:txBody>
      </p:sp>
      <p:pic>
        <p:nvPicPr>
          <p:cNvPr id="172" name="Imagem 5" descr="Imagem 5"/>
          <p:cNvPicPr>
            <a:picLocks noChangeAspect="1"/>
          </p:cNvPicPr>
          <p:nvPr/>
        </p:nvPicPr>
        <p:blipFill>
          <a:blip r:embed="rId5"/>
          <a:srcRect b="36986"/>
          <a:stretch>
            <a:fillRect/>
          </a:stretch>
        </p:blipFill>
        <p:spPr>
          <a:xfrm>
            <a:off x="5521057" y="732984"/>
            <a:ext cx="6891466" cy="614422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3644119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472FF16-D45B-4B6C-9E5C-A9C9900FD7CA}"/>
              </a:ext>
            </a:extLst>
          </p:cNvPr>
          <p:cNvSpPr/>
          <p:nvPr/>
        </p:nvSpPr>
        <p:spPr>
          <a:xfrm>
            <a:off x="-2" y="0"/>
            <a:ext cx="12191999" cy="6858000"/>
          </a:xfrm>
          <a:prstGeom prst="rect">
            <a:avLst/>
          </a:prstGeom>
          <a:solidFill>
            <a:srgbClr val="4A1F68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2CBB78AA-2D17-4357-9A70-3FB64B0EF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62572" y="2695575"/>
            <a:ext cx="1466850" cy="146685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A51A7593-2FE6-42B7-8238-2B27C4AC1A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0571" y="235501"/>
            <a:ext cx="9809879" cy="9413650"/>
          </a:xfrm>
          <a:prstGeom prst="rect">
            <a:avLst/>
          </a:prstGeom>
        </p:spPr>
      </p:pic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24CB6957-FACC-400B-97F1-3FF6DC1E3F7A}"/>
              </a:ext>
            </a:extLst>
          </p:cNvPr>
          <p:cNvCxnSpPr>
            <a:cxnSpLocks/>
          </p:cNvCxnSpPr>
          <p:nvPr/>
        </p:nvCxnSpPr>
        <p:spPr>
          <a:xfrm>
            <a:off x="2114550" y="3429000"/>
            <a:ext cx="2095500" cy="0"/>
          </a:xfrm>
          <a:prstGeom prst="straightConnector1">
            <a:avLst/>
          </a:prstGeom>
          <a:noFill/>
          <a:ln w="3810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8006222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5781 0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9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472FF16-D45B-4B6C-9E5C-A9C9900FD7CA}"/>
              </a:ext>
            </a:extLst>
          </p:cNvPr>
          <p:cNvSpPr/>
          <p:nvPr/>
        </p:nvSpPr>
        <p:spPr>
          <a:xfrm>
            <a:off x="-2" y="0"/>
            <a:ext cx="12191999" cy="6858000"/>
          </a:xfrm>
          <a:prstGeom prst="rect">
            <a:avLst/>
          </a:prstGeom>
          <a:solidFill>
            <a:srgbClr val="4A1F68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2CBB78AA-2D17-4357-9A70-3FB64B0EF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0122" y="2695575"/>
            <a:ext cx="1466850" cy="1466850"/>
          </a:xfrm>
          <a:prstGeom prst="rect">
            <a:avLst/>
          </a:prstGeom>
        </p:spPr>
      </p:pic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24CB6957-FACC-400B-97F1-3FF6DC1E3F7A}"/>
              </a:ext>
            </a:extLst>
          </p:cNvPr>
          <p:cNvCxnSpPr>
            <a:cxnSpLocks/>
          </p:cNvCxnSpPr>
          <p:nvPr/>
        </p:nvCxnSpPr>
        <p:spPr>
          <a:xfrm>
            <a:off x="2114550" y="3429000"/>
            <a:ext cx="2095500" cy="0"/>
          </a:xfrm>
          <a:prstGeom prst="straightConnector1">
            <a:avLst/>
          </a:prstGeom>
          <a:noFill/>
          <a:ln w="3810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1" name="Gráfico 10">
            <a:extLst>
              <a:ext uri="{FF2B5EF4-FFF2-40B4-BE49-F238E27FC236}">
                <a16:creationId xmlns:a16="http://schemas.microsoft.com/office/drawing/2014/main" id="{DEEB5DCD-B4D7-492A-B55E-BDDA163534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6049" t="32130" r="28698" b="35189"/>
          <a:stretch/>
        </p:blipFill>
        <p:spPr>
          <a:xfrm>
            <a:off x="4332620" y="2695581"/>
            <a:ext cx="1466850" cy="1466844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409395D6-4965-4692-819C-6F19629BE3C1}"/>
              </a:ext>
            </a:extLst>
          </p:cNvPr>
          <p:cNvSpPr txBox="1"/>
          <p:nvPr/>
        </p:nvSpPr>
        <p:spPr>
          <a:xfrm>
            <a:off x="6170947" y="2454717"/>
            <a:ext cx="1968547" cy="631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Bebas Kai"/>
                <a:ea typeface="Bebas Kai"/>
                <a:cs typeface="Bebas Kai"/>
                <a:sym typeface="Bebas Kai"/>
              </a:defRPr>
            </a:lvl1pPr>
          </a:lstStyle>
          <a:p>
            <a:pPr algn="l"/>
            <a:r>
              <a:rPr lang="pt-BR" sz="3200" dirty="0" err="1"/>
              <a:t>Controller</a:t>
            </a:r>
            <a:endParaRPr sz="3200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1C6BD647-3E78-4F87-8DA5-A622F10F1F70}"/>
              </a:ext>
            </a:extLst>
          </p:cNvPr>
          <p:cNvSpPr txBox="1"/>
          <p:nvPr/>
        </p:nvSpPr>
        <p:spPr>
          <a:xfrm>
            <a:off x="6170947" y="3086335"/>
            <a:ext cx="1968547" cy="631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Bebas Kai"/>
                <a:ea typeface="Bebas Kai"/>
                <a:cs typeface="Bebas Kai"/>
                <a:sym typeface="Bebas Kai"/>
              </a:defRPr>
            </a:lvl1pPr>
          </a:lstStyle>
          <a:p>
            <a:pPr algn="l"/>
            <a:r>
              <a:rPr lang="pt-BR" sz="3200" dirty="0"/>
              <a:t>DOMAIN</a:t>
            </a:r>
            <a:endParaRPr sz="3200" dirty="0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D311A222-EA27-4607-927C-3297E81C0377}"/>
              </a:ext>
            </a:extLst>
          </p:cNvPr>
          <p:cNvSpPr txBox="1"/>
          <p:nvPr/>
        </p:nvSpPr>
        <p:spPr>
          <a:xfrm>
            <a:off x="6170947" y="3717953"/>
            <a:ext cx="1968547" cy="631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Bebas Kai"/>
                <a:ea typeface="Bebas Kai"/>
                <a:cs typeface="Bebas Kai"/>
                <a:sym typeface="Bebas Kai"/>
              </a:defRPr>
            </a:lvl1pPr>
          </a:lstStyle>
          <a:p>
            <a:pPr algn="l"/>
            <a:r>
              <a:rPr lang="pt-BR" sz="3200" dirty="0"/>
              <a:t>AGENT</a:t>
            </a:r>
            <a:endParaRPr sz="3200" dirty="0"/>
          </a:p>
        </p:txBody>
      </p:sp>
      <p:pic>
        <p:nvPicPr>
          <p:cNvPr id="1028" name="Picture 4" descr="Watson (computer) - Wikipedia">
            <a:extLst>
              <a:ext uri="{FF2B5EF4-FFF2-40B4-BE49-F238E27FC236}">
                <a16:creationId xmlns:a16="http://schemas.microsoft.com/office/drawing/2014/main" id="{4B5F02B2-F980-4643-AB49-CA9AC9D5B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983" y="3326523"/>
            <a:ext cx="1466850" cy="136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1C6E1571-AEBC-4946-B617-D6882895F903}"/>
              </a:ext>
            </a:extLst>
          </p:cNvPr>
          <p:cNvCxnSpPr>
            <a:cxnSpLocks/>
          </p:cNvCxnSpPr>
          <p:nvPr/>
        </p:nvCxnSpPr>
        <p:spPr>
          <a:xfrm>
            <a:off x="7155220" y="4008362"/>
            <a:ext cx="2095500" cy="0"/>
          </a:xfrm>
          <a:prstGeom prst="straightConnector1">
            <a:avLst/>
          </a:prstGeom>
          <a:noFill/>
          <a:ln w="3810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57089716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m" descr="Image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7"/>
            <a:ext cx="12192000" cy="685364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ítulo 1"/>
          <p:cNvSpPr txBox="1"/>
          <p:nvPr/>
        </p:nvSpPr>
        <p:spPr>
          <a:xfrm>
            <a:off x="1305761" y="435980"/>
            <a:ext cx="8526319" cy="2605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defTabSz="493776">
              <a:lnSpc>
                <a:spcPct val="90000"/>
              </a:lnSpc>
              <a:defRPr sz="8640">
                <a:solidFill>
                  <a:srgbClr val="50428E"/>
                </a:solidFill>
                <a:latin typeface="Bebas Kai"/>
                <a:ea typeface="Bebas Kai"/>
                <a:cs typeface="Bebas Kai"/>
                <a:sym typeface="Bebas Kai"/>
              </a:defRPr>
            </a:pPr>
            <a:r>
              <a:rPr dirty="0"/>
              <a:t>EVOLUÇÃO DO</a:t>
            </a:r>
          </a:p>
          <a:p>
            <a:pPr defTabSz="493776">
              <a:lnSpc>
                <a:spcPct val="90000"/>
              </a:lnSpc>
              <a:defRPr sz="8640">
                <a:solidFill>
                  <a:srgbClr val="50428E"/>
                </a:solidFill>
                <a:latin typeface="Bebas Kai"/>
                <a:ea typeface="Bebas Kai"/>
                <a:cs typeface="Bebas Kai"/>
                <a:sym typeface="Bebas Kai"/>
              </a:defRPr>
            </a:pPr>
            <a:r>
              <a:rPr dirty="0"/>
              <a:t>PRODUTO</a:t>
            </a:r>
          </a:p>
        </p:txBody>
      </p:sp>
      <p:pic>
        <p:nvPicPr>
          <p:cNvPr id="174" name="Imagem" descr="Image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8321" y="303893"/>
            <a:ext cx="1022000" cy="50691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4BE4C3-62CF-4C74-A041-BED5065A54DC}"/>
              </a:ext>
            </a:extLst>
          </p:cNvPr>
          <p:cNvSpPr/>
          <p:nvPr/>
        </p:nvSpPr>
        <p:spPr>
          <a:xfrm>
            <a:off x="-647701" y="3649299"/>
            <a:ext cx="13060223" cy="520796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1" name="Apenas Navegação…"/>
          <p:cNvSpPr txBox="1"/>
          <p:nvPr/>
        </p:nvSpPr>
        <p:spPr>
          <a:xfrm>
            <a:off x="1382239" y="3134002"/>
            <a:ext cx="7274070" cy="2585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36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rPr dirty="0" err="1">
                <a:solidFill>
                  <a:schemeClr val="bg1"/>
                </a:solidFill>
              </a:rPr>
              <a:t>Apenas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Navegação</a:t>
            </a:r>
            <a:endParaRPr sz="4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 sz="36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rPr dirty="0" err="1">
                <a:solidFill>
                  <a:srgbClr val="31B3C3"/>
                </a:solidFill>
              </a:rPr>
              <a:t>Integrações</a:t>
            </a:r>
            <a:br>
              <a:rPr dirty="0"/>
            </a:br>
            <a:r>
              <a:rPr dirty="0"/>
              <a:t>Facebook + Portal</a:t>
            </a:r>
            <a:br>
              <a:rPr dirty="0"/>
            </a:br>
            <a:r>
              <a:rPr dirty="0" err="1"/>
              <a:t>Whatsapp</a:t>
            </a:r>
            <a:br>
              <a:rPr dirty="0"/>
            </a:br>
            <a:r>
              <a:rPr dirty="0"/>
              <a:t>Zendesk</a:t>
            </a:r>
          </a:p>
        </p:txBody>
      </p:sp>
      <p:pic>
        <p:nvPicPr>
          <p:cNvPr id="172" name="Imagem 5" descr="Imagem 5"/>
          <p:cNvPicPr>
            <a:picLocks noChangeAspect="1"/>
          </p:cNvPicPr>
          <p:nvPr/>
        </p:nvPicPr>
        <p:blipFill>
          <a:blip r:embed="rId5"/>
          <a:srcRect b="36986"/>
          <a:stretch>
            <a:fillRect/>
          </a:stretch>
        </p:blipFill>
        <p:spPr>
          <a:xfrm>
            <a:off x="5521057" y="732984"/>
            <a:ext cx="6891466" cy="614422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5400099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agem" descr="Imagem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2177"/>
            <a:ext cx="12192001" cy="6853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m" descr="Imagem"/>
          <p:cNvPicPr>
            <a:picLocks noChangeAspect="1"/>
          </p:cNvPicPr>
          <p:nvPr/>
        </p:nvPicPr>
        <p:blipFill>
          <a:blip r:embed="rId3"/>
          <a:srcRect l="4369" t="9006" r="24929" b="9006"/>
          <a:stretch>
            <a:fillRect/>
          </a:stretch>
        </p:blipFill>
        <p:spPr>
          <a:xfrm>
            <a:off x="-63897" y="69640"/>
            <a:ext cx="17728545" cy="68579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m" descr="Image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8321" y="303893"/>
            <a:ext cx="1022000" cy="5069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9E13369-4B92-4E3C-BA04-F99EA3AAE0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679" y="261765"/>
            <a:ext cx="9994962" cy="6334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149673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472FF16-D45B-4B6C-9E5C-A9C9900FD7CA}"/>
              </a:ext>
            </a:extLst>
          </p:cNvPr>
          <p:cNvSpPr/>
          <p:nvPr/>
        </p:nvSpPr>
        <p:spPr>
          <a:xfrm>
            <a:off x="-2" y="0"/>
            <a:ext cx="12191999" cy="6858000"/>
          </a:xfrm>
          <a:prstGeom prst="rect">
            <a:avLst/>
          </a:prstGeom>
          <a:solidFill>
            <a:srgbClr val="4A1F68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2CBB78AA-2D17-4357-9A70-3FB64B0EF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4972" y="3133725"/>
            <a:ext cx="1466850" cy="1466850"/>
          </a:xfrm>
          <a:prstGeom prst="rect">
            <a:avLst/>
          </a:prstGeom>
        </p:spPr>
      </p:pic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24CB6957-FACC-400B-97F1-3FF6DC1E3F7A}"/>
              </a:ext>
            </a:extLst>
          </p:cNvPr>
          <p:cNvCxnSpPr>
            <a:cxnSpLocks/>
          </p:cNvCxnSpPr>
          <p:nvPr/>
        </p:nvCxnSpPr>
        <p:spPr>
          <a:xfrm>
            <a:off x="2819400" y="3867150"/>
            <a:ext cx="2095500" cy="0"/>
          </a:xfrm>
          <a:prstGeom prst="straightConnector1">
            <a:avLst/>
          </a:prstGeom>
          <a:noFill/>
          <a:ln w="3810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28" name="Picture 4" descr="Watson (computer) - Wikipedia">
            <a:extLst>
              <a:ext uri="{FF2B5EF4-FFF2-40B4-BE49-F238E27FC236}">
                <a16:creationId xmlns:a16="http://schemas.microsoft.com/office/drawing/2014/main" id="{4B5F02B2-F980-4643-AB49-CA9AC9D5B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914" y="3133725"/>
            <a:ext cx="1466850" cy="136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1C6E1571-AEBC-4946-B617-D6882895F903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6504320" y="3867151"/>
            <a:ext cx="2237047" cy="2"/>
          </a:xfrm>
          <a:prstGeom prst="straightConnector1">
            <a:avLst/>
          </a:prstGeom>
          <a:noFill/>
          <a:ln w="3810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Gráfico 3">
            <a:extLst>
              <a:ext uri="{FF2B5EF4-FFF2-40B4-BE49-F238E27FC236}">
                <a16:creationId xmlns:a16="http://schemas.microsoft.com/office/drawing/2014/main" id="{374E5630-FBC4-43EA-80A6-ACAD6434E9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2914" y="826770"/>
            <a:ext cx="1466850" cy="1466850"/>
          </a:xfrm>
          <a:prstGeom prst="rect">
            <a:avLst/>
          </a:prstGeom>
        </p:spPr>
      </p:pic>
      <p:cxnSp>
        <p:nvCxnSpPr>
          <p:cNvPr id="7" name="Conector: Angulado 6">
            <a:extLst>
              <a:ext uri="{FF2B5EF4-FFF2-40B4-BE49-F238E27FC236}">
                <a16:creationId xmlns:a16="http://schemas.microsoft.com/office/drawing/2014/main" id="{B8531474-50EF-4D93-A052-CDF9C85C08FE}"/>
              </a:ext>
            </a:extLst>
          </p:cNvPr>
          <p:cNvCxnSpPr/>
          <p:nvPr/>
        </p:nvCxnSpPr>
        <p:spPr>
          <a:xfrm rot="5400000" flipH="1" flipV="1">
            <a:off x="5765042" y="3127242"/>
            <a:ext cx="12336" cy="630"/>
          </a:xfrm>
          <a:prstGeom prst="bentConnector3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Conector: Angulado 8">
            <a:extLst>
              <a:ext uri="{FF2B5EF4-FFF2-40B4-BE49-F238E27FC236}">
                <a16:creationId xmlns:a16="http://schemas.microsoft.com/office/drawing/2014/main" id="{E45B3C7A-7557-4C55-ACAA-F1BC3E6F0EEE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6899039" y="417059"/>
            <a:ext cx="1588528" cy="3844816"/>
          </a:xfrm>
          <a:prstGeom prst="bentConnector2">
            <a:avLst/>
          </a:prstGeom>
          <a:noFill/>
          <a:ln w="3810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1" name="Gráfico 10">
            <a:extLst>
              <a:ext uri="{FF2B5EF4-FFF2-40B4-BE49-F238E27FC236}">
                <a16:creationId xmlns:a16="http://schemas.microsoft.com/office/drawing/2014/main" id="{DEEB5DCD-B4D7-492A-B55E-BDDA163534D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5037470" y="3133731"/>
            <a:ext cx="1466850" cy="146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579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m" descr="Image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7"/>
            <a:ext cx="12192000" cy="685364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ítulo 1"/>
          <p:cNvSpPr txBox="1"/>
          <p:nvPr/>
        </p:nvSpPr>
        <p:spPr>
          <a:xfrm>
            <a:off x="1305761" y="435980"/>
            <a:ext cx="8526319" cy="2605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defTabSz="493776">
              <a:lnSpc>
                <a:spcPct val="90000"/>
              </a:lnSpc>
              <a:defRPr sz="8640">
                <a:solidFill>
                  <a:srgbClr val="50428E"/>
                </a:solidFill>
                <a:latin typeface="Bebas Kai"/>
                <a:ea typeface="Bebas Kai"/>
                <a:cs typeface="Bebas Kai"/>
                <a:sym typeface="Bebas Kai"/>
              </a:defRPr>
            </a:pPr>
            <a:r>
              <a:rPr dirty="0"/>
              <a:t>EVOLUÇÃO DO</a:t>
            </a:r>
          </a:p>
          <a:p>
            <a:pPr defTabSz="493776">
              <a:lnSpc>
                <a:spcPct val="90000"/>
              </a:lnSpc>
              <a:defRPr sz="8640">
                <a:solidFill>
                  <a:srgbClr val="50428E"/>
                </a:solidFill>
                <a:latin typeface="Bebas Kai"/>
                <a:ea typeface="Bebas Kai"/>
                <a:cs typeface="Bebas Kai"/>
                <a:sym typeface="Bebas Kai"/>
              </a:defRPr>
            </a:pPr>
            <a:r>
              <a:rPr dirty="0"/>
              <a:t>PRODUTO</a:t>
            </a:r>
          </a:p>
        </p:txBody>
      </p:sp>
      <p:pic>
        <p:nvPicPr>
          <p:cNvPr id="174" name="Imagem" descr="Image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8321" y="303893"/>
            <a:ext cx="1022000" cy="50691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4BE4C3-62CF-4C74-A041-BED5065A54DC}"/>
              </a:ext>
            </a:extLst>
          </p:cNvPr>
          <p:cNvSpPr/>
          <p:nvPr/>
        </p:nvSpPr>
        <p:spPr>
          <a:xfrm>
            <a:off x="-647701" y="4136979"/>
            <a:ext cx="13060223" cy="520796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1" name="Apenas Navegação…"/>
          <p:cNvSpPr txBox="1"/>
          <p:nvPr/>
        </p:nvSpPr>
        <p:spPr>
          <a:xfrm>
            <a:off x="1382239" y="3134002"/>
            <a:ext cx="7274070" cy="2585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36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rPr dirty="0" err="1">
                <a:solidFill>
                  <a:schemeClr val="bg1"/>
                </a:solidFill>
              </a:rPr>
              <a:t>Apenas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Navegação</a:t>
            </a:r>
            <a:endParaRPr sz="4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 sz="36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rPr dirty="0" err="1">
                <a:solidFill>
                  <a:schemeClr val="bg1"/>
                </a:solidFill>
              </a:rPr>
              <a:t>Integrações</a:t>
            </a:r>
            <a:br>
              <a:rPr dirty="0"/>
            </a:br>
            <a:r>
              <a:rPr dirty="0">
                <a:solidFill>
                  <a:srgbClr val="31B3C3"/>
                </a:solidFill>
              </a:rPr>
              <a:t>Facebook + Portal</a:t>
            </a:r>
            <a:br>
              <a:rPr dirty="0"/>
            </a:br>
            <a:r>
              <a:rPr dirty="0" err="1"/>
              <a:t>Whatsapp</a:t>
            </a:r>
            <a:br>
              <a:rPr dirty="0"/>
            </a:br>
            <a:r>
              <a:rPr dirty="0"/>
              <a:t>Zendesk</a:t>
            </a:r>
          </a:p>
        </p:txBody>
      </p:sp>
      <p:pic>
        <p:nvPicPr>
          <p:cNvPr id="172" name="Imagem 5" descr="Imagem 5"/>
          <p:cNvPicPr>
            <a:picLocks noChangeAspect="1"/>
          </p:cNvPicPr>
          <p:nvPr/>
        </p:nvPicPr>
        <p:blipFill>
          <a:blip r:embed="rId5"/>
          <a:srcRect b="36986"/>
          <a:stretch>
            <a:fillRect/>
          </a:stretch>
        </p:blipFill>
        <p:spPr>
          <a:xfrm>
            <a:off x="5521057" y="732984"/>
            <a:ext cx="6891466" cy="614422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1179254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472FF16-D45B-4B6C-9E5C-A9C9900FD7CA}"/>
              </a:ext>
            </a:extLst>
          </p:cNvPr>
          <p:cNvSpPr/>
          <p:nvPr/>
        </p:nvSpPr>
        <p:spPr>
          <a:xfrm>
            <a:off x="-2" y="0"/>
            <a:ext cx="12191999" cy="6858000"/>
          </a:xfrm>
          <a:prstGeom prst="rect">
            <a:avLst/>
          </a:prstGeom>
          <a:solidFill>
            <a:srgbClr val="4A1F68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5803533B-8992-49C4-85CE-3ADB151A0702}"/>
              </a:ext>
            </a:extLst>
          </p:cNvPr>
          <p:cNvGrpSpPr/>
          <p:nvPr/>
        </p:nvGrpSpPr>
        <p:grpSpPr>
          <a:xfrm>
            <a:off x="1336103" y="2048595"/>
            <a:ext cx="9519788" cy="2731516"/>
            <a:chOff x="1336103" y="2048595"/>
            <a:chExt cx="9519788" cy="2731516"/>
          </a:xfrm>
        </p:grpSpPr>
        <p:sp>
          <p:nvSpPr>
            <p:cNvPr id="303" name="ELEVATOR"/>
            <p:cNvSpPr txBox="1"/>
            <p:nvPr/>
          </p:nvSpPr>
          <p:spPr>
            <a:xfrm>
              <a:off x="1336103" y="2048595"/>
              <a:ext cx="9519788" cy="18210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defRPr sz="18000" b="0">
                  <a:solidFill>
                    <a:srgbClr val="FFFFFF"/>
                  </a:solidFill>
                  <a:latin typeface="BebasNeue"/>
                  <a:ea typeface="BebasNeue"/>
                  <a:cs typeface="BebasNeue"/>
                  <a:sym typeface="BebasNeue"/>
                </a:defRPr>
              </a:lvl1pPr>
            </a:lstStyle>
            <a:p>
              <a:pPr algn="ctr"/>
              <a:r>
                <a:rPr lang="pt-BR" sz="11500" dirty="0">
                  <a:latin typeface="Bebas Kai" panose="04050603020B02020204" pitchFamily="82" charset="0"/>
                </a:rPr>
                <a:t>QUEBRANDO</a:t>
              </a:r>
              <a:endParaRPr sz="11500" dirty="0">
                <a:latin typeface="Bebas Kai" panose="04050603020B02020204" pitchFamily="82" charset="0"/>
              </a:endParaRPr>
            </a:p>
          </p:txBody>
        </p:sp>
        <p:sp>
          <p:nvSpPr>
            <p:cNvPr id="305" name="Pitch"/>
            <p:cNvSpPr txBox="1"/>
            <p:nvPr/>
          </p:nvSpPr>
          <p:spPr>
            <a:xfrm>
              <a:off x="3908699" y="2959100"/>
              <a:ext cx="4374596" cy="18210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18000" b="0">
                  <a:solidFill>
                    <a:srgbClr val="E31C79"/>
                  </a:solidFill>
                  <a:latin typeface="JustLovely"/>
                  <a:ea typeface="JustLovely"/>
                  <a:cs typeface="JustLovely"/>
                  <a:sym typeface="JustLovely"/>
                </a:defRPr>
              </a:lvl1pPr>
            </a:lstStyle>
            <a:p>
              <a:r>
                <a:rPr lang="pt-BR" sz="11500" dirty="0"/>
                <a:t>O Monólito</a:t>
              </a:r>
              <a:endParaRPr sz="11500" dirty="0"/>
            </a:p>
          </p:txBody>
        </p:sp>
      </p:grpSp>
      <p:pic>
        <p:nvPicPr>
          <p:cNvPr id="18" name="Imagem" descr="Imagem">
            <a:extLst>
              <a:ext uri="{FF2B5EF4-FFF2-40B4-BE49-F238E27FC236}">
                <a16:creationId xmlns:a16="http://schemas.microsoft.com/office/drawing/2014/main" id="{16920E8C-8511-484B-A111-A78C1F777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8277499" y="750884"/>
            <a:ext cx="16570859" cy="29383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0146123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472FF16-D45B-4B6C-9E5C-A9C9900FD7CA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4A1F68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2CBB78AA-2D17-4357-9A70-3FB64B0EF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5872" y="664842"/>
            <a:ext cx="1190628" cy="1190628"/>
          </a:xfrm>
          <a:prstGeom prst="rect">
            <a:avLst/>
          </a:prstGeom>
        </p:spPr>
      </p:pic>
      <p:pic>
        <p:nvPicPr>
          <p:cNvPr id="1028" name="Picture 4" descr="Watson (computer) - Wikipedia">
            <a:extLst>
              <a:ext uri="{FF2B5EF4-FFF2-40B4-BE49-F238E27FC236}">
                <a16:creationId xmlns:a16="http://schemas.microsoft.com/office/drawing/2014/main" id="{4B5F02B2-F980-4643-AB49-CA9AC9D5B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72" y="4508971"/>
            <a:ext cx="1466850" cy="136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374E5630-FBC4-43EA-80A6-ACAD6434E9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67983" y="664842"/>
            <a:ext cx="1190628" cy="1190628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DEEB5DCD-B4D7-492A-B55E-BDDA163534D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175862" y="664842"/>
            <a:ext cx="1190633" cy="1190628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50EDF328-7996-4EEF-B61B-DC08F4DBFA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5872" y="2630169"/>
            <a:ext cx="1190627" cy="1190627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2C491201-825C-4234-8BB3-C1850378048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85872" y="4595496"/>
            <a:ext cx="1190628" cy="1190628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86657648-C3F5-4DB5-A9FC-3202B5318DB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175861" y="2630169"/>
            <a:ext cx="1190633" cy="1190628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B6CF002F-906C-4EF2-9102-E4413358DDD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175861" y="4595496"/>
            <a:ext cx="1190633" cy="119062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CEB7ECED-C37C-4CF6-A067-7CCA5325381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7065856" y="2610649"/>
            <a:ext cx="1190633" cy="1190628"/>
          </a:xfrm>
          <a:prstGeom prst="rect">
            <a:avLst/>
          </a:prstGeom>
        </p:spPr>
      </p:pic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43F6607-863B-4A0B-ABB8-E46D7FFAE6E2}"/>
              </a:ext>
            </a:extLst>
          </p:cNvPr>
          <p:cNvCxnSpPr>
            <a:stCxn id="6" idx="3"/>
            <a:endCxn id="11" idx="1"/>
          </p:cNvCxnSpPr>
          <p:nvPr/>
        </p:nvCxnSpPr>
        <p:spPr>
          <a:xfrm>
            <a:off x="2476500" y="1260156"/>
            <a:ext cx="1699362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42EF9C0E-F5DE-4926-9EA9-CC9EEFA7E67E}"/>
              </a:ext>
            </a:extLst>
          </p:cNvPr>
          <p:cNvCxnSpPr>
            <a:cxnSpLocks/>
            <a:stCxn id="5" idx="3"/>
            <a:endCxn id="15" idx="1"/>
          </p:cNvCxnSpPr>
          <p:nvPr/>
        </p:nvCxnSpPr>
        <p:spPr>
          <a:xfrm>
            <a:off x="2476499" y="3225483"/>
            <a:ext cx="1699362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4F50CB56-2307-4D81-AF2A-A8D3C0F73771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2476500" y="5190808"/>
            <a:ext cx="1699360" cy="2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C7A161B0-9E2C-4A56-BE31-F09345AACE23}"/>
              </a:ext>
            </a:extLst>
          </p:cNvPr>
          <p:cNvCxnSpPr>
            <a:cxnSpLocks/>
            <a:stCxn id="11" idx="3"/>
            <a:endCxn id="17" idx="0"/>
          </p:cNvCxnSpPr>
          <p:nvPr/>
        </p:nvCxnSpPr>
        <p:spPr>
          <a:xfrm>
            <a:off x="5366495" y="1260156"/>
            <a:ext cx="2294678" cy="1350493"/>
          </a:xfrm>
          <a:prstGeom prst="bentConnector2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28EEA58E-5E7F-422D-A540-D619F6811DC6}"/>
              </a:ext>
            </a:extLst>
          </p:cNvPr>
          <p:cNvCxnSpPr>
            <a:cxnSpLocks/>
            <a:stCxn id="16" idx="3"/>
            <a:endCxn id="17" idx="2"/>
          </p:cNvCxnSpPr>
          <p:nvPr/>
        </p:nvCxnSpPr>
        <p:spPr>
          <a:xfrm flipV="1">
            <a:off x="5366494" y="3801277"/>
            <a:ext cx="2294679" cy="1389533"/>
          </a:xfrm>
          <a:prstGeom prst="bentConnector2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3D2F724C-6602-4F74-BE74-9B193D6D6845}"/>
              </a:ext>
            </a:extLst>
          </p:cNvPr>
          <p:cNvCxnSpPr>
            <a:cxnSpLocks/>
            <a:stCxn id="15" idx="3"/>
            <a:endCxn id="17" idx="1"/>
          </p:cNvCxnSpPr>
          <p:nvPr/>
        </p:nvCxnSpPr>
        <p:spPr>
          <a:xfrm flipV="1">
            <a:off x="5366494" y="3205963"/>
            <a:ext cx="1699362" cy="1952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Conector: Angulado 35">
            <a:extLst>
              <a:ext uri="{FF2B5EF4-FFF2-40B4-BE49-F238E27FC236}">
                <a16:creationId xmlns:a16="http://schemas.microsoft.com/office/drawing/2014/main" id="{11E8927F-D09A-4888-AF9B-B21FB6FE7098}"/>
              </a:ext>
            </a:extLst>
          </p:cNvPr>
          <p:cNvCxnSpPr>
            <a:cxnSpLocks/>
            <a:stCxn id="17" idx="3"/>
            <a:endCxn id="4" idx="1"/>
          </p:cNvCxnSpPr>
          <p:nvPr/>
        </p:nvCxnSpPr>
        <p:spPr>
          <a:xfrm flipV="1">
            <a:off x="8256489" y="1260156"/>
            <a:ext cx="2211494" cy="1945807"/>
          </a:xfrm>
          <a:prstGeom prst="bentConnector3">
            <a:avLst>
              <a:gd name="adj1" fmla="val 50000"/>
            </a:avLst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" name="Conector: Angulado 38">
            <a:extLst>
              <a:ext uri="{FF2B5EF4-FFF2-40B4-BE49-F238E27FC236}">
                <a16:creationId xmlns:a16="http://schemas.microsoft.com/office/drawing/2014/main" id="{8A565077-DF14-4009-8575-E4340699FC10}"/>
              </a:ext>
            </a:extLst>
          </p:cNvPr>
          <p:cNvCxnSpPr>
            <a:cxnSpLocks/>
            <a:stCxn id="17" idx="3"/>
            <a:endCxn id="1028" idx="1"/>
          </p:cNvCxnSpPr>
          <p:nvPr/>
        </p:nvCxnSpPr>
        <p:spPr>
          <a:xfrm>
            <a:off x="8256489" y="3205963"/>
            <a:ext cx="2073383" cy="1984847"/>
          </a:xfrm>
          <a:prstGeom prst="bentConnector3">
            <a:avLst>
              <a:gd name="adj1" fmla="val 53675"/>
            </a:avLst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ELEVATOR">
            <a:extLst>
              <a:ext uri="{FF2B5EF4-FFF2-40B4-BE49-F238E27FC236}">
                <a16:creationId xmlns:a16="http://schemas.microsoft.com/office/drawing/2014/main" id="{DC987796-6503-4DF7-AF7C-5E87E67A9E7D}"/>
              </a:ext>
            </a:extLst>
          </p:cNvPr>
          <p:cNvSpPr txBox="1"/>
          <p:nvPr/>
        </p:nvSpPr>
        <p:spPr>
          <a:xfrm>
            <a:off x="3921497" y="6017233"/>
            <a:ext cx="1699360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8000" b="0">
                <a:solidFill>
                  <a:srgbClr val="FFFFFF"/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pPr algn="ctr"/>
            <a:r>
              <a:rPr lang="pt-BR" sz="4400" dirty="0" err="1">
                <a:latin typeface="Bebas Kai" panose="04050603020B02020204" pitchFamily="82" charset="0"/>
              </a:rPr>
              <a:t>BrokerS</a:t>
            </a:r>
            <a:endParaRPr sz="4400" dirty="0">
              <a:latin typeface="Bebas Kai" panose="04050603020B02020204" pitchFamily="82" charset="0"/>
            </a:endParaRPr>
          </a:p>
        </p:txBody>
      </p:sp>
      <p:sp>
        <p:nvSpPr>
          <p:cNvPr id="45" name="ELEVATOR">
            <a:extLst>
              <a:ext uri="{FF2B5EF4-FFF2-40B4-BE49-F238E27FC236}">
                <a16:creationId xmlns:a16="http://schemas.microsoft.com/office/drawing/2014/main" id="{E5BA0736-CACC-40E5-A2B4-76F0D94FA636}"/>
              </a:ext>
            </a:extLst>
          </p:cNvPr>
          <p:cNvSpPr txBox="1"/>
          <p:nvPr/>
        </p:nvSpPr>
        <p:spPr>
          <a:xfrm>
            <a:off x="7667210" y="2017608"/>
            <a:ext cx="1699360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8000" b="0">
                <a:solidFill>
                  <a:srgbClr val="FFFFFF"/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pPr algn="ctr"/>
            <a:r>
              <a:rPr lang="pt-BR" sz="4400" dirty="0">
                <a:latin typeface="Bebas Kai" panose="04050603020B02020204" pitchFamily="82" charset="0"/>
              </a:rPr>
              <a:t>Núcleo</a:t>
            </a:r>
            <a:endParaRPr sz="4400" dirty="0">
              <a:latin typeface="Bebas Kai" panose="04050603020B020202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27436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472FF16-D45B-4B6C-9E5C-A9C9900FD7CA}"/>
              </a:ext>
            </a:extLst>
          </p:cNvPr>
          <p:cNvSpPr/>
          <p:nvPr/>
        </p:nvSpPr>
        <p:spPr>
          <a:xfrm>
            <a:off x="-2" y="0"/>
            <a:ext cx="12191999" cy="6858000"/>
          </a:xfrm>
          <a:prstGeom prst="rect">
            <a:avLst/>
          </a:prstGeom>
          <a:solidFill>
            <a:srgbClr val="4A1F68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5803533B-8992-49C4-85CE-3ADB151A0702}"/>
              </a:ext>
            </a:extLst>
          </p:cNvPr>
          <p:cNvGrpSpPr/>
          <p:nvPr/>
        </p:nvGrpSpPr>
        <p:grpSpPr>
          <a:xfrm>
            <a:off x="1336103" y="2048595"/>
            <a:ext cx="9519788" cy="2734242"/>
            <a:chOff x="1336103" y="2048595"/>
            <a:chExt cx="9519788" cy="2734242"/>
          </a:xfrm>
        </p:grpSpPr>
        <p:sp>
          <p:nvSpPr>
            <p:cNvPr id="303" name="ELEVATOR"/>
            <p:cNvSpPr txBox="1"/>
            <p:nvPr/>
          </p:nvSpPr>
          <p:spPr>
            <a:xfrm>
              <a:off x="1336103" y="2048595"/>
              <a:ext cx="9519788" cy="18210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defRPr sz="18000" b="0">
                  <a:solidFill>
                    <a:srgbClr val="FFFFFF"/>
                  </a:solidFill>
                  <a:latin typeface="BebasNeue"/>
                  <a:ea typeface="BebasNeue"/>
                  <a:cs typeface="BebasNeue"/>
                  <a:sym typeface="BebasNeue"/>
                </a:defRPr>
              </a:lvl1pPr>
            </a:lstStyle>
            <a:p>
              <a:pPr algn="ctr"/>
              <a:r>
                <a:rPr lang="pt-BR" sz="11500" dirty="0">
                  <a:latin typeface="Bebas Kai" panose="04050603020B02020204" pitchFamily="82" charset="0"/>
                </a:rPr>
                <a:t>Definindo</a:t>
              </a:r>
              <a:endParaRPr sz="11500" dirty="0">
                <a:latin typeface="Bebas Kai" panose="04050603020B02020204" pitchFamily="82" charset="0"/>
              </a:endParaRPr>
            </a:p>
          </p:txBody>
        </p:sp>
        <p:sp>
          <p:nvSpPr>
            <p:cNvPr id="305" name="Pitch"/>
            <p:cNvSpPr txBox="1"/>
            <p:nvPr/>
          </p:nvSpPr>
          <p:spPr>
            <a:xfrm>
              <a:off x="2705827" y="2961826"/>
              <a:ext cx="6769482" cy="18210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>
                <a:defRPr sz="18000" b="0">
                  <a:solidFill>
                    <a:srgbClr val="E31C79"/>
                  </a:solidFill>
                  <a:latin typeface="JustLovely"/>
                  <a:ea typeface="JustLovely"/>
                  <a:cs typeface="JustLovely"/>
                  <a:sym typeface="JustLovely"/>
                </a:defRPr>
              </a:lvl1pPr>
            </a:lstStyle>
            <a:p>
              <a:r>
                <a:rPr lang="pt-BR" sz="11500" dirty="0"/>
                <a:t>Responsabilidades</a:t>
              </a:r>
              <a:endParaRPr sz="115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5523477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agem" descr="Imagem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2177"/>
            <a:ext cx="12192001" cy="6853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m" descr="Imagem"/>
          <p:cNvPicPr>
            <a:picLocks noChangeAspect="1"/>
          </p:cNvPicPr>
          <p:nvPr/>
        </p:nvPicPr>
        <p:blipFill>
          <a:blip r:embed="rId3"/>
          <a:srcRect l="4369" t="9006" r="24929" b="9006"/>
          <a:stretch>
            <a:fillRect/>
          </a:stretch>
        </p:blipFill>
        <p:spPr>
          <a:xfrm>
            <a:off x="-63897" y="69640"/>
            <a:ext cx="17728545" cy="6857997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Título 1"/>
          <p:cNvSpPr txBox="1"/>
          <p:nvPr/>
        </p:nvSpPr>
        <p:spPr>
          <a:xfrm>
            <a:off x="989511" y="2246493"/>
            <a:ext cx="10212978" cy="23650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Bebas Kai"/>
                <a:ea typeface="Bebas Kai"/>
                <a:cs typeface="Bebas Kai"/>
                <a:sym typeface="Bebas Kai"/>
              </a:defRPr>
            </a:lvl1pPr>
          </a:lstStyle>
          <a:p>
            <a:r>
              <a:rPr lang="pt-BR" dirty="0"/>
              <a:t>DEU CERTO?</a:t>
            </a:r>
            <a:endParaRPr dirty="0"/>
          </a:p>
        </p:txBody>
      </p:sp>
      <p:pic>
        <p:nvPicPr>
          <p:cNvPr id="143" name="Imagem" descr="Image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8321" y="303893"/>
            <a:ext cx="1022000" cy="5069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472FF16-D45B-4B6C-9E5C-A9C9900FD7CA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4A1F68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2CBB78AA-2D17-4357-9A70-3FB64B0EF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5872" y="1522092"/>
            <a:ext cx="820129" cy="820129"/>
          </a:xfrm>
          <a:prstGeom prst="rect">
            <a:avLst/>
          </a:prstGeom>
        </p:spPr>
      </p:pic>
      <p:pic>
        <p:nvPicPr>
          <p:cNvPr id="1028" name="Picture 4" descr="Watson (computer) - Wikipedia">
            <a:extLst>
              <a:ext uri="{FF2B5EF4-FFF2-40B4-BE49-F238E27FC236}">
                <a16:creationId xmlns:a16="http://schemas.microsoft.com/office/drawing/2014/main" id="{4B5F02B2-F980-4643-AB49-CA9AC9D5B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516" y="4508971"/>
            <a:ext cx="1010397" cy="93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374E5630-FBC4-43EA-80A6-ACAD6434E9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07627" y="664842"/>
            <a:ext cx="820129" cy="820129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DEEB5DCD-B4D7-492A-B55E-BDDA163534D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175863" y="1522092"/>
            <a:ext cx="820132" cy="82012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50EDF328-7996-4EEF-B61B-DC08F4DBFA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5872" y="2630169"/>
            <a:ext cx="820129" cy="820129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2C491201-825C-4234-8BB3-C1850378048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85872" y="3757296"/>
            <a:ext cx="820129" cy="820129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86657648-C3F5-4DB5-A9FC-3202B5318DB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175862" y="2630169"/>
            <a:ext cx="820132" cy="820129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B6CF002F-906C-4EF2-9102-E4413358DDD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175862" y="3757296"/>
            <a:ext cx="820132" cy="820129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CEB7ECED-C37C-4CF6-A067-7CCA5325381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7065857" y="2610649"/>
            <a:ext cx="820132" cy="820129"/>
          </a:xfrm>
          <a:prstGeom prst="rect">
            <a:avLst/>
          </a:prstGeom>
        </p:spPr>
      </p:pic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43F6607-863B-4A0B-ABB8-E46D7FFAE6E2}"/>
              </a:ext>
            </a:extLst>
          </p:cNvPr>
          <p:cNvCxnSpPr>
            <a:stCxn id="6" idx="3"/>
            <a:endCxn id="11" idx="1"/>
          </p:cNvCxnSpPr>
          <p:nvPr/>
        </p:nvCxnSpPr>
        <p:spPr>
          <a:xfrm>
            <a:off x="2106001" y="1932157"/>
            <a:ext cx="2069862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42EF9C0E-F5DE-4926-9EA9-CC9EEFA7E67E}"/>
              </a:ext>
            </a:extLst>
          </p:cNvPr>
          <p:cNvCxnSpPr>
            <a:cxnSpLocks/>
            <a:stCxn id="5" idx="3"/>
            <a:endCxn id="15" idx="1"/>
          </p:cNvCxnSpPr>
          <p:nvPr/>
        </p:nvCxnSpPr>
        <p:spPr>
          <a:xfrm>
            <a:off x="2106001" y="3040234"/>
            <a:ext cx="2069861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4F50CB56-2307-4D81-AF2A-A8D3C0F73771}"/>
              </a:ext>
            </a:extLst>
          </p:cNvPr>
          <p:cNvCxnSpPr>
            <a:cxnSpLocks/>
            <a:stCxn id="10" idx="3"/>
            <a:endCxn id="16" idx="1"/>
          </p:cNvCxnSpPr>
          <p:nvPr/>
        </p:nvCxnSpPr>
        <p:spPr>
          <a:xfrm>
            <a:off x="2106001" y="4167361"/>
            <a:ext cx="2069861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C7A161B0-9E2C-4A56-BE31-F09345AACE23}"/>
              </a:ext>
            </a:extLst>
          </p:cNvPr>
          <p:cNvCxnSpPr>
            <a:cxnSpLocks/>
            <a:stCxn id="11" idx="3"/>
            <a:endCxn id="17" idx="0"/>
          </p:cNvCxnSpPr>
          <p:nvPr/>
        </p:nvCxnSpPr>
        <p:spPr>
          <a:xfrm>
            <a:off x="4995995" y="1932157"/>
            <a:ext cx="2479928" cy="678492"/>
          </a:xfrm>
          <a:prstGeom prst="bentConnector2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28EEA58E-5E7F-422D-A540-D619F6811DC6}"/>
              </a:ext>
            </a:extLst>
          </p:cNvPr>
          <p:cNvCxnSpPr>
            <a:cxnSpLocks/>
            <a:stCxn id="16" idx="3"/>
            <a:endCxn id="17" idx="2"/>
          </p:cNvCxnSpPr>
          <p:nvPr/>
        </p:nvCxnSpPr>
        <p:spPr>
          <a:xfrm flipV="1">
            <a:off x="4995994" y="3430778"/>
            <a:ext cx="2479929" cy="736583"/>
          </a:xfrm>
          <a:prstGeom prst="bentConnector2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3D2F724C-6602-4F74-BE74-9B193D6D6845}"/>
              </a:ext>
            </a:extLst>
          </p:cNvPr>
          <p:cNvCxnSpPr>
            <a:cxnSpLocks/>
            <a:stCxn id="15" idx="3"/>
            <a:endCxn id="17" idx="1"/>
          </p:cNvCxnSpPr>
          <p:nvPr/>
        </p:nvCxnSpPr>
        <p:spPr>
          <a:xfrm flipV="1">
            <a:off x="4995994" y="3020714"/>
            <a:ext cx="2069863" cy="1952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Conector: Angulado 35">
            <a:extLst>
              <a:ext uri="{FF2B5EF4-FFF2-40B4-BE49-F238E27FC236}">
                <a16:creationId xmlns:a16="http://schemas.microsoft.com/office/drawing/2014/main" id="{11E8927F-D09A-4888-AF9B-B21FB6FE7098}"/>
              </a:ext>
            </a:extLst>
          </p:cNvPr>
          <p:cNvCxnSpPr>
            <a:cxnSpLocks/>
            <a:stCxn id="17" idx="3"/>
            <a:endCxn id="4" idx="1"/>
          </p:cNvCxnSpPr>
          <p:nvPr/>
        </p:nvCxnSpPr>
        <p:spPr>
          <a:xfrm flipV="1">
            <a:off x="7885989" y="1074907"/>
            <a:ext cx="3121638" cy="1945807"/>
          </a:xfrm>
          <a:prstGeom prst="bentConnector3">
            <a:avLst>
              <a:gd name="adj1" fmla="val 75931"/>
            </a:avLst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" name="Conector: Angulado 38">
            <a:extLst>
              <a:ext uri="{FF2B5EF4-FFF2-40B4-BE49-F238E27FC236}">
                <a16:creationId xmlns:a16="http://schemas.microsoft.com/office/drawing/2014/main" id="{8A565077-DF14-4009-8575-E4340699FC10}"/>
              </a:ext>
            </a:extLst>
          </p:cNvPr>
          <p:cNvCxnSpPr>
            <a:cxnSpLocks/>
            <a:stCxn id="17" idx="3"/>
            <a:endCxn id="1028" idx="1"/>
          </p:cNvCxnSpPr>
          <p:nvPr/>
        </p:nvCxnSpPr>
        <p:spPr>
          <a:xfrm>
            <a:off x="7885989" y="3020714"/>
            <a:ext cx="2983527" cy="1957922"/>
          </a:xfrm>
          <a:prstGeom prst="bentConnector3">
            <a:avLst>
              <a:gd name="adj1" fmla="val 79643"/>
            </a:avLst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Gráfico 8">
            <a:extLst>
              <a:ext uri="{FF2B5EF4-FFF2-40B4-BE49-F238E27FC236}">
                <a16:creationId xmlns:a16="http://schemas.microsoft.com/office/drawing/2014/main" id="{D4243FBD-2795-4CCC-8EFF-7029276B74D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38087" t="27354" r="38155" b="27762"/>
          <a:stretch/>
        </p:blipFill>
        <p:spPr>
          <a:xfrm>
            <a:off x="7213916" y="280563"/>
            <a:ext cx="524014" cy="768558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4F618EC8-B6E9-4D72-880D-C36262E689F7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1899" t="29262" r="32574" b="30061"/>
          <a:stretch/>
        </p:blipFill>
        <p:spPr>
          <a:xfrm>
            <a:off x="7057333" y="5046510"/>
            <a:ext cx="828656" cy="736583"/>
          </a:xfrm>
          <a:prstGeom prst="rect">
            <a:avLst/>
          </a:prstGeom>
        </p:spPr>
      </p:pic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9C4E8118-FB56-4DB1-8FA0-444DF0A09E2E}"/>
              </a:ext>
            </a:extLst>
          </p:cNvPr>
          <p:cNvCxnSpPr>
            <a:cxnSpLocks/>
            <a:stCxn id="17" idx="0"/>
            <a:endCxn id="9" idx="2"/>
          </p:cNvCxnSpPr>
          <p:nvPr/>
        </p:nvCxnSpPr>
        <p:spPr>
          <a:xfrm flipV="1">
            <a:off x="7475923" y="1049121"/>
            <a:ext cx="0" cy="1561528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5E688B27-6FC8-4372-AFBA-3EE46033C3C6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7471661" y="3450299"/>
            <a:ext cx="0" cy="1596211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ELEVATOR">
            <a:extLst>
              <a:ext uri="{FF2B5EF4-FFF2-40B4-BE49-F238E27FC236}">
                <a16:creationId xmlns:a16="http://schemas.microsoft.com/office/drawing/2014/main" id="{2D822D82-28C5-4536-B739-B2AFF5D0023C}"/>
              </a:ext>
            </a:extLst>
          </p:cNvPr>
          <p:cNvSpPr txBox="1"/>
          <p:nvPr/>
        </p:nvSpPr>
        <p:spPr>
          <a:xfrm>
            <a:off x="3998206" y="191811"/>
            <a:ext cx="3144360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8000" b="0">
                <a:solidFill>
                  <a:srgbClr val="FFFFFF"/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pPr algn="ctr"/>
            <a:r>
              <a:rPr lang="pt-BR" sz="4400" dirty="0">
                <a:latin typeface="Bebas Kai" panose="04050603020B02020204" pitchFamily="82" charset="0"/>
              </a:rPr>
              <a:t>MONITORAMENTO</a:t>
            </a:r>
            <a:endParaRPr sz="4400" dirty="0">
              <a:latin typeface="Bebas Kai" panose="04050603020B02020204" pitchFamily="82" charset="0"/>
            </a:endParaRPr>
          </a:p>
        </p:txBody>
      </p:sp>
      <p:sp>
        <p:nvSpPr>
          <p:cNvPr id="38" name="ELEVATOR">
            <a:extLst>
              <a:ext uri="{FF2B5EF4-FFF2-40B4-BE49-F238E27FC236}">
                <a16:creationId xmlns:a16="http://schemas.microsoft.com/office/drawing/2014/main" id="{2938B262-F4D4-4180-9CBD-D43CF2287FAF}"/>
              </a:ext>
            </a:extLst>
          </p:cNvPr>
          <p:cNvSpPr txBox="1"/>
          <p:nvPr/>
        </p:nvSpPr>
        <p:spPr>
          <a:xfrm>
            <a:off x="5899481" y="5844998"/>
            <a:ext cx="3144360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8000" b="0">
                <a:solidFill>
                  <a:srgbClr val="FFFFFF"/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pPr algn="ctr"/>
            <a:r>
              <a:rPr lang="pt-BR" sz="4400" dirty="0">
                <a:latin typeface="Bebas Kai" panose="04050603020B02020204" pitchFamily="82" charset="0"/>
              </a:rPr>
              <a:t>Contexto</a:t>
            </a:r>
            <a:endParaRPr sz="4400" dirty="0">
              <a:latin typeface="Bebas Kai" panose="04050603020B02020204" pitchFamily="82" charset="0"/>
            </a:endParaRPr>
          </a:p>
        </p:txBody>
      </p: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62ED6D7B-142D-40C3-B3D6-35D41D913374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7471661" y="3450298"/>
            <a:ext cx="0" cy="1596212"/>
          </a:xfrm>
          <a:prstGeom prst="straightConnector1">
            <a:avLst/>
          </a:prstGeom>
          <a:noFill/>
          <a:ln w="57150" cap="flat">
            <a:solidFill>
              <a:srgbClr val="FF000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8489437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472FF16-D45B-4B6C-9E5C-A9C9900FD7CA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4A1F68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2CBB78AA-2D17-4357-9A70-3FB64B0EF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5872" y="1522092"/>
            <a:ext cx="820129" cy="820129"/>
          </a:xfrm>
          <a:prstGeom prst="rect">
            <a:avLst/>
          </a:prstGeom>
        </p:spPr>
      </p:pic>
      <p:pic>
        <p:nvPicPr>
          <p:cNvPr id="1028" name="Picture 4" descr="Watson (computer) - Wikipedia">
            <a:extLst>
              <a:ext uri="{FF2B5EF4-FFF2-40B4-BE49-F238E27FC236}">
                <a16:creationId xmlns:a16="http://schemas.microsoft.com/office/drawing/2014/main" id="{4B5F02B2-F980-4643-AB49-CA9AC9D5B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516" y="4508971"/>
            <a:ext cx="1010397" cy="93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374E5630-FBC4-43EA-80A6-ACAD6434E9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07627" y="664842"/>
            <a:ext cx="820129" cy="820129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DEEB5DCD-B4D7-492A-B55E-BDDA163534D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175863" y="1522092"/>
            <a:ext cx="820132" cy="82012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50EDF328-7996-4EEF-B61B-DC08F4DBFA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5872" y="2630169"/>
            <a:ext cx="820129" cy="820129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2C491201-825C-4234-8BB3-C1850378048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85872" y="3757296"/>
            <a:ext cx="820129" cy="820129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86657648-C3F5-4DB5-A9FC-3202B5318DB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175862" y="2630169"/>
            <a:ext cx="820132" cy="820129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B6CF002F-906C-4EF2-9102-E4413358DDD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175862" y="3757296"/>
            <a:ext cx="820132" cy="820129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CEB7ECED-C37C-4CF6-A067-7CCA5325381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7065857" y="2610649"/>
            <a:ext cx="820132" cy="820129"/>
          </a:xfrm>
          <a:prstGeom prst="rect">
            <a:avLst/>
          </a:prstGeom>
        </p:spPr>
      </p:pic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43F6607-863B-4A0B-ABB8-E46D7FFAE6E2}"/>
              </a:ext>
            </a:extLst>
          </p:cNvPr>
          <p:cNvCxnSpPr>
            <a:stCxn id="6" idx="3"/>
            <a:endCxn id="11" idx="1"/>
          </p:cNvCxnSpPr>
          <p:nvPr/>
        </p:nvCxnSpPr>
        <p:spPr>
          <a:xfrm>
            <a:off x="2106001" y="1932157"/>
            <a:ext cx="2069862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42EF9C0E-F5DE-4926-9EA9-CC9EEFA7E67E}"/>
              </a:ext>
            </a:extLst>
          </p:cNvPr>
          <p:cNvCxnSpPr>
            <a:cxnSpLocks/>
            <a:stCxn id="5" idx="3"/>
            <a:endCxn id="15" idx="1"/>
          </p:cNvCxnSpPr>
          <p:nvPr/>
        </p:nvCxnSpPr>
        <p:spPr>
          <a:xfrm>
            <a:off x="2106001" y="3040234"/>
            <a:ext cx="2069861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4F50CB56-2307-4D81-AF2A-A8D3C0F73771}"/>
              </a:ext>
            </a:extLst>
          </p:cNvPr>
          <p:cNvCxnSpPr>
            <a:cxnSpLocks/>
            <a:stCxn id="10" idx="3"/>
            <a:endCxn id="16" idx="1"/>
          </p:cNvCxnSpPr>
          <p:nvPr/>
        </p:nvCxnSpPr>
        <p:spPr>
          <a:xfrm>
            <a:off x="2106001" y="4167361"/>
            <a:ext cx="2069861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C7A161B0-9E2C-4A56-BE31-F09345AACE23}"/>
              </a:ext>
            </a:extLst>
          </p:cNvPr>
          <p:cNvCxnSpPr>
            <a:cxnSpLocks/>
            <a:stCxn id="11" idx="3"/>
            <a:endCxn id="17" idx="0"/>
          </p:cNvCxnSpPr>
          <p:nvPr/>
        </p:nvCxnSpPr>
        <p:spPr>
          <a:xfrm>
            <a:off x="4995995" y="1932157"/>
            <a:ext cx="2479928" cy="678492"/>
          </a:xfrm>
          <a:prstGeom prst="bentConnector2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28EEA58E-5E7F-422D-A540-D619F6811DC6}"/>
              </a:ext>
            </a:extLst>
          </p:cNvPr>
          <p:cNvCxnSpPr>
            <a:cxnSpLocks/>
            <a:stCxn id="16" idx="3"/>
            <a:endCxn id="17" idx="2"/>
          </p:cNvCxnSpPr>
          <p:nvPr/>
        </p:nvCxnSpPr>
        <p:spPr>
          <a:xfrm flipV="1">
            <a:off x="4995994" y="3430778"/>
            <a:ext cx="2479929" cy="736583"/>
          </a:xfrm>
          <a:prstGeom prst="bentConnector2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3D2F724C-6602-4F74-BE74-9B193D6D6845}"/>
              </a:ext>
            </a:extLst>
          </p:cNvPr>
          <p:cNvCxnSpPr>
            <a:cxnSpLocks/>
            <a:stCxn id="15" idx="3"/>
            <a:endCxn id="17" idx="1"/>
          </p:cNvCxnSpPr>
          <p:nvPr/>
        </p:nvCxnSpPr>
        <p:spPr>
          <a:xfrm flipV="1">
            <a:off x="4995994" y="3020714"/>
            <a:ext cx="2069863" cy="1952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Conector: Angulado 35">
            <a:extLst>
              <a:ext uri="{FF2B5EF4-FFF2-40B4-BE49-F238E27FC236}">
                <a16:creationId xmlns:a16="http://schemas.microsoft.com/office/drawing/2014/main" id="{11E8927F-D09A-4888-AF9B-B21FB6FE7098}"/>
              </a:ext>
            </a:extLst>
          </p:cNvPr>
          <p:cNvCxnSpPr>
            <a:cxnSpLocks/>
            <a:stCxn id="17" idx="3"/>
            <a:endCxn id="4" idx="1"/>
          </p:cNvCxnSpPr>
          <p:nvPr/>
        </p:nvCxnSpPr>
        <p:spPr>
          <a:xfrm flipV="1">
            <a:off x="7885989" y="1074907"/>
            <a:ext cx="3121638" cy="1945807"/>
          </a:xfrm>
          <a:prstGeom prst="bentConnector3">
            <a:avLst>
              <a:gd name="adj1" fmla="val 75931"/>
            </a:avLst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" name="Conector: Angulado 38">
            <a:extLst>
              <a:ext uri="{FF2B5EF4-FFF2-40B4-BE49-F238E27FC236}">
                <a16:creationId xmlns:a16="http://schemas.microsoft.com/office/drawing/2014/main" id="{8A565077-DF14-4009-8575-E4340699FC10}"/>
              </a:ext>
            </a:extLst>
          </p:cNvPr>
          <p:cNvCxnSpPr>
            <a:cxnSpLocks/>
            <a:stCxn id="17" idx="3"/>
            <a:endCxn id="1028" idx="1"/>
          </p:cNvCxnSpPr>
          <p:nvPr/>
        </p:nvCxnSpPr>
        <p:spPr>
          <a:xfrm>
            <a:off x="7885989" y="3020714"/>
            <a:ext cx="2983527" cy="1957922"/>
          </a:xfrm>
          <a:prstGeom prst="bentConnector3">
            <a:avLst>
              <a:gd name="adj1" fmla="val 79643"/>
            </a:avLst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Gráfico 8">
            <a:extLst>
              <a:ext uri="{FF2B5EF4-FFF2-40B4-BE49-F238E27FC236}">
                <a16:creationId xmlns:a16="http://schemas.microsoft.com/office/drawing/2014/main" id="{D4243FBD-2795-4CCC-8EFF-7029276B74D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38087" t="27354" r="38155" b="27762"/>
          <a:stretch/>
        </p:blipFill>
        <p:spPr>
          <a:xfrm>
            <a:off x="7213916" y="280563"/>
            <a:ext cx="524014" cy="768558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4F618EC8-B6E9-4D72-880D-C36262E689F7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1899" t="29262" r="32574" b="30061"/>
          <a:stretch/>
        </p:blipFill>
        <p:spPr>
          <a:xfrm>
            <a:off x="7671401" y="5106470"/>
            <a:ext cx="828656" cy="736583"/>
          </a:xfrm>
          <a:prstGeom prst="rect">
            <a:avLst/>
          </a:prstGeom>
        </p:spPr>
      </p:pic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9C4E8118-FB56-4DB1-8FA0-444DF0A09E2E}"/>
              </a:ext>
            </a:extLst>
          </p:cNvPr>
          <p:cNvCxnSpPr>
            <a:cxnSpLocks/>
            <a:stCxn id="17" idx="0"/>
            <a:endCxn id="9" idx="2"/>
          </p:cNvCxnSpPr>
          <p:nvPr/>
        </p:nvCxnSpPr>
        <p:spPr>
          <a:xfrm flipV="1">
            <a:off x="7475923" y="1049121"/>
            <a:ext cx="0" cy="1561528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5E688B27-6FC8-4372-AFBA-3EE46033C3C6}"/>
              </a:ext>
            </a:extLst>
          </p:cNvPr>
          <p:cNvCxnSpPr>
            <a:cxnSpLocks/>
          </p:cNvCxnSpPr>
          <p:nvPr/>
        </p:nvCxnSpPr>
        <p:spPr>
          <a:xfrm>
            <a:off x="7471661" y="3450299"/>
            <a:ext cx="0" cy="1528337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ELEVATOR">
            <a:extLst>
              <a:ext uri="{FF2B5EF4-FFF2-40B4-BE49-F238E27FC236}">
                <a16:creationId xmlns:a16="http://schemas.microsoft.com/office/drawing/2014/main" id="{2D822D82-28C5-4536-B739-B2AFF5D0023C}"/>
              </a:ext>
            </a:extLst>
          </p:cNvPr>
          <p:cNvSpPr txBox="1"/>
          <p:nvPr/>
        </p:nvSpPr>
        <p:spPr>
          <a:xfrm>
            <a:off x="3998206" y="191811"/>
            <a:ext cx="3144360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8000" b="0">
                <a:solidFill>
                  <a:srgbClr val="FFFFFF"/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pPr algn="ctr"/>
            <a:r>
              <a:rPr lang="pt-BR" sz="4400" dirty="0">
                <a:latin typeface="Bebas Kai" panose="04050603020B02020204" pitchFamily="82" charset="0"/>
              </a:rPr>
              <a:t>MONITORAMENTO</a:t>
            </a:r>
            <a:endParaRPr sz="4400" dirty="0">
              <a:latin typeface="Bebas Kai" panose="04050603020B02020204" pitchFamily="82" charset="0"/>
            </a:endParaRPr>
          </a:p>
        </p:txBody>
      </p:sp>
      <p:sp>
        <p:nvSpPr>
          <p:cNvPr id="38" name="ELEVATOR">
            <a:extLst>
              <a:ext uri="{FF2B5EF4-FFF2-40B4-BE49-F238E27FC236}">
                <a16:creationId xmlns:a16="http://schemas.microsoft.com/office/drawing/2014/main" id="{2938B262-F4D4-4180-9CBD-D43CF2287FAF}"/>
              </a:ext>
            </a:extLst>
          </p:cNvPr>
          <p:cNvSpPr txBox="1"/>
          <p:nvPr/>
        </p:nvSpPr>
        <p:spPr>
          <a:xfrm>
            <a:off x="5899481" y="5844998"/>
            <a:ext cx="3144360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8000" b="0">
                <a:solidFill>
                  <a:srgbClr val="FFFFFF"/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pPr algn="ctr"/>
            <a:r>
              <a:rPr lang="pt-BR" sz="4400" dirty="0">
                <a:latin typeface="Bebas Kai" panose="04050603020B02020204" pitchFamily="82" charset="0"/>
              </a:rPr>
              <a:t>Contexto</a:t>
            </a:r>
            <a:endParaRPr sz="4400" dirty="0">
              <a:latin typeface="Bebas Kai" panose="04050603020B02020204" pitchFamily="82" charset="0"/>
            </a:endParaRP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24E6B673-2892-458E-AD50-8675BD08D9B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50719" y="5072532"/>
            <a:ext cx="937384" cy="79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185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m" descr="Image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7"/>
            <a:ext cx="12192000" cy="685364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ítulo 1"/>
          <p:cNvSpPr txBox="1"/>
          <p:nvPr/>
        </p:nvSpPr>
        <p:spPr>
          <a:xfrm>
            <a:off x="1305761" y="435980"/>
            <a:ext cx="8526319" cy="2605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defTabSz="493776">
              <a:lnSpc>
                <a:spcPct val="90000"/>
              </a:lnSpc>
              <a:defRPr sz="8640">
                <a:solidFill>
                  <a:srgbClr val="50428E"/>
                </a:solidFill>
                <a:latin typeface="Bebas Kai"/>
                <a:ea typeface="Bebas Kai"/>
                <a:cs typeface="Bebas Kai"/>
                <a:sym typeface="Bebas Kai"/>
              </a:defRPr>
            </a:pPr>
            <a:r>
              <a:rPr dirty="0"/>
              <a:t>EVOLUÇÃO DO</a:t>
            </a:r>
          </a:p>
          <a:p>
            <a:pPr defTabSz="493776">
              <a:lnSpc>
                <a:spcPct val="90000"/>
              </a:lnSpc>
              <a:defRPr sz="8640">
                <a:solidFill>
                  <a:srgbClr val="50428E"/>
                </a:solidFill>
                <a:latin typeface="Bebas Kai"/>
                <a:ea typeface="Bebas Kai"/>
                <a:cs typeface="Bebas Kai"/>
                <a:sym typeface="Bebas Kai"/>
              </a:defRPr>
            </a:pPr>
            <a:r>
              <a:rPr dirty="0"/>
              <a:t>PRODUTO</a:t>
            </a:r>
          </a:p>
        </p:txBody>
      </p:sp>
      <p:pic>
        <p:nvPicPr>
          <p:cNvPr id="174" name="Imagem" descr="Image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8321" y="303893"/>
            <a:ext cx="1022000" cy="50691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4BE4C3-62CF-4C74-A041-BED5065A54DC}"/>
              </a:ext>
            </a:extLst>
          </p:cNvPr>
          <p:cNvSpPr/>
          <p:nvPr/>
        </p:nvSpPr>
        <p:spPr>
          <a:xfrm>
            <a:off x="-647700" y="4642570"/>
            <a:ext cx="13060223" cy="520796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1" name="Apenas Navegação…"/>
          <p:cNvSpPr txBox="1"/>
          <p:nvPr/>
        </p:nvSpPr>
        <p:spPr>
          <a:xfrm>
            <a:off x="1382239" y="3134002"/>
            <a:ext cx="7274070" cy="2585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36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rPr dirty="0" err="1">
                <a:solidFill>
                  <a:schemeClr val="bg1"/>
                </a:solidFill>
              </a:rPr>
              <a:t>Apenas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Navegação</a:t>
            </a:r>
            <a:endParaRPr sz="4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 sz="36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rPr dirty="0" err="1">
                <a:solidFill>
                  <a:schemeClr val="bg1"/>
                </a:solidFill>
              </a:rPr>
              <a:t>Integrações</a:t>
            </a:r>
            <a:br>
              <a:rPr dirty="0"/>
            </a:br>
            <a:r>
              <a:rPr dirty="0">
                <a:solidFill>
                  <a:schemeClr val="bg1"/>
                </a:solidFill>
              </a:rPr>
              <a:t>Facebook</a:t>
            </a:r>
            <a:r>
              <a:rPr dirty="0">
                <a:solidFill>
                  <a:srgbClr val="31B3C3"/>
                </a:solidFill>
              </a:rPr>
              <a:t> + Portal</a:t>
            </a:r>
            <a:br>
              <a:rPr dirty="0"/>
            </a:br>
            <a:r>
              <a:rPr dirty="0" err="1">
                <a:solidFill>
                  <a:srgbClr val="31B3C3"/>
                </a:solidFill>
              </a:rPr>
              <a:t>Whatsapp</a:t>
            </a:r>
            <a:br>
              <a:rPr dirty="0"/>
            </a:br>
            <a:r>
              <a:rPr dirty="0"/>
              <a:t>Zendesk</a:t>
            </a:r>
          </a:p>
        </p:txBody>
      </p:sp>
      <p:pic>
        <p:nvPicPr>
          <p:cNvPr id="172" name="Imagem 5" descr="Imagem 5"/>
          <p:cNvPicPr>
            <a:picLocks noChangeAspect="1"/>
          </p:cNvPicPr>
          <p:nvPr/>
        </p:nvPicPr>
        <p:blipFill>
          <a:blip r:embed="rId5"/>
          <a:srcRect b="36986"/>
          <a:stretch>
            <a:fillRect/>
          </a:stretch>
        </p:blipFill>
        <p:spPr>
          <a:xfrm>
            <a:off x="5521057" y="732984"/>
            <a:ext cx="6891466" cy="614422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1636739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472FF16-D45B-4B6C-9E5C-A9C9900FD7CA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4A1F68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2CBB78AA-2D17-4357-9A70-3FB64B0EF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5872" y="847536"/>
            <a:ext cx="820129" cy="820129"/>
          </a:xfrm>
          <a:prstGeom prst="rect">
            <a:avLst/>
          </a:prstGeom>
        </p:spPr>
      </p:pic>
      <p:pic>
        <p:nvPicPr>
          <p:cNvPr id="1028" name="Picture 4" descr="Watson (computer) - Wikipedia">
            <a:extLst>
              <a:ext uri="{FF2B5EF4-FFF2-40B4-BE49-F238E27FC236}">
                <a16:creationId xmlns:a16="http://schemas.microsoft.com/office/drawing/2014/main" id="{4B5F02B2-F980-4643-AB49-CA9AC9D5B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516" y="4508971"/>
            <a:ext cx="1010397" cy="93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374E5630-FBC4-43EA-80A6-ACAD6434E9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07627" y="664842"/>
            <a:ext cx="820129" cy="820129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DEEB5DCD-B4D7-492A-B55E-BDDA163534D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945970" y="847536"/>
            <a:ext cx="820132" cy="82012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50EDF328-7996-4EEF-B61B-DC08F4DBFA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5872" y="1955613"/>
            <a:ext cx="820129" cy="820129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2C491201-825C-4234-8BB3-C1850378048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85872" y="3082740"/>
            <a:ext cx="820129" cy="820129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86657648-C3F5-4DB5-A9FC-3202B5318DB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945969" y="1955613"/>
            <a:ext cx="820132" cy="820129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B6CF002F-906C-4EF2-9102-E4413358DDD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945969" y="3082740"/>
            <a:ext cx="820132" cy="820129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CEB7ECED-C37C-4CF6-A067-7CCA5325381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7065857" y="2610649"/>
            <a:ext cx="820132" cy="820129"/>
          </a:xfrm>
          <a:prstGeom prst="rect">
            <a:avLst/>
          </a:prstGeom>
        </p:spPr>
      </p:pic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43F6607-863B-4A0B-ABB8-E46D7FFAE6E2}"/>
              </a:ext>
            </a:extLst>
          </p:cNvPr>
          <p:cNvCxnSpPr>
            <a:stCxn id="6" idx="3"/>
            <a:endCxn id="11" idx="1"/>
          </p:cNvCxnSpPr>
          <p:nvPr/>
        </p:nvCxnSpPr>
        <p:spPr>
          <a:xfrm>
            <a:off x="2106001" y="1257601"/>
            <a:ext cx="2839969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42EF9C0E-F5DE-4926-9EA9-CC9EEFA7E67E}"/>
              </a:ext>
            </a:extLst>
          </p:cNvPr>
          <p:cNvCxnSpPr>
            <a:cxnSpLocks/>
            <a:stCxn id="5" idx="3"/>
            <a:endCxn id="15" idx="1"/>
          </p:cNvCxnSpPr>
          <p:nvPr/>
        </p:nvCxnSpPr>
        <p:spPr>
          <a:xfrm>
            <a:off x="2106001" y="2365678"/>
            <a:ext cx="2839968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4F50CB56-2307-4D81-AF2A-A8D3C0F73771}"/>
              </a:ext>
            </a:extLst>
          </p:cNvPr>
          <p:cNvCxnSpPr>
            <a:cxnSpLocks/>
            <a:stCxn id="10" idx="3"/>
            <a:endCxn id="16" idx="1"/>
          </p:cNvCxnSpPr>
          <p:nvPr/>
        </p:nvCxnSpPr>
        <p:spPr>
          <a:xfrm>
            <a:off x="2106001" y="3492805"/>
            <a:ext cx="2839968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C7A161B0-9E2C-4A56-BE31-F09345AACE23}"/>
              </a:ext>
            </a:extLst>
          </p:cNvPr>
          <p:cNvCxnSpPr>
            <a:cxnSpLocks/>
            <a:stCxn id="11" idx="3"/>
            <a:endCxn id="17" idx="0"/>
          </p:cNvCxnSpPr>
          <p:nvPr/>
        </p:nvCxnSpPr>
        <p:spPr>
          <a:xfrm>
            <a:off x="5766102" y="1257601"/>
            <a:ext cx="1709821" cy="1353048"/>
          </a:xfrm>
          <a:prstGeom prst="bentConnector2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28EEA58E-5E7F-422D-A540-D619F6811DC6}"/>
              </a:ext>
            </a:extLst>
          </p:cNvPr>
          <p:cNvCxnSpPr>
            <a:cxnSpLocks/>
            <a:stCxn id="16" idx="3"/>
            <a:endCxn id="17" idx="2"/>
          </p:cNvCxnSpPr>
          <p:nvPr/>
        </p:nvCxnSpPr>
        <p:spPr>
          <a:xfrm flipV="1">
            <a:off x="5766101" y="3430778"/>
            <a:ext cx="1709822" cy="62027"/>
          </a:xfrm>
          <a:prstGeom prst="bentConnector2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Conector: Angulado 35">
            <a:extLst>
              <a:ext uri="{FF2B5EF4-FFF2-40B4-BE49-F238E27FC236}">
                <a16:creationId xmlns:a16="http://schemas.microsoft.com/office/drawing/2014/main" id="{11E8927F-D09A-4888-AF9B-B21FB6FE7098}"/>
              </a:ext>
            </a:extLst>
          </p:cNvPr>
          <p:cNvCxnSpPr>
            <a:cxnSpLocks/>
            <a:stCxn id="17" idx="3"/>
            <a:endCxn id="4" idx="1"/>
          </p:cNvCxnSpPr>
          <p:nvPr/>
        </p:nvCxnSpPr>
        <p:spPr>
          <a:xfrm flipV="1">
            <a:off x="7885989" y="1074907"/>
            <a:ext cx="3121638" cy="1945807"/>
          </a:xfrm>
          <a:prstGeom prst="bentConnector3">
            <a:avLst>
              <a:gd name="adj1" fmla="val 75931"/>
            </a:avLst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" name="Conector: Angulado 38">
            <a:extLst>
              <a:ext uri="{FF2B5EF4-FFF2-40B4-BE49-F238E27FC236}">
                <a16:creationId xmlns:a16="http://schemas.microsoft.com/office/drawing/2014/main" id="{8A565077-DF14-4009-8575-E4340699FC10}"/>
              </a:ext>
            </a:extLst>
          </p:cNvPr>
          <p:cNvCxnSpPr>
            <a:cxnSpLocks/>
            <a:stCxn id="17" idx="3"/>
            <a:endCxn id="1028" idx="1"/>
          </p:cNvCxnSpPr>
          <p:nvPr/>
        </p:nvCxnSpPr>
        <p:spPr>
          <a:xfrm>
            <a:off x="7885989" y="3020714"/>
            <a:ext cx="2983527" cy="1957922"/>
          </a:xfrm>
          <a:prstGeom prst="bentConnector3">
            <a:avLst>
              <a:gd name="adj1" fmla="val 79643"/>
            </a:avLst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9" name="Gráfico 18">
            <a:extLst>
              <a:ext uri="{FF2B5EF4-FFF2-40B4-BE49-F238E27FC236}">
                <a16:creationId xmlns:a16="http://schemas.microsoft.com/office/drawing/2014/main" id="{4F618EC8-B6E9-4D72-880D-C36262E689F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31899" t="29262" r="32574" b="30061"/>
          <a:stretch/>
        </p:blipFill>
        <p:spPr>
          <a:xfrm>
            <a:off x="7086783" y="5811006"/>
            <a:ext cx="828656" cy="736583"/>
          </a:xfrm>
          <a:prstGeom prst="rect">
            <a:avLst/>
          </a:prstGeom>
        </p:spPr>
      </p:pic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5E688B27-6FC8-4372-AFBA-3EE46033C3C6}"/>
              </a:ext>
            </a:extLst>
          </p:cNvPr>
          <p:cNvCxnSpPr>
            <a:cxnSpLocks/>
          </p:cNvCxnSpPr>
          <p:nvPr/>
        </p:nvCxnSpPr>
        <p:spPr>
          <a:xfrm>
            <a:off x="7471661" y="3450299"/>
            <a:ext cx="0" cy="2350566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6" name="Imagem 45">
            <a:extLst>
              <a:ext uri="{FF2B5EF4-FFF2-40B4-BE49-F238E27FC236}">
                <a16:creationId xmlns:a16="http://schemas.microsoft.com/office/drawing/2014/main" id="{24E6B673-2892-458E-AD50-8675BD08D9B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66101" y="5777068"/>
            <a:ext cx="937384" cy="792355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51A22786-41D7-472F-878D-CFF3CC396515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38087" t="27354" r="38155" b="27762"/>
          <a:stretch/>
        </p:blipFill>
        <p:spPr>
          <a:xfrm>
            <a:off x="8269785" y="5800865"/>
            <a:ext cx="524014" cy="768558"/>
          </a:xfrm>
          <a:prstGeom prst="rect">
            <a:avLst/>
          </a:prstGeom>
        </p:spPr>
      </p:pic>
      <p:cxnSp>
        <p:nvCxnSpPr>
          <p:cNvPr id="28" name="Conector: Angulado 27">
            <a:extLst>
              <a:ext uri="{FF2B5EF4-FFF2-40B4-BE49-F238E27FC236}">
                <a16:creationId xmlns:a16="http://schemas.microsoft.com/office/drawing/2014/main" id="{E900875A-E4D7-42F5-939E-5002344D9E19}"/>
              </a:ext>
            </a:extLst>
          </p:cNvPr>
          <p:cNvCxnSpPr>
            <a:cxnSpLocks/>
            <a:stCxn id="15" idx="3"/>
            <a:endCxn id="17" idx="0"/>
          </p:cNvCxnSpPr>
          <p:nvPr/>
        </p:nvCxnSpPr>
        <p:spPr>
          <a:xfrm>
            <a:off x="5766101" y="2365678"/>
            <a:ext cx="1709822" cy="244971"/>
          </a:xfrm>
          <a:prstGeom prst="bentConnector2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8" name="Gráfico 17">
            <a:extLst>
              <a:ext uri="{FF2B5EF4-FFF2-40B4-BE49-F238E27FC236}">
                <a16:creationId xmlns:a16="http://schemas.microsoft.com/office/drawing/2014/main" id="{59CAAD12-A684-4443-B39C-1A7DD2D2C1D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285871" y="4312934"/>
            <a:ext cx="820129" cy="820129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A6FB6673-6B33-4132-8FF1-F895197E02C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6049" t="32130" r="28698" b="35189"/>
          <a:stretch/>
        </p:blipFill>
        <p:spPr>
          <a:xfrm>
            <a:off x="4945969" y="4312933"/>
            <a:ext cx="820132" cy="820129"/>
          </a:xfrm>
          <a:prstGeom prst="rect">
            <a:avLst/>
          </a:prstGeom>
        </p:spPr>
      </p:pic>
      <p:pic>
        <p:nvPicPr>
          <p:cNvPr id="3074" name="Picture 2" descr="How to Push Private Docker Images and Enable Caching on ...">
            <a:extLst>
              <a:ext uri="{FF2B5EF4-FFF2-40B4-BE49-F238E27FC236}">
                <a16:creationId xmlns:a16="http://schemas.microsoft.com/office/drawing/2014/main" id="{D9CEA191-99A0-4B03-AC3C-986082C69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718" y="4158229"/>
            <a:ext cx="1129536" cy="112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Conector de Seta Reta 44">
            <a:extLst>
              <a:ext uri="{FF2B5EF4-FFF2-40B4-BE49-F238E27FC236}">
                <a16:creationId xmlns:a16="http://schemas.microsoft.com/office/drawing/2014/main" id="{72F97CFE-C813-4AB6-8094-8EDE97EE69D3}"/>
              </a:ext>
            </a:extLst>
          </p:cNvPr>
          <p:cNvCxnSpPr>
            <a:cxnSpLocks/>
            <a:stCxn id="18" idx="3"/>
            <a:endCxn id="3074" idx="1"/>
          </p:cNvCxnSpPr>
          <p:nvPr/>
        </p:nvCxnSpPr>
        <p:spPr>
          <a:xfrm flipV="1">
            <a:off x="2106000" y="4722997"/>
            <a:ext cx="952718" cy="2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9" name="Conector de Seta Reta 48">
            <a:extLst>
              <a:ext uri="{FF2B5EF4-FFF2-40B4-BE49-F238E27FC236}">
                <a16:creationId xmlns:a16="http://schemas.microsoft.com/office/drawing/2014/main" id="{10CF0A39-917E-4C65-B84C-26899726BD13}"/>
              </a:ext>
            </a:extLst>
          </p:cNvPr>
          <p:cNvCxnSpPr>
            <a:cxnSpLocks/>
            <a:stCxn id="3074" idx="3"/>
          </p:cNvCxnSpPr>
          <p:nvPr/>
        </p:nvCxnSpPr>
        <p:spPr>
          <a:xfrm>
            <a:off x="4188254" y="4722997"/>
            <a:ext cx="742064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4" name="Conector: Angulado 53">
            <a:extLst>
              <a:ext uri="{FF2B5EF4-FFF2-40B4-BE49-F238E27FC236}">
                <a16:creationId xmlns:a16="http://schemas.microsoft.com/office/drawing/2014/main" id="{B67F7C10-E89E-46FA-BE78-7D1173714ED8}"/>
              </a:ext>
            </a:extLst>
          </p:cNvPr>
          <p:cNvCxnSpPr>
            <a:cxnSpLocks/>
            <a:stCxn id="40" idx="3"/>
            <a:endCxn id="17" idx="2"/>
          </p:cNvCxnSpPr>
          <p:nvPr/>
        </p:nvCxnSpPr>
        <p:spPr>
          <a:xfrm flipV="1">
            <a:off x="5766101" y="3430778"/>
            <a:ext cx="1709822" cy="1292220"/>
          </a:xfrm>
          <a:prstGeom prst="bentConnector2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114389206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m" descr="Image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7"/>
            <a:ext cx="12192000" cy="685364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ítulo 1"/>
          <p:cNvSpPr txBox="1"/>
          <p:nvPr/>
        </p:nvSpPr>
        <p:spPr>
          <a:xfrm>
            <a:off x="1305761" y="435980"/>
            <a:ext cx="8526319" cy="2605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defTabSz="493776">
              <a:lnSpc>
                <a:spcPct val="90000"/>
              </a:lnSpc>
              <a:defRPr sz="8640">
                <a:solidFill>
                  <a:srgbClr val="50428E"/>
                </a:solidFill>
                <a:latin typeface="Bebas Kai"/>
                <a:ea typeface="Bebas Kai"/>
                <a:cs typeface="Bebas Kai"/>
                <a:sym typeface="Bebas Kai"/>
              </a:defRPr>
            </a:pPr>
            <a:r>
              <a:rPr dirty="0"/>
              <a:t>EVOLUÇÃO DO</a:t>
            </a:r>
          </a:p>
          <a:p>
            <a:pPr defTabSz="493776">
              <a:lnSpc>
                <a:spcPct val="90000"/>
              </a:lnSpc>
              <a:defRPr sz="8640">
                <a:solidFill>
                  <a:srgbClr val="50428E"/>
                </a:solidFill>
                <a:latin typeface="Bebas Kai"/>
                <a:ea typeface="Bebas Kai"/>
                <a:cs typeface="Bebas Kai"/>
                <a:sym typeface="Bebas Kai"/>
              </a:defRPr>
            </a:pPr>
            <a:r>
              <a:rPr dirty="0"/>
              <a:t>PRODUTO</a:t>
            </a:r>
          </a:p>
        </p:txBody>
      </p:sp>
      <p:pic>
        <p:nvPicPr>
          <p:cNvPr id="174" name="Imagem" descr="Image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8321" y="303893"/>
            <a:ext cx="1022000" cy="50691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4BE4C3-62CF-4C74-A041-BED5065A54DC}"/>
              </a:ext>
            </a:extLst>
          </p:cNvPr>
          <p:cNvSpPr/>
          <p:nvPr/>
        </p:nvSpPr>
        <p:spPr>
          <a:xfrm>
            <a:off x="-647701" y="5142819"/>
            <a:ext cx="13060223" cy="520796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1" name="Apenas Navegação…"/>
          <p:cNvSpPr txBox="1"/>
          <p:nvPr/>
        </p:nvSpPr>
        <p:spPr>
          <a:xfrm>
            <a:off x="1382239" y="3134002"/>
            <a:ext cx="7274070" cy="2585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36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rPr dirty="0" err="1">
                <a:solidFill>
                  <a:schemeClr val="bg1"/>
                </a:solidFill>
              </a:rPr>
              <a:t>Apenas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Navegação</a:t>
            </a:r>
            <a:endParaRPr sz="4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 sz="36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pPr>
            <a:r>
              <a:rPr dirty="0" err="1">
                <a:solidFill>
                  <a:schemeClr val="bg1"/>
                </a:solidFill>
              </a:rPr>
              <a:t>Integrações</a:t>
            </a:r>
            <a:br>
              <a:rPr dirty="0"/>
            </a:br>
            <a:r>
              <a:rPr dirty="0">
                <a:solidFill>
                  <a:schemeClr val="bg1"/>
                </a:solidFill>
              </a:rPr>
              <a:t>Facebook</a:t>
            </a:r>
            <a:r>
              <a:rPr dirty="0">
                <a:solidFill>
                  <a:srgbClr val="31B3C3"/>
                </a:solidFill>
              </a:rPr>
              <a:t> + Portal</a:t>
            </a:r>
            <a:br>
              <a:rPr dirty="0"/>
            </a:br>
            <a:r>
              <a:rPr dirty="0" err="1"/>
              <a:t>Whatsapp</a:t>
            </a:r>
            <a:br>
              <a:rPr dirty="0"/>
            </a:br>
            <a:r>
              <a:rPr dirty="0">
                <a:solidFill>
                  <a:srgbClr val="31B3C3"/>
                </a:solidFill>
              </a:rPr>
              <a:t>Zendesk</a:t>
            </a:r>
          </a:p>
        </p:txBody>
      </p:sp>
      <p:pic>
        <p:nvPicPr>
          <p:cNvPr id="172" name="Imagem 5" descr="Imagem 5"/>
          <p:cNvPicPr>
            <a:picLocks noChangeAspect="1"/>
          </p:cNvPicPr>
          <p:nvPr/>
        </p:nvPicPr>
        <p:blipFill>
          <a:blip r:embed="rId5"/>
          <a:srcRect b="36986"/>
          <a:stretch>
            <a:fillRect/>
          </a:stretch>
        </p:blipFill>
        <p:spPr>
          <a:xfrm>
            <a:off x="5521057" y="732984"/>
            <a:ext cx="6891466" cy="614422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14441999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472FF16-D45B-4B6C-9E5C-A9C9900FD7CA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4A1F68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36" name="Conector: Angulado 35">
            <a:extLst>
              <a:ext uri="{FF2B5EF4-FFF2-40B4-BE49-F238E27FC236}">
                <a16:creationId xmlns:a16="http://schemas.microsoft.com/office/drawing/2014/main" id="{11E8927F-D09A-4888-AF9B-B21FB6FE7098}"/>
              </a:ext>
            </a:extLst>
          </p:cNvPr>
          <p:cNvCxnSpPr>
            <a:cxnSpLocks/>
          </p:cNvCxnSpPr>
          <p:nvPr/>
        </p:nvCxnSpPr>
        <p:spPr>
          <a:xfrm flipV="1">
            <a:off x="7885989" y="1350678"/>
            <a:ext cx="3121638" cy="1945807"/>
          </a:xfrm>
          <a:prstGeom prst="bentConnector3">
            <a:avLst>
              <a:gd name="adj1" fmla="val 75931"/>
            </a:avLst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" name="Conector: Angulado 38">
            <a:extLst>
              <a:ext uri="{FF2B5EF4-FFF2-40B4-BE49-F238E27FC236}">
                <a16:creationId xmlns:a16="http://schemas.microsoft.com/office/drawing/2014/main" id="{8A565077-DF14-4009-8575-E4340699FC10}"/>
              </a:ext>
            </a:extLst>
          </p:cNvPr>
          <p:cNvCxnSpPr>
            <a:cxnSpLocks/>
          </p:cNvCxnSpPr>
          <p:nvPr/>
        </p:nvCxnSpPr>
        <p:spPr>
          <a:xfrm>
            <a:off x="7885989" y="3296485"/>
            <a:ext cx="2983527" cy="1957922"/>
          </a:xfrm>
          <a:prstGeom prst="bentConnector3">
            <a:avLst>
              <a:gd name="adj1" fmla="val 79643"/>
            </a:avLst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5E688B27-6FC8-4372-AFBA-3EE46033C3C6}"/>
              </a:ext>
            </a:extLst>
          </p:cNvPr>
          <p:cNvCxnSpPr>
            <a:cxnSpLocks/>
          </p:cNvCxnSpPr>
          <p:nvPr/>
        </p:nvCxnSpPr>
        <p:spPr>
          <a:xfrm>
            <a:off x="7471659" y="4433824"/>
            <a:ext cx="2" cy="1256012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8" name="Gráfico 17">
            <a:extLst>
              <a:ext uri="{FF2B5EF4-FFF2-40B4-BE49-F238E27FC236}">
                <a16:creationId xmlns:a16="http://schemas.microsoft.com/office/drawing/2014/main" id="{59CAAD12-A684-4443-B39C-1A7DD2D2C1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0238" y="2810420"/>
            <a:ext cx="820129" cy="820129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A6FB6673-6B33-4132-8FF1-F895197E02C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6049" t="32130" r="28698" b="35189"/>
          <a:stretch/>
        </p:blipFill>
        <p:spPr>
          <a:xfrm>
            <a:off x="4520336" y="2810419"/>
            <a:ext cx="820132" cy="820129"/>
          </a:xfrm>
          <a:prstGeom prst="rect">
            <a:avLst/>
          </a:prstGeom>
        </p:spPr>
      </p:pic>
      <p:pic>
        <p:nvPicPr>
          <p:cNvPr id="3074" name="Picture 2" descr="How to Push Private Docker Images and Enable Caching on ...">
            <a:extLst>
              <a:ext uri="{FF2B5EF4-FFF2-40B4-BE49-F238E27FC236}">
                <a16:creationId xmlns:a16="http://schemas.microsoft.com/office/drawing/2014/main" id="{D9CEA191-99A0-4B03-AC3C-986082C69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085" y="2655715"/>
            <a:ext cx="1129536" cy="112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Conector de Seta Reta 44">
            <a:extLst>
              <a:ext uri="{FF2B5EF4-FFF2-40B4-BE49-F238E27FC236}">
                <a16:creationId xmlns:a16="http://schemas.microsoft.com/office/drawing/2014/main" id="{72F97CFE-C813-4AB6-8094-8EDE97EE69D3}"/>
              </a:ext>
            </a:extLst>
          </p:cNvPr>
          <p:cNvCxnSpPr>
            <a:cxnSpLocks/>
            <a:stCxn id="18" idx="3"/>
            <a:endCxn id="3074" idx="1"/>
          </p:cNvCxnSpPr>
          <p:nvPr/>
        </p:nvCxnSpPr>
        <p:spPr>
          <a:xfrm flipV="1">
            <a:off x="1680367" y="3220483"/>
            <a:ext cx="952718" cy="2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9" name="Conector de Seta Reta 48">
            <a:extLst>
              <a:ext uri="{FF2B5EF4-FFF2-40B4-BE49-F238E27FC236}">
                <a16:creationId xmlns:a16="http://schemas.microsoft.com/office/drawing/2014/main" id="{10CF0A39-917E-4C65-B84C-26899726BD13}"/>
              </a:ext>
            </a:extLst>
          </p:cNvPr>
          <p:cNvCxnSpPr>
            <a:cxnSpLocks/>
            <a:stCxn id="3074" idx="3"/>
          </p:cNvCxnSpPr>
          <p:nvPr/>
        </p:nvCxnSpPr>
        <p:spPr>
          <a:xfrm>
            <a:off x="3762621" y="3220483"/>
            <a:ext cx="742064" cy="0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1" name="Gráfico 20">
            <a:extLst>
              <a:ext uri="{FF2B5EF4-FFF2-40B4-BE49-F238E27FC236}">
                <a16:creationId xmlns:a16="http://schemas.microsoft.com/office/drawing/2014/main" id="{FE334962-4CEE-4F79-B071-DC9D33416B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95310" y="2810420"/>
            <a:ext cx="820129" cy="820129"/>
          </a:xfrm>
          <a:prstGeom prst="rect">
            <a:avLst/>
          </a:prstGeom>
        </p:spPr>
      </p:pic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6088EE41-8A60-4196-98B6-9A80C23009D2}"/>
              </a:ext>
            </a:extLst>
          </p:cNvPr>
          <p:cNvCxnSpPr>
            <a:cxnSpLocks/>
            <a:stCxn id="40" idx="3"/>
            <a:endCxn id="21" idx="1"/>
          </p:cNvCxnSpPr>
          <p:nvPr/>
        </p:nvCxnSpPr>
        <p:spPr>
          <a:xfrm>
            <a:off x="5340468" y="3220484"/>
            <a:ext cx="1754842" cy="1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2" name="Picture 4" descr="Watson (computer) - Wikipedia">
            <a:extLst>
              <a:ext uri="{FF2B5EF4-FFF2-40B4-BE49-F238E27FC236}">
                <a16:creationId xmlns:a16="http://schemas.microsoft.com/office/drawing/2014/main" id="{230E198A-F806-4ED8-9B39-2011C282E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955" y="629470"/>
            <a:ext cx="1010397" cy="93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s://pbs.twimg.com/profile_images/791277935311200257/7OhDQq9H.jpg">
            <a:extLst>
              <a:ext uri="{FF2B5EF4-FFF2-40B4-BE49-F238E27FC236}">
                <a16:creationId xmlns:a16="http://schemas.microsoft.com/office/drawing/2014/main" id="{2FE8F0D7-5CA3-4075-8539-CD2872367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03353C"/>
              </a:clrFrom>
              <a:clrTo>
                <a:srgbClr val="03353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713" y="5609892"/>
            <a:ext cx="1197893" cy="119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7" name="Conector de Seta Reta 46">
            <a:extLst>
              <a:ext uri="{FF2B5EF4-FFF2-40B4-BE49-F238E27FC236}">
                <a16:creationId xmlns:a16="http://schemas.microsoft.com/office/drawing/2014/main" id="{C294543E-A227-4BEC-BD19-25052E03938C}"/>
              </a:ext>
            </a:extLst>
          </p:cNvPr>
          <p:cNvCxnSpPr>
            <a:cxnSpLocks/>
            <a:stCxn id="21" idx="0"/>
            <a:endCxn id="42" idx="2"/>
          </p:cNvCxnSpPr>
          <p:nvPr/>
        </p:nvCxnSpPr>
        <p:spPr>
          <a:xfrm flipH="1" flipV="1">
            <a:off x="7504154" y="1568799"/>
            <a:ext cx="1221" cy="1241621"/>
          </a:xfrm>
          <a:prstGeom prst="straightConnector1">
            <a:avLst/>
          </a:prstGeom>
          <a:noFill/>
          <a:ln w="57150" cap="flat">
            <a:solidFill>
              <a:schemeClr val="bg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0" name="Picture 4" descr="Picture 4">
            <a:extLst>
              <a:ext uri="{FF2B5EF4-FFF2-40B4-BE49-F238E27FC236}">
                <a16:creationId xmlns:a16="http://schemas.microsoft.com/office/drawing/2014/main" id="{CE8EC41A-3E7E-41DA-B63B-255892731A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62302" y="4451066"/>
            <a:ext cx="1197893" cy="1528123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m 10" descr="Imagem 10">
            <a:extLst>
              <a:ext uri="{FF2B5EF4-FFF2-40B4-BE49-F238E27FC236}">
                <a16:creationId xmlns:a16="http://schemas.microsoft.com/office/drawing/2014/main" id="{82010B67-9253-4320-9381-1BD41113D88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89294" y="511133"/>
            <a:ext cx="1197893" cy="169488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ELEVATOR">
            <a:extLst>
              <a:ext uri="{FF2B5EF4-FFF2-40B4-BE49-F238E27FC236}">
                <a16:creationId xmlns:a16="http://schemas.microsoft.com/office/drawing/2014/main" id="{FCFBD5DC-1DB3-4792-95AD-DD5CF729A65B}"/>
              </a:ext>
            </a:extLst>
          </p:cNvPr>
          <p:cNvSpPr txBox="1"/>
          <p:nvPr/>
        </p:nvSpPr>
        <p:spPr>
          <a:xfrm>
            <a:off x="5931973" y="3667984"/>
            <a:ext cx="3144360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8000" b="0">
                <a:solidFill>
                  <a:srgbClr val="FFFFFF"/>
                </a:solidFill>
                <a:latin typeface="BebasNeue"/>
                <a:ea typeface="BebasNeue"/>
                <a:cs typeface="BebasNeue"/>
                <a:sym typeface="BebasNeue"/>
              </a:defRPr>
            </a:lvl1pPr>
          </a:lstStyle>
          <a:p>
            <a:pPr algn="ctr"/>
            <a:r>
              <a:rPr lang="pt-BR" sz="4400" dirty="0">
                <a:latin typeface="Bebas Kai" panose="04050603020B02020204" pitchFamily="82" charset="0"/>
              </a:rPr>
              <a:t>ORQUESTRADOR</a:t>
            </a:r>
            <a:endParaRPr sz="4400" dirty="0">
              <a:latin typeface="Bebas Kai" panose="04050603020B020202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710463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7"/>
            <a:ext cx="12192000" cy="6853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Imagem" descr="Imagem"/>
          <p:cNvPicPr>
            <a:picLocks noChangeAspect="1"/>
          </p:cNvPicPr>
          <p:nvPr/>
        </p:nvPicPr>
        <p:blipFill>
          <a:blip r:embed="rId3"/>
          <a:srcRect l="6904" t="18343" r="35862" b="29485"/>
          <a:stretch>
            <a:fillRect/>
          </a:stretch>
        </p:blipFill>
        <p:spPr>
          <a:xfrm>
            <a:off x="6663067" y="-44215"/>
            <a:ext cx="10026407" cy="6946596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Texto"/>
          <p:cNvSpPr txBox="1"/>
          <p:nvPr/>
        </p:nvSpPr>
        <p:spPr>
          <a:xfrm>
            <a:off x="0" y="0"/>
            <a:ext cx="180340" cy="447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  <p:sp>
        <p:nvSpPr>
          <p:cNvPr id="221" name="Título 1"/>
          <p:cNvSpPr txBox="1"/>
          <p:nvPr/>
        </p:nvSpPr>
        <p:spPr>
          <a:xfrm>
            <a:off x="2124174" y="1367691"/>
            <a:ext cx="7943652" cy="4122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defTabSz="566927">
              <a:lnSpc>
                <a:spcPct val="90000"/>
              </a:lnSpc>
              <a:defRPr sz="24800">
                <a:solidFill>
                  <a:srgbClr val="FFFFFF"/>
                </a:solidFill>
                <a:latin typeface="Just Lovely"/>
                <a:ea typeface="Just Lovely"/>
                <a:cs typeface="Just Lovely"/>
                <a:sym typeface="Just Lovely"/>
              </a:defRPr>
            </a:lvl1pPr>
          </a:lstStyle>
          <a:p>
            <a:r>
              <a:rPr dirty="0" err="1"/>
              <a:t>Obrigado</a:t>
            </a:r>
            <a:endParaRPr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4" name="page47image27900576.png" descr="page47image2790057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o"/>
          <p:cNvSpPr txBox="1"/>
          <p:nvPr/>
        </p:nvSpPr>
        <p:spPr>
          <a:xfrm>
            <a:off x="0" y="0"/>
            <a:ext cx="180340" cy="447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289</Words>
  <Application>Microsoft Office PowerPoint</Application>
  <PresentationFormat>Widescreen</PresentationFormat>
  <Paragraphs>111</Paragraphs>
  <Slides>30</Slides>
  <Notes>20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41" baseType="lpstr">
      <vt:lpstr>Arial</vt:lpstr>
      <vt:lpstr>Bebas Kai</vt:lpstr>
      <vt:lpstr>BebasNeue</vt:lpstr>
      <vt:lpstr>Calibri</vt:lpstr>
      <vt:lpstr>Helvetica</vt:lpstr>
      <vt:lpstr>Just Lovely</vt:lpstr>
      <vt:lpstr>JustLovely</vt:lpstr>
      <vt:lpstr>Montserrat Medium</vt:lpstr>
      <vt:lpstr>Poppins Medium</vt:lpstr>
      <vt:lpstr>Times</vt:lpstr>
      <vt:lpstr>Tema do Office</vt:lpstr>
      <vt:lpstr>Apresentação do PowerPoint</vt:lpstr>
      <vt:lpstr>Apresentação do PowerPoint</vt:lpstr>
      <vt:lpstr>CONTEXTO</vt:lpstr>
      <vt:lpstr>Apresentação do PowerPoint</vt:lpstr>
      <vt:lpstr>Maria Rosa</vt:lpstr>
      <vt:lpstr>Apresentação do PowerPoint</vt:lpstr>
      <vt:lpstr>CONCEITOS</vt:lpstr>
      <vt:lpstr>Apresentação do PowerPoint</vt:lpstr>
      <vt:lpstr>Apresentação do PowerPoint</vt:lpstr>
      <vt:lpstr>Apresentação do PowerPoint</vt:lpstr>
      <vt:lpstr>EVOLUÇÃO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Chagas</dc:creator>
  <cp:lastModifiedBy>Felipe Chagas</cp:lastModifiedBy>
  <cp:revision>37</cp:revision>
  <dcterms:modified xsi:type="dcterms:W3CDTF">2019-06-15T03:03:04Z</dcterms:modified>
</cp:coreProperties>
</file>