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17"/>
  </p:notesMasterIdLst>
  <p:handoutMasterIdLst>
    <p:handoutMasterId r:id="rId18"/>
  </p:handoutMasterIdLst>
  <p:sldIdLst>
    <p:sldId id="265" r:id="rId3"/>
    <p:sldId id="282" r:id="rId4"/>
    <p:sldId id="283" r:id="rId5"/>
    <p:sldId id="293" r:id="rId6"/>
    <p:sldId id="294" r:id="rId7"/>
    <p:sldId id="297" r:id="rId8"/>
    <p:sldId id="298" r:id="rId9"/>
    <p:sldId id="295" r:id="rId10"/>
    <p:sldId id="285" r:id="rId11"/>
    <p:sldId id="288" r:id="rId12"/>
    <p:sldId id="287" r:id="rId13"/>
    <p:sldId id="286" r:id="rId14"/>
    <p:sldId id="292" r:id="rId15"/>
    <p:sldId id="296" r:id="rId16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108" d="100"/>
          <a:sy n="108" d="100"/>
        </p:scale>
        <p:origin x="758" y="1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E4667FA-8902-414E-99AB-14BC5AF61D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E27CB3C5-AF0E-4B1C-862C-83E833B368F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C96AF8D2-F45E-4F9A-83E1-D66772C25C1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D67FA97F-D818-40E2-9FE2-AA37FBBE00B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1A59C1E-702A-4DCE-8F7D-4A3DA6DB6F78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88BB0AF-522A-4A86-946B-9A8DE39ABEC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8AD5212-3621-469D-AAC6-0125D62BB97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AF5B1AB3-74C3-461F-B970-E53FDA1F9D1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FBD4D287-DCED-46DD-91E4-40991476C6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391A9773-6C0E-4C3D-A84C-4C7B83DFA4C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3E26BDF-C609-4ECE-A411-0D901AA54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2317DB-5590-409A-B11C-4A6DECBB9D0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83560258-5E5D-4163-8B88-FD02CBA71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E61130EC-8B62-481E-B6DC-A921D288982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4C786851-594B-4606-8515-7650EEBC22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EFBC7C6B-7040-46B5-8D28-C89069B10FE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2939A04F-C647-40FB-9D15-861A270AEC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A7DDE2FB-A166-4756-B982-F3200F1F82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EAF512C8-59B6-45A0-A17F-D58B80E477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4919E5A5-DD1C-4C85-9135-816AC46A13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44649101-4345-4728-A7A4-7D9212500AC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7F5F1427-0E6A-45BE-B2DC-7A00115190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305A908B-C2E0-4A30-9882-2FEA180D01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2328A67A-480F-4B08-A5A7-84FC3E76D0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51E7AD74-5434-40D8-AAB1-AAF0BAD422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67204530-042D-4BA9-86EA-E4A0AEF067B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91121A93-FE98-4960-BDF0-2CE5391B39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D35C5736-7CE4-4891-A53E-B868396FB1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144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4931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2682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68335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17743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65819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767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20751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76433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45150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6635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91" y="4331678"/>
            <a:ext cx="1799037" cy="613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797" y="213465"/>
            <a:ext cx="9144000" cy="1904256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158" y="1791915"/>
            <a:ext cx="8339685" cy="452438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763089" y="2737021"/>
            <a:ext cx="7415220" cy="323850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225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3115" y="2744373"/>
            <a:ext cx="5065676" cy="6135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13115" y="3463603"/>
            <a:ext cx="5065851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3202" y="3930281"/>
            <a:ext cx="5065676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244310" y="2737021"/>
            <a:ext cx="1442761" cy="14421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44135" y="2749728"/>
            <a:ext cx="1442761" cy="14421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575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7179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212817"/>
            <a:ext cx="3041606" cy="4861904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2668" y="1293019"/>
            <a:ext cx="3691189" cy="32075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6299031" y="215900"/>
            <a:ext cx="2755261" cy="9391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8" y="220320"/>
            <a:ext cx="2615678" cy="11593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6293" y="433522"/>
            <a:ext cx="420671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23624" y="1619756"/>
            <a:ext cx="3263483" cy="28808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22226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C76CEB-EA45-4D8D-A65A-89461F29ED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ABD4DD-DFDB-4483-8211-CA977F8D03BA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A9B73B-9A2D-4BFD-8F67-D06066987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2BF759-B2CB-45B7-98C8-2FE8EFEC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26E68CC-3A7D-4949-A6C8-8C1FB18ACC9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6769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7BD37D-B8FE-4189-B21C-436CA5B7B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3E941-AD6E-4958-8ACA-7E6831BC1948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7D7833-30FC-431D-A2A8-6D496A768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4D4D88-1414-45D7-8E6F-0EE2EFF0E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794CD54-6807-483E-93EA-177EFD79B11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4806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141790-B25E-42E3-9785-9F35EEA38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8B2225E-205B-40DB-A05C-2B5B100C3F5D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0CCFFE-EB36-465B-825C-00D62301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587435-3C52-4249-B589-0EDDF396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E7C84A-3684-47C1-9F91-E0FDAC0C4A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91342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4DE27C-BE1F-4701-B8E1-3D61F312CF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34D8261-59FB-49AF-A71D-BD544BA3D09B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6BBAE0-5024-41F2-8EB2-BD82BDB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402DC6-85BF-43C6-BE52-FD9E46443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56C9AF9-9131-4CDA-8D41-4A709F2BFB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1706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B8C6681-B2FF-4CA9-AB72-C0380A89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762FF00-5654-48DC-9250-4ABFF24E194E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259E290-526E-4C65-880C-11A40414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0356498-9438-49B9-9021-1FBFED779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64DCAA3-399E-460D-89E2-178561AD9C5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2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553768B-A307-4EE8-A133-329E0E49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87D8F90-5DC3-4B01-AA85-8D1B4FF3BDFC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6BBD0B8-D003-48BF-B746-58613418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C4366B-C4CE-4D77-A75C-A36468E79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FB74E16-9A37-4AAD-9A9D-0BBB47E15E0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750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629765-A2C9-4032-B64A-9037297A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D7B6672-5BCC-4D02-8CC8-AB7AB402E6C8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BE2AA3-F127-41C7-A9B0-E6BB52BF2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63E028-2438-462E-8050-864039F6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F78F714-7120-4BD0-A40A-F955C9FD73D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248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8CFB2B-C4E5-4D45-A288-C90E27871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0B1FEA2-66F9-4CC5-B36B-7E1C073D44CF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8079B3A-EC83-4996-B23A-117D2A3D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798CB3-4371-4D58-836F-C3C3955C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3DB635C-FBE8-4733-8E22-A2A9E0FCBC4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1110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C6C9FA-4217-4D59-81DE-01B210CE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16FB887-7228-4ADB-BF32-4D902DB0F622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2BD9D7-8200-47D1-ABCF-39CD0321C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4FF6AE-9ED9-4797-BCB9-19A8DC54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DD5E842-DFDE-47E6-8096-CB80200768D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95768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36E05C-6159-4162-8112-7B78DF414D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4F7C4CC-7E14-4F17-9156-99A4178BE038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55C63C-2A54-4CD3-8960-AD9DEFD7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08FC47-6846-4A08-B3D7-097952AC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FF9A454-710C-4F5F-A06C-D367198E8D6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21498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B861CD-0250-4ABE-B9B6-B94DBB24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A4DD656-082C-40B7-B404-CF4439E2EA05}" type="datetimeFigureOut">
              <a:rPr lang="pt-BR" altLang="pt-BR"/>
              <a:pPr/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C91D3F-20F9-457A-ABB5-0305D6090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7E78ED-0EB4-4B7A-89A1-CAF4A8173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441FB8A-105B-403C-AE06-249058C7674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0220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506095B9-F741-49EC-AB44-754324CB11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B56E87AF-819C-415D-9072-BBF74CC739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145C2D30-6404-4724-9865-25E00F556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9D92E45C-6FB2-43A0-B0A5-3CD370A49EB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7863612C-1601-440A-8223-1B79A8D5B7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93AEEAB5-1C6F-4E40-8A75-A9BCBB187E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6B4461FA-14AD-4DB2-AE10-4252ECDD5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EF7C4D69-BA8A-4F7F-9D62-5D0433E565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CC32798B-CB36-4E8A-9A9F-FEBFCA65B53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E2EBD2F1-4EEC-4DA4-99CC-CF2EA9F550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35531683-CB16-4022-8B1C-405ECFE404C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4FBCD51E-E4D2-43D8-8E4E-41B218FE00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B28CA91E-3F10-416B-A4C1-7DDE393BBE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C389E8D1-A113-48BF-B814-DA2BCD8089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3E94E29E-6B48-4ED9-A3D0-41380DA3F3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7BFE3AB3-8818-4FEC-AD14-08AACBE8967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42CDC3C4-FBEE-458D-80FA-DB61626A4F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227317F5-8C2E-4135-A198-E3D3542825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15" r:id="rId12"/>
    <p:sldLayoutId id="214748401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6"/>
        </a:buBlip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6"/>
        </a:buBlip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6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6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6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TRILHA .NET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51720" y="2571750"/>
            <a:ext cx="6246396" cy="858149"/>
          </a:xfrm>
        </p:spPr>
        <p:txBody>
          <a:bodyPr/>
          <a:lstStyle/>
          <a:p>
            <a:pPr algn="ctr"/>
            <a:r>
              <a:rPr lang="pt-BR" sz="2475" dirty="0"/>
              <a:t>Implementando Métricas e </a:t>
            </a:r>
            <a:r>
              <a:rPr lang="pt-BR" sz="2475" dirty="0" err="1"/>
              <a:t>Healthcheck</a:t>
            </a:r>
            <a:r>
              <a:rPr lang="pt-BR" sz="2475" dirty="0"/>
              <a:t> em aplicações .NET</a:t>
            </a:r>
          </a:p>
        </p:txBody>
      </p:sp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84078DB5-2B55-A44C-A5E7-E941B4784E6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826" y="2749728"/>
            <a:ext cx="1442197" cy="1442197"/>
          </a:xfr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3D50F6D-4295-4DB0-92BD-EF9F5BA26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3075806"/>
            <a:ext cx="3073661" cy="172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C612D8-C9DC-4244-B4F5-17AE6EA46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1059582"/>
            <a:ext cx="6408712" cy="387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5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2;p16">
            <a:extLst>
              <a:ext uri="{FF2B5EF4-FFF2-40B4-BE49-F238E27FC236}">
                <a16:creationId xmlns:a16="http://schemas.microsoft.com/office/drawing/2014/main" id="{3B1FD2D5-E750-4751-AE83-FC6331B65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82650" y="654550"/>
            <a:ext cx="5328592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4000" b="1" dirty="0" err="1">
                <a:latin typeface="Roboto" panose="02000000000000000000" pitchFamily="2" charset="0"/>
                <a:ea typeface="Roboto" panose="02000000000000000000" pitchFamily="2" charset="0"/>
              </a:rPr>
              <a:t>Exemplos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de </a:t>
            </a:r>
            <a:r>
              <a:rPr lang="en-US" sz="4000" b="1" dirty="0" err="1">
                <a:latin typeface="Roboto" panose="02000000000000000000" pitchFamily="2" charset="0"/>
                <a:ea typeface="Roboto" panose="02000000000000000000" pitchFamily="2" charset="0"/>
              </a:rPr>
              <a:t>Métricas</a:t>
            </a:r>
            <a:endParaRPr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Google Shape;373;p16">
            <a:extLst>
              <a:ext uri="{FF2B5EF4-FFF2-40B4-BE49-F238E27FC236}">
                <a16:creationId xmlns:a16="http://schemas.microsoft.com/office/drawing/2014/main" id="{4010C6C5-3DCB-45D3-83F9-3B81B929076F}"/>
              </a:ext>
            </a:extLst>
          </p:cNvPr>
          <p:cNvSpPr txBox="1">
            <a:spLocks/>
          </p:cNvSpPr>
          <p:nvPr/>
        </p:nvSpPr>
        <p:spPr bwMode="auto">
          <a:xfrm>
            <a:off x="683568" y="1563638"/>
            <a:ext cx="4009743" cy="260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39700" indent="0">
              <a:buFont typeface="Arial" panose="020B0604020202020204" pitchFamily="34" charset="0"/>
              <a:buNone/>
            </a:pPr>
            <a:r>
              <a:rPr lang="pt-BR" sz="2000" b="1" kern="0" dirty="0">
                <a:latin typeface="Roboto" panose="02000000000000000000" pitchFamily="2" charset="0"/>
                <a:ea typeface="Roboto" panose="02000000000000000000" pitchFamily="2" charset="0"/>
              </a:rPr>
              <a:t>Métricas do Sistema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Quantidades de requisições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Quantidade de erros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Consumo de recursos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APIs mais acessadas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Tempo de acesso a um recurso</a:t>
            </a:r>
            <a:endParaRPr lang="pt-BR" kern="0" dirty="0"/>
          </a:p>
        </p:txBody>
      </p:sp>
      <p:sp>
        <p:nvSpPr>
          <p:cNvPr id="4" name="Google Shape;373;p16">
            <a:extLst>
              <a:ext uri="{FF2B5EF4-FFF2-40B4-BE49-F238E27FC236}">
                <a16:creationId xmlns:a16="http://schemas.microsoft.com/office/drawing/2014/main" id="{9279682A-50E7-487D-92FE-764AD5843223}"/>
              </a:ext>
            </a:extLst>
          </p:cNvPr>
          <p:cNvSpPr txBox="1">
            <a:spLocks/>
          </p:cNvSpPr>
          <p:nvPr/>
        </p:nvSpPr>
        <p:spPr>
          <a:xfrm>
            <a:off x="4506371" y="1563637"/>
            <a:ext cx="4009743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139700" indent="0" eaLnBrk="0" hangingPunct="0">
              <a:spcBef>
                <a:spcPct val="20000"/>
              </a:spcBef>
              <a:buFont typeface="Arial" panose="020B0604020202020204" pitchFamily="34" charset="0"/>
              <a:buNone/>
              <a:defRPr sz="2000" b="1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r>
              <a:rPr lang="pt-BR" dirty="0"/>
              <a:t>Métricas de Negócio</a:t>
            </a:r>
          </a:p>
          <a:p>
            <a:pPr marL="482600" indent="-342900">
              <a:buFont typeface="+mj-lt"/>
              <a:buAutoNum type="arabicPeriod"/>
            </a:pPr>
            <a:r>
              <a:rPr lang="pt-BR" b="0" dirty="0"/>
              <a:t>Usuários acessando a aplicação</a:t>
            </a:r>
          </a:p>
          <a:p>
            <a:pPr marL="482600" indent="-342900">
              <a:buFont typeface="+mj-lt"/>
              <a:buAutoNum type="arabicPeriod"/>
            </a:pPr>
            <a:r>
              <a:rPr lang="pt-BR" b="0" dirty="0"/>
              <a:t>Boletos emitidos</a:t>
            </a:r>
          </a:p>
          <a:p>
            <a:pPr marL="482600" indent="-342900">
              <a:buFont typeface="+mj-lt"/>
              <a:buAutoNum type="arabicPeriod"/>
            </a:pPr>
            <a:r>
              <a:rPr lang="pt-BR" b="0" dirty="0"/>
              <a:t>Compras de um produto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865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4365148-090D-4F85-833D-2DC57D68C109}"/>
              </a:ext>
            </a:extLst>
          </p:cNvPr>
          <p:cNvSpPr txBox="1"/>
          <p:nvPr/>
        </p:nvSpPr>
        <p:spPr>
          <a:xfrm>
            <a:off x="1691680" y="697248"/>
            <a:ext cx="4212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Métrica</a:t>
            </a:r>
            <a:r>
              <a:rPr lang="en-US" sz="2800" dirty="0"/>
              <a:t> </a:t>
            </a:r>
            <a:r>
              <a:rPr lang="en-US" sz="2800" dirty="0" err="1"/>
              <a:t>não</a:t>
            </a:r>
            <a:r>
              <a:rPr lang="en-US" sz="2800" dirty="0"/>
              <a:t> é LOG !!!</a:t>
            </a:r>
            <a:endParaRPr lang="pt-BR" sz="2800" dirty="0"/>
          </a:p>
        </p:txBody>
      </p:sp>
      <p:sp>
        <p:nvSpPr>
          <p:cNvPr id="3" name="Google Shape;373;p16">
            <a:extLst>
              <a:ext uri="{FF2B5EF4-FFF2-40B4-BE49-F238E27FC236}">
                <a16:creationId xmlns:a16="http://schemas.microsoft.com/office/drawing/2014/main" id="{D0E52C0B-0181-4E56-9D93-BE366D3F6C66}"/>
              </a:ext>
            </a:extLst>
          </p:cNvPr>
          <p:cNvSpPr txBox="1">
            <a:spLocks/>
          </p:cNvSpPr>
          <p:nvPr/>
        </p:nvSpPr>
        <p:spPr>
          <a:xfrm>
            <a:off x="395537" y="1563638"/>
            <a:ext cx="3960440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pPr marL="139700" indent="0">
              <a:buNone/>
            </a:pPr>
            <a:r>
              <a:rPr lang="en-US" b="1" dirty="0" err="1"/>
              <a:t>Métricas</a:t>
            </a:r>
            <a:endParaRPr lang="en-US" dirty="0"/>
          </a:p>
          <a:p>
            <a:r>
              <a:rPr lang="en-US" dirty="0"/>
              <a:t>Dados </a:t>
            </a:r>
            <a:r>
              <a:rPr lang="en-US" dirty="0" err="1"/>
              <a:t>numéricos</a:t>
            </a:r>
            <a:endParaRPr lang="en-US" dirty="0"/>
          </a:p>
          <a:p>
            <a:r>
              <a:rPr lang="en-US" dirty="0" err="1"/>
              <a:t>Gráficos</a:t>
            </a:r>
            <a:endParaRPr lang="en-US" dirty="0"/>
          </a:p>
          <a:p>
            <a:r>
              <a:rPr lang="en-US" dirty="0" err="1"/>
              <a:t>Agregações</a:t>
            </a:r>
            <a:endParaRPr lang="en-US" dirty="0"/>
          </a:p>
          <a:p>
            <a:r>
              <a:rPr lang="en-US" dirty="0"/>
              <a:t>Performance</a:t>
            </a:r>
          </a:p>
        </p:txBody>
      </p:sp>
      <p:sp>
        <p:nvSpPr>
          <p:cNvPr id="5" name="Google Shape;373;p16">
            <a:extLst>
              <a:ext uri="{FF2B5EF4-FFF2-40B4-BE49-F238E27FC236}">
                <a16:creationId xmlns:a16="http://schemas.microsoft.com/office/drawing/2014/main" id="{137DFD92-E6E5-4754-9243-A5681E38EAE8}"/>
              </a:ext>
            </a:extLst>
          </p:cNvPr>
          <p:cNvSpPr txBox="1">
            <a:spLocks/>
          </p:cNvSpPr>
          <p:nvPr/>
        </p:nvSpPr>
        <p:spPr>
          <a:xfrm>
            <a:off x="4499992" y="1563638"/>
            <a:ext cx="4248471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pPr marL="139700" indent="0">
              <a:buNone/>
            </a:pPr>
            <a:r>
              <a:rPr lang="en-US" b="1" dirty="0"/>
              <a:t>Logs</a:t>
            </a:r>
          </a:p>
          <a:p>
            <a:r>
              <a:rPr lang="en-US" dirty="0"/>
              <a:t>Dados </a:t>
            </a:r>
            <a:r>
              <a:rPr lang="en-US" dirty="0" err="1"/>
              <a:t>textuais</a:t>
            </a:r>
            <a:endParaRPr lang="en-US" dirty="0"/>
          </a:p>
          <a:p>
            <a:r>
              <a:rPr lang="en-US" dirty="0" err="1"/>
              <a:t>Mensagens</a:t>
            </a:r>
            <a:r>
              <a:rPr lang="en-US" dirty="0"/>
              <a:t> de </a:t>
            </a:r>
            <a:r>
              <a:rPr lang="en-US" dirty="0" err="1"/>
              <a:t>Erro</a:t>
            </a:r>
            <a:endParaRPr lang="en-US" dirty="0"/>
          </a:p>
          <a:p>
            <a:r>
              <a:rPr lang="en-US" dirty="0" err="1"/>
              <a:t>Informação</a:t>
            </a:r>
            <a:endParaRPr lang="en-US" dirty="0"/>
          </a:p>
          <a:p>
            <a:r>
              <a:rPr lang="en-US" dirty="0" err="1"/>
              <a:t>Buscáveis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246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72;p16">
            <a:extLst>
              <a:ext uri="{FF2B5EF4-FFF2-40B4-BE49-F238E27FC236}">
                <a16:creationId xmlns:a16="http://schemas.microsoft.com/office/drawing/2014/main" id="{C762BCCE-C9A3-49FD-AE01-09BC7B9126DA}"/>
              </a:ext>
            </a:extLst>
          </p:cNvPr>
          <p:cNvSpPr txBox="1">
            <a:spLocks/>
          </p:cNvSpPr>
          <p:nvPr/>
        </p:nvSpPr>
        <p:spPr>
          <a:xfrm>
            <a:off x="4529470" y="627534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000" b="1" kern="0" dirty="0" err="1">
                <a:latin typeface="Roboto" panose="02000000000000000000" pitchFamily="2" charset="0"/>
                <a:ea typeface="Roboto" panose="02000000000000000000" pitchFamily="2" charset="0"/>
              </a:rPr>
              <a:t>Healthcheck</a:t>
            </a:r>
            <a:endParaRPr lang="en-US" sz="4000" b="1" kern="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Google Shape;373;p16">
            <a:extLst>
              <a:ext uri="{FF2B5EF4-FFF2-40B4-BE49-F238E27FC236}">
                <a16:creationId xmlns:a16="http://schemas.microsoft.com/office/drawing/2014/main" id="{599A8C45-F7D8-4413-B963-C3FBEE6010DF}"/>
              </a:ext>
            </a:extLst>
          </p:cNvPr>
          <p:cNvSpPr txBox="1">
            <a:spLocks/>
          </p:cNvSpPr>
          <p:nvPr/>
        </p:nvSpPr>
        <p:spPr bwMode="auto">
          <a:xfrm>
            <a:off x="3851920" y="1563638"/>
            <a:ext cx="4944300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Testar a saúde da sua aplicação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Testar os serviços e recursos que a aplicação depende</a:t>
            </a:r>
          </a:p>
          <a:p>
            <a:pPr marL="482600">
              <a:buFont typeface="+mj-lt"/>
              <a:buAutoNum type="arabicPeriod"/>
            </a:pP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Pode ter o status de </a:t>
            </a:r>
            <a:r>
              <a:rPr lang="pt-BR" sz="2000" kern="0" dirty="0" err="1">
                <a:latin typeface="Roboto" panose="02000000000000000000" pitchFamily="2" charset="0"/>
                <a:ea typeface="Roboto" panose="02000000000000000000" pitchFamily="2" charset="0"/>
              </a:rPr>
              <a:t>Healthy</a:t>
            </a: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t-BR" sz="2000" kern="0" dirty="0" err="1">
                <a:latin typeface="Roboto" panose="02000000000000000000" pitchFamily="2" charset="0"/>
                <a:ea typeface="Roboto" panose="02000000000000000000" pitchFamily="2" charset="0"/>
              </a:rPr>
              <a:t>degraded</a:t>
            </a: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000" kern="0" dirty="0" err="1">
                <a:latin typeface="Roboto" panose="02000000000000000000" pitchFamily="2" charset="0"/>
                <a:ea typeface="Roboto" panose="02000000000000000000" pitchFamily="2" charset="0"/>
              </a:rPr>
              <a:t>or</a:t>
            </a:r>
            <a:r>
              <a:rPr lang="pt-BR" sz="2000" kern="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000" kern="0" dirty="0" err="1">
                <a:latin typeface="Roboto" panose="02000000000000000000" pitchFamily="2" charset="0"/>
                <a:ea typeface="Roboto" panose="02000000000000000000" pitchFamily="2" charset="0"/>
              </a:rPr>
              <a:t>unhealthy</a:t>
            </a:r>
            <a:endParaRPr lang="pt-BR" kern="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EFAA517-79EA-4B8E-AC79-A44A00CB9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63638"/>
            <a:ext cx="3096344" cy="183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7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4365148-090D-4F85-833D-2DC57D68C109}"/>
              </a:ext>
            </a:extLst>
          </p:cNvPr>
          <p:cNvSpPr txBox="1"/>
          <p:nvPr/>
        </p:nvSpPr>
        <p:spPr>
          <a:xfrm>
            <a:off x="791580" y="120359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APM - Application Performance Management</a:t>
            </a:r>
            <a:endParaRPr lang="pt-BR" sz="2800" dirty="0"/>
          </a:p>
        </p:txBody>
      </p:sp>
      <p:sp>
        <p:nvSpPr>
          <p:cNvPr id="3" name="Google Shape;373;p16">
            <a:extLst>
              <a:ext uri="{FF2B5EF4-FFF2-40B4-BE49-F238E27FC236}">
                <a16:creationId xmlns:a16="http://schemas.microsoft.com/office/drawing/2014/main" id="{D0E52C0B-0181-4E56-9D93-BE366D3F6C66}"/>
              </a:ext>
            </a:extLst>
          </p:cNvPr>
          <p:cNvSpPr txBox="1">
            <a:spLocks/>
          </p:cNvSpPr>
          <p:nvPr/>
        </p:nvSpPr>
        <p:spPr>
          <a:xfrm>
            <a:off x="1907704" y="1923678"/>
            <a:ext cx="6104039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r>
              <a:rPr lang="en-US" dirty="0" err="1"/>
              <a:t>Custo</a:t>
            </a:r>
            <a:r>
              <a:rPr lang="en-US" dirty="0"/>
              <a:t> </a:t>
            </a:r>
            <a:r>
              <a:rPr lang="en-US" dirty="0" err="1"/>
              <a:t>elevado</a:t>
            </a:r>
            <a:endParaRPr lang="en-US" dirty="0"/>
          </a:p>
          <a:p>
            <a:r>
              <a:rPr lang="en-US" dirty="0" err="1"/>
              <a:t>Soluções</a:t>
            </a:r>
            <a:r>
              <a:rPr lang="en-US" dirty="0"/>
              <a:t> </a:t>
            </a:r>
            <a:r>
              <a:rPr lang="en-US" dirty="0" err="1"/>
              <a:t>complexas</a:t>
            </a:r>
            <a:r>
              <a:rPr lang="en-US" dirty="0"/>
              <a:t> de </a:t>
            </a:r>
            <a:r>
              <a:rPr lang="en-US" dirty="0" err="1"/>
              <a:t>implementar</a:t>
            </a:r>
            <a:endParaRPr lang="en-US" dirty="0"/>
          </a:p>
          <a:p>
            <a:r>
              <a:rPr lang="en-US" dirty="0" err="1"/>
              <a:t>Nuvem</a:t>
            </a:r>
            <a:endParaRPr lang="en-US" dirty="0"/>
          </a:p>
          <a:p>
            <a:r>
              <a:rPr lang="en-US" dirty="0" err="1"/>
              <a:t>Flexibilidade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61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4365148-090D-4F85-833D-2DC57D68C109}"/>
              </a:ext>
            </a:extLst>
          </p:cNvPr>
          <p:cNvSpPr txBox="1"/>
          <p:nvPr/>
        </p:nvSpPr>
        <p:spPr>
          <a:xfrm>
            <a:off x="1691680" y="1203598"/>
            <a:ext cx="183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Proposta</a:t>
            </a:r>
            <a:endParaRPr lang="pt-BR" sz="2800" dirty="0"/>
          </a:p>
        </p:txBody>
      </p:sp>
      <p:sp>
        <p:nvSpPr>
          <p:cNvPr id="3" name="Google Shape;373;p16">
            <a:extLst>
              <a:ext uri="{FF2B5EF4-FFF2-40B4-BE49-F238E27FC236}">
                <a16:creationId xmlns:a16="http://schemas.microsoft.com/office/drawing/2014/main" id="{D0E52C0B-0181-4E56-9D93-BE366D3F6C66}"/>
              </a:ext>
            </a:extLst>
          </p:cNvPr>
          <p:cNvSpPr txBox="1">
            <a:spLocks/>
          </p:cNvSpPr>
          <p:nvPr/>
        </p:nvSpPr>
        <p:spPr>
          <a:xfrm>
            <a:off x="1907704" y="1923678"/>
            <a:ext cx="6104039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r>
              <a:rPr lang="en-US" dirty="0" err="1"/>
              <a:t>OpenSource</a:t>
            </a:r>
            <a:endParaRPr lang="en-US" dirty="0"/>
          </a:p>
          <a:p>
            <a:r>
              <a:rPr lang="en-US" dirty="0" err="1"/>
              <a:t>Fácil</a:t>
            </a:r>
            <a:r>
              <a:rPr lang="en-US" dirty="0"/>
              <a:t> </a:t>
            </a:r>
            <a:r>
              <a:rPr lang="en-US" dirty="0" err="1"/>
              <a:t>implementação</a:t>
            </a:r>
            <a:endParaRPr lang="en-US" dirty="0"/>
          </a:p>
          <a:p>
            <a:r>
              <a:rPr lang="en-US" dirty="0" err="1"/>
              <a:t>Escalável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5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72;p16">
            <a:extLst>
              <a:ext uri="{FF2B5EF4-FFF2-40B4-BE49-F238E27FC236}">
                <a16:creationId xmlns:a16="http://schemas.microsoft.com/office/drawing/2014/main" id="{122ACCF5-2A43-4B6B-AB14-8CD1B1BCA8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9632" y="905824"/>
            <a:ext cx="494430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latin typeface="Roboto" panose="02000000000000000000" pitchFamily="2" charset="0"/>
                <a:ea typeface="Roboto" panose="02000000000000000000" pitchFamily="2" charset="0"/>
              </a:rPr>
              <a:t>Componentes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Google Shape;373;p16">
            <a:extLst>
              <a:ext uri="{FF2B5EF4-FFF2-40B4-BE49-F238E27FC236}">
                <a16:creationId xmlns:a16="http://schemas.microsoft.com/office/drawing/2014/main" id="{F12FDEF1-CF3C-4A4E-8231-4D79B6CA916C}"/>
              </a:ext>
            </a:extLst>
          </p:cNvPr>
          <p:cNvSpPr txBox="1">
            <a:spLocks/>
          </p:cNvSpPr>
          <p:nvPr/>
        </p:nvSpPr>
        <p:spPr bwMode="auto">
          <a:xfrm>
            <a:off x="1912910" y="1551124"/>
            <a:ext cx="4944300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82600">
              <a:spcBef>
                <a:spcPts val="6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kern="0" dirty="0" err="1">
                <a:latin typeface="Roboto" panose="02000000000000000000" pitchFamily="2" charset="0"/>
                <a:ea typeface="Roboto" panose="02000000000000000000" pitchFamily="2" charset="0"/>
              </a:rPr>
              <a:t>Coletor</a:t>
            </a:r>
            <a:endParaRPr lang="en-US" kern="0" dirty="0">
              <a:ea typeface="Roboto" panose="02000000000000000000" pitchFamily="2" charset="0"/>
            </a:endParaRPr>
          </a:p>
          <a:p>
            <a:pPr marL="482600">
              <a:spcBef>
                <a:spcPts val="6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kern="0" dirty="0">
                <a:latin typeface="Roboto" panose="02000000000000000000" pitchFamily="2" charset="0"/>
                <a:ea typeface="Roboto" panose="02000000000000000000" pitchFamily="2" charset="0"/>
              </a:rPr>
              <a:t>Data Storage</a:t>
            </a:r>
          </a:p>
          <a:p>
            <a:pPr marL="482600">
              <a:spcBef>
                <a:spcPts val="6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kern="0" dirty="0">
                <a:latin typeface="Roboto" panose="02000000000000000000" pitchFamily="2" charset="0"/>
                <a:ea typeface="Roboto" panose="02000000000000000000" pitchFamily="2" charset="0"/>
              </a:rPr>
              <a:t>Dashboard</a:t>
            </a:r>
          </a:p>
        </p:txBody>
      </p:sp>
    </p:spTree>
    <p:extLst>
      <p:ext uri="{BB962C8B-B14F-4D97-AF65-F5344CB8AC3E}">
        <p14:creationId xmlns:p14="http://schemas.microsoft.com/office/powerpoint/2010/main" val="328381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3;p16">
            <a:extLst>
              <a:ext uri="{FF2B5EF4-FFF2-40B4-BE49-F238E27FC236}">
                <a16:creationId xmlns:a16="http://schemas.microsoft.com/office/drawing/2014/main" id="{D0EA8B0E-4EB2-4E22-9F96-90E54936B6A8}"/>
              </a:ext>
            </a:extLst>
          </p:cNvPr>
          <p:cNvSpPr txBox="1">
            <a:spLocks/>
          </p:cNvSpPr>
          <p:nvPr/>
        </p:nvSpPr>
        <p:spPr>
          <a:xfrm>
            <a:off x="2555776" y="1647390"/>
            <a:ext cx="6104039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r>
              <a:rPr lang="pt-BR" dirty="0"/>
              <a:t>.NET Core e .NET Full</a:t>
            </a:r>
          </a:p>
          <a:p>
            <a:r>
              <a:rPr lang="pt-BR" dirty="0"/>
              <a:t>Abstração da base de dados</a:t>
            </a:r>
          </a:p>
          <a:p>
            <a:r>
              <a:rPr lang="pt-BR" dirty="0"/>
              <a:t>Otimização do envio das métricas</a:t>
            </a:r>
          </a:p>
          <a:p>
            <a:r>
              <a:rPr lang="pt-BR" dirty="0"/>
              <a:t>Middlewares para aplicações ASP.NET Core</a:t>
            </a:r>
          </a:p>
          <a:p>
            <a:r>
              <a:rPr lang="pt-BR" dirty="0"/>
              <a:t>Possibilidade de criar suas próprias métricas</a:t>
            </a:r>
            <a:endParaRPr lang="en-US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A7EAC4A-3ACB-4F2A-BB47-36AC43018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7694"/>
            <a:ext cx="1646312" cy="1646312"/>
          </a:xfrm>
          <a:prstGeom prst="rect">
            <a:avLst/>
          </a:prstGeom>
        </p:spPr>
      </p:pic>
      <p:sp>
        <p:nvSpPr>
          <p:cNvPr id="4" name="Google Shape;372;p16">
            <a:extLst>
              <a:ext uri="{FF2B5EF4-FFF2-40B4-BE49-F238E27FC236}">
                <a16:creationId xmlns:a16="http://schemas.microsoft.com/office/drawing/2014/main" id="{7D9CF631-AA85-4CDE-9227-22D430979F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29880" y="686541"/>
            <a:ext cx="2664296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Collector</a:t>
            </a:r>
            <a:endParaRPr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49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3;p16">
            <a:extLst>
              <a:ext uri="{FF2B5EF4-FFF2-40B4-BE49-F238E27FC236}">
                <a16:creationId xmlns:a16="http://schemas.microsoft.com/office/drawing/2014/main" id="{376B7A98-B7A6-4595-9EEA-AD5D7DFA9ABE}"/>
              </a:ext>
            </a:extLst>
          </p:cNvPr>
          <p:cNvSpPr txBox="1">
            <a:spLocks/>
          </p:cNvSpPr>
          <p:nvPr/>
        </p:nvSpPr>
        <p:spPr>
          <a:xfrm>
            <a:off x="3131840" y="2205818"/>
            <a:ext cx="4608512" cy="166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r>
              <a:rPr lang="pt-BR" dirty="0"/>
              <a:t>TLDB</a:t>
            </a:r>
          </a:p>
          <a:p>
            <a:r>
              <a:rPr lang="pt-BR" dirty="0"/>
              <a:t>Multiplataforma</a:t>
            </a:r>
          </a:p>
          <a:p>
            <a:r>
              <a:rPr lang="pt-BR" dirty="0"/>
              <a:t>Múltiplas formas de visualização</a:t>
            </a:r>
          </a:p>
          <a:p>
            <a:r>
              <a:rPr lang="pt-BR" dirty="0"/>
              <a:t>Configuração de alertas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0B3329A-0EB5-4DFE-94DB-43B32AF32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1851669"/>
            <a:ext cx="2095500" cy="2076450"/>
          </a:xfrm>
          <a:prstGeom prst="rect">
            <a:avLst/>
          </a:prstGeom>
        </p:spPr>
      </p:pic>
      <p:sp>
        <p:nvSpPr>
          <p:cNvPr id="4" name="Google Shape;372;p16">
            <a:extLst>
              <a:ext uri="{FF2B5EF4-FFF2-40B4-BE49-F238E27FC236}">
                <a16:creationId xmlns:a16="http://schemas.microsoft.com/office/drawing/2014/main" id="{74337CF4-7F83-46E4-9EB4-273D2105D2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79067" y="771550"/>
            <a:ext cx="332224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Data Storage</a:t>
            </a:r>
            <a:endParaRPr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4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3;p16">
            <a:extLst>
              <a:ext uri="{FF2B5EF4-FFF2-40B4-BE49-F238E27FC236}">
                <a16:creationId xmlns:a16="http://schemas.microsoft.com/office/drawing/2014/main" id="{DE60B074-47C7-4000-87D5-40391D6C8E53}"/>
              </a:ext>
            </a:extLst>
          </p:cNvPr>
          <p:cNvSpPr txBox="1">
            <a:spLocks/>
          </p:cNvSpPr>
          <p:nvPr/>
        </p:nvSpPr>
        <p:spPr>
          <a:xfrm>
            <a:off x="3059832" y="1707654"/>
            <a:ext cx="4032448" cy="248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482600" indent="-342900" eaLnBrk="0" hangingPunct="0">
              <a:spcBef>
                <a:spcPct val="20000"/>
              </a:spcBef>
              <a:buFont typeface="+mj-lt"/>
              <a:buAutoNum type="arabicPeriod"/>
              <a:defRPr sz="2000" kern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latin typeface="+mn-lt"/>
                <a:ea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latin typeface="+mn-lt"/>
                <a:ea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latin typeface="+mn-lt"/>
                <a:ea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latin typeface="+mn-lt"/>
                <a:ea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latin typeface="+mn-lt"/>
              </a:defRPr>
            </a:lvl9pPr>
          </a:lstStyle>
          <a:p>
            <a:r>
              <a:rPr lang="pt-BR" dirty="0"/>
              <a:t>Multiplataforma</a:t>
            </a:r>
          </a:p>
          <a:p>
            <a:r>
              <a:rPr lang="pt-BR" dirty="0"/>
              <a:t>Múltiplas bases de dados</a:t>
            </a:r>
          </a:p>
          <a:p>
            <a:r>
              <a:rPr lang="pt-BR" dirty="0"/>
              <a:t>Alertas</a:t>
            </a:r>
          </a:p>
          <a:p>
            <a:r>
              <a:rPr lang="pt-BR" dirty="0"/>
              <a:t>Extensível através de plugins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186071-B381-45B6-8914-A5F22704F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7614"/>
            <a:ext cx="2700300" cy="2700300"/>
          </a:xfrm>
          <a:prstGeom prst="rect">
            <a:avLst/>
          </a:prstGeom>
        </p:spPr>
      </p:pic>
      <p:sp>
        <p:nvSpPr>
          <p:cNvPr id="4" name="Google Shape;372;p16">
            <a:extLst>
              <a:ext uri="{FF2B5EF4-FFF2-40B4-BE49-F238E27FC236}">
                <a16:creationId xmlns:a16="http://schemas.microsoft.com/office/drawing/2014/main" id="{6739071D-E16C-48F6-944D-1ECFDF227C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79067" y="771550"/>
            <a:ext cx="3322240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Dashboard</a:t>
            </a:r>
            <a:endParaRPr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7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2;p16">
            <a:extLst>
              <a:ext uri="{FF2B5EF4-FFF2-40B4-BE49-F238E27FC236}">
                <a16:creationId xmlns:a16="http://schemas.microsoft.com/office/drawing/2014/main" id="{40ADA40C-51FC-4B51-9A6D-B1E9025292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9672" y="771550"/>
            <a:ext cx="6259983" cy="6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4000" b="1" dirty="0" err="1">
                <a:latin typeface="Roboto" panose="02000000000000000000" pitchFamily="2" charset="0"/>
                <a:ea typeface="Roboto" panose="02000000000000000000" pitchFamily="2" charset="0"/>
              </a:rPr>
              <a:t>Fluxo</a:t>
            </a:r>
            <a:endParaRPr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DC2854D-FB04-431F-B3BB-2061EE718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679" y="2505518"/>
            <a:ext cx="725714" cy="72571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B4827CF-8D8C-4C79-9E2A-226E442A6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218" y="2455578"/>
            <a:ext cx="1266373" cy="7756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9EADBA-86DB-4C2D-9C5F-AE347F7FB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101" y="2427734"/>
            <a:ext cx="716246" cy="77852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89D9DB5-F1CF-4655-A56B-45A9D68A2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2427734"/>
            <a:ext cx="1146528" cy="1146528"/>
          </a:xfrm>
          <a:prstGeom prst="rect">
            <a:avLst/>
          </a:prstGeom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72584825-C65A-416E-8B8D-3F9ADD677522}"/>
              </a:ext>
            </a:extLst>
          </p:cNvPr>
          <p:cNvSpPr/>
          <p:nvPr/>
        </p:nvSpPr>
        <p:spPr>
          <a:xfrm rot="10800000">
            <a:off x="4174908" y="2816998"/>
            <a:ext cx="935510" cy="1348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1F2E525D-44C8-4FB6-BF30-020B09268AD8}"/>
              </a:ext>
            </a:extLst>
          </p:cNvPr>
          <p:cNvSpPr/>
          <p:nvPr/>
        </p:nvSpPr>
        <p:spPr>
          <a:xfrm>
            <a:off x="2232471" y="2816998"/>
            <a:ext cx="777995" cy="156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2157DEAE-E160-4649-8DE0-2D7EA30FDCF8}"/>
              </a:ext>
            </a:extLst>
          </p:cNvPr>
          <p:cNvSpPr/>
          <p:nvPr/>
        </p:nvSpPr>
        <p:spPr>
          <a:xfrm rot="10800000">
            <a:off x="6345175" y="2816998"/>
            <a:ext cx="843591" cy="166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9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ADE0B06-1963-4A62-B45D-33EC75687E7B}"/>
              </a:ext>
            </a:extLst>
          </p:cNvPr>
          <p:cNvSpPr txBox="1"/>
          <p:nvPr/>
        </p:nvSpPr>
        <p:spPr>
          <a:xfrm>
            <a:off x="3050589" y="1910030"/>
            <a:ext cx="30428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latin typeface="Roboto" panose="02000000000000000000" pitchFamily="2" charset="0"/>
                <a:ea typeface="Roboto" panose="02000000000000000000" pitchFamily="2" charset="0"/>
              </a:rPr>
              <a:t>DEMO</a:t>
            </a:r>
            <a:endParaRPr lang="pt-BR" sz="8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28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ADE0B06-1963-4A62-B45D-33EC75687E7B}"/>
              </a:ext>
            </a:extLst>
          </p:cNvPr>
          <p:cNvSpPr txBox="1"/>
          <p:nvPr/>
        </p:nvSpPr>
        <p:spPr>
          <a:xfrm>
            <a:off x="251520" y="48351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Roboto" panose="02000000000000000000" pitchFamily="2" charset="0"/>
                <a:ea typeface="Roboto" panose="02000000000000000000" pitchFamily="2" charset="0"/>
              </a:rPr>
              <a:t>Quer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saber </a:t>
            </a:r>
            <a:r>
              <a:rPr lang="en-US" sz="3600" dirty="0" err="1">
                <a:latin typeface="Roboto" panose="02000000000000000000" pitchFamily="2" charset="0"/>
                <a:ea typeface="Roboto" panose="02000000000000000000" pitchFamily="2" charset="0"/>
              </a:rPr>
              <a:t>mais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?</a:t>
            </a:r>
            <a:endParaRPr lang="pt-BR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C987ACA-8756-4868-926A-BCE02B18E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292289"/>
            <a:ext cx="2857500" cy="2857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AFF94E3-932C-40DA-AECE-14A2FD3BD8C4}"/>
              </a:ext>
            </a:extLst>
          </p:cNvPr>
          <p:cNvSpPr txBox="1"/>
          <p:nvPr/>
        </p:nvSpPr>
        <p:spPr>
          <a:xfrm>
            <a:off x="2887717" y="4149789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http://bit.ly/tdcbh-metricas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62B49FD-ED59-4EC6-8084-525F6D9DD251}"/>
              </a:ext>
            </a:extLst>
          </p:cNvPr>
          <p:cNvSpPr txBox="1"/>
          <p:nvPr/>
        </p:nvSpPr>
        <p:spPr>
          <a:xfrm>
            <a:off x="6804248" y="4529691"/>
            <a:ext cx="22413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 err="1">
                <a:latin typeface="Roboto" panose="02000000000000000000" pitchFamily="2" charset="0"/>
                <a:ea typeface="Roboto" panose="02000000000000000000" pitchFamily="2" charset="0"/>
              </a:rPr>
              <a:t>Fabrício</a:t>
            </a:r>
            <a:r>
              <a:rPr lang="en-US" sz="1100" dirty="0">
                <a:latin typeface="Roboto" panose="02000000000000000000" pitchFamily="2" charset="0"/>
                <a:ea typeface="Roboto" panose="02000000000000000000" pitchFamily="2" charset="0"/>
              </a:rPr>
              <a:t> Veronez</a:t>
            </a:r>
          </a:p>
          <a:p>
            <a:pPr algn="r"/>
            <a:r>
              <a:rPr lang="en-US" sz="1100" dirty="0">
                <a:latin typeface="Roboto" panose="02000000000000000000" pitchFamily="2" charset="0"/>
                <a:ea typeface="Roboto" panose="02000000000000000000" pitchFamily="2" charset="0"/>
              </a:rPr>
              <a:t>linkedin.com/in/</a:t>
            </a:r>
            <a:r>
              <a:rPr lang="en-US" sz="1100" dirty="0" err="1">
                <a:latin typeface="Roboto" panose="02000000000000000000" pitchFamily="2" charset="0"/>
                <a:ea typeface="Roboto" panose="02000000000000000000" pitchFamily="2" charset="0"/>
              </a:rPr>
              <a:t>fabricioveronez</a:t>
            </a:r>
            <a:r>
              <a:rPr lang="en-US" sz="1100" dirty="0"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endParaRPr lang="pt-BR" sz="11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88053"/>
      </p:ext>
    </p:extLst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2154</TotalTime>
  <Words>192</Words>
  <Application>Microsoft Office PowerPoint</Application>
  <PresentationFormat>Apresentação na tela (16:9)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7" baseType="lpstr">
      <vt:lpstr>Arial</vt:lpstr>
      <vt:lpstr>Calibri</vt:lpstr>
      <vt:lpstr>EurostileT</vt:lpstr>
      <vt:lpstr>Lato</vt:lpstr>
      <vt:lpstr>Roboto</vt:lpstr>
      <vt:lpstr>Roboto Black</vt:lpstr>
      <vt:lpstr>Roboto Condensed</vt:lpstr>
      <vt:lpstr>Roboto Light</vt:lpstr>
      <vt:lpstr>Roboto Medium</vt:lpstr>
      <vt:lpstr>Roboto Thin</vt:lpstr>
      <vt:lpstr>Wingdings</vt:lpstr>
      <vt:lpstr>modelo_open4education</vt:lpstr>
      <vt:lpstr>Personalizar design</vt:lpstr>
      <vt:lpstr>TRILHA .NET</vt:lpstr>
      <vt:lpstr>Apresentação do PowerPoint</vt:lpstr>
      <vt:lpstr>Exemplos de Métricas</vt:lpstr>
      <vt:lpstr>Apresentação do PowerPoint</vt:lpstr>
      <vt:lpstr>Apresentação do PowerPoint</vt:lpstr>
      <vt:lpstr>Apresentação do PowerPoint</vt:lpstr>
      <vt:lpstr>Apresentação do PowerPoint</vt:lpstr>
      <vt:lpstr>Componentes </vt:lpstr>
      <vt:lpstr>Collector</vt:lpstr>
      <vt:lpstr>Data Storage</vt:lpstr>
      <vt:lpstr>Dashboard</vt:lpstr>
      <vt:lpstr>Fluxo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Fabricio Veronez</cp:lastModifiedBy>
  <cp:revision>141</cp:revision>
  <dcterms:created xsi:type="dcterms:W3CDTF">2008-09-08T18:46:53Z</dcterms:created>
  <dcterms:modified xsi:type="dcterms:W3CDTF">2019-06-15T01:43:33Z</dcterms:modified>
</cp:coreProperties>
</file>