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2"/>
    <p:sldMasterId id="2147483661" r:id="rId3"/>
    <p:sldMasterId id="2147483674" r:id="rId4"/>
  </p:sldMasterIdLst>
  <p:notesMasterIdLst>
    <p:notesMasterId r:id="rId45"/>
  </p:notesMasterIdLst>
  <p:handoutMasterIdLst>
    <p:handoutMasterId r:id="rId46"/>
  </p:handoutMasterIdLst>
  <p:sldIdLst>
    <p:sldId id="256" r:id="rId5"/>
    <p:sldId id="257" r:id="rId6"/>
    <p:sldId id="258" r:id="rId7"/>
    <p:sldId id="293" r:id="rId8"/>
    <p:sldId id="260" r:id="rId9"/>
    <p:sldId id="294" r:id="rId10"/>
    <p:sldId id="261" r:id="rId11"/>
    <p:sldId id="262" r:id="rId12"/>
    <p:sldId id="263" r:id="rId13"/>
    <p:sldId id="265" r:id="rId14"/>
    <p:sldId id="315" r:id="rId15"/>
    <p:sldId id="300" r:id="rId16"/>
    <p:sldId id="266" r:id="rId17"/>
    <p:sldId id="271" r:id="rId18"/>
    <p:sldId id="307" r:id="rId19"/>
    <p:sldId id="309" r:id="rId20"/>
    <p:sldId id="267" r:id="rId21"/>
    <p:sldId id="269" r:id="rId22"/>
    <p:sldId id="270" r:id="rId23"/>
    <p:sldId id="298" r:id="rId24"/>
    <p:sldId id="301" r:id="rId25"/>
    <p:sldId id="278" r:id="rId26"/>
    <p:sldId id="312" r:id="rId27"/>
    <p:sldId id="313" r:id="rId28"/>
    <p:sldId id="302" r:id="rId29"/>
    <p:sldId id="272" r:id="rId30"/>
    <p:sldId id="310" r:id="rId31"/>
    <p:sldId id="273" r:id="rId32"/>
    <p:sldId id="274" r:id="rId33"/>
    <p:sldId id="276" r:id="rId34"/>
    <p:sldId id="311" r:id="rId35"/>
    <p:sldId id="283" r:id="rId36"/>
    <p:sldId id="303" r:id="rId37"/>
    <p:sldId id="304" r:id="rId38"/>
    <p:sldId id="285" r:id="rId39"/>
    <p:sldId id="314" r:id="rId40"/>
    <p:sldId id="306" r:id="rId41"/>
    <p:sldId id="286" r:id="rId42"/>
    <p:sldId id="305" r:id="rId43"/>
    <p:sldId id="292" r:id="rId44"/>
  </p:sldIdLst>
  <p:sldSz cx="9144000" cy="6858000" type="screen4x3"/>
  <p:notesSz cx="6648450" cy="97805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92E08-3566-4F7E-9713-1B11330A16AB}" type="datetimeFigureOut">
              <a:rPr lang="pt-BR" smtClean="0"/>
              <a:t>12/06/2019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29005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65550" y="929005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33F0E-9E8E-409F-AA88-5F801296E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0733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2000">
                <a:latin typeface="Arial"/>
              </a:rPr>
              <a:t>Clique para editar o formato de notas</a:t>
            </a:r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1400">
                <a:latin typeface="Times New Roman"/>
              </a:rPr>
              <a:t>&lt;cabeçalho&gt;</a:t>
            </a:r>
            <a:endParaRPr/>
          </a:p>
        </p:txBody>
      </p:sp>
      <p:sp>
        <p:nvSpPr>
          <p:cNvPr id="122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t-BR" sz="1400">
                <a:latin typeface="Times New Roman"/>
              </a:rPr>
              <a:t>&lt;data/hora&gt;</a:t>
            </a:r>
            <a:endParaRPr/>
          </a:p>
        </p:txBody>
      </p:sp>
      <p:sp>
        <p:nvSpPr>
          <p:cNvPr id="123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sz="1400">
                <a:latin typeface="Times New Roman"/>
              </a:rPr>
              <a:t>&lt;rodapé&gt;</a:t>
            </a:r>
            <a:endParaRPr/>
          </a:p>
        </p:txBody>
      </p:sp>
      <p:sp>
        <p:nvSpPr>
          <p:cNvPr id="124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0CBA3551-03EC-4718-9FCC-D71AE135F742}" type="slidenum">
              <a:rPr lang="pt-BR" sz="1400">
                <a:latin typeface="Times New Roman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72679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27C1899B-4F5C-4777-BF46-E3780A08DE9D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</a:t>
            </a:fld>
            <a:endParaRPr/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272" name="CustomShape 3"/>
          <p:cNvSpPr/>
          <p:nvPr/>
        </p:nvSpPr>
        <p:spPr>
          <a:xfrm>
            <a:off x="3765600" y="9290160"/>
            <a:ext cx="2878920" cy="486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fld id="{7E4E838F-6196-47CB-8C9D-5B736A31B679}" type="slidenum">
              <a:rPr lang="pt-BR">
                <a:latin typeface="Arial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134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C0B81F41-0E31-4554-9265-DC68983A9B35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</a:t>
            </a:fld>
            <a:endParaRPr/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356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0FD4BA3-84D0-4016-A5BC-0D7600E3962B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</a:t>
            </a:fld>
            <a:endParaRPr/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243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B745A8E-F8B8-489E-AC3A-03388491ADFB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4</a:t>
            </a:fld>
            <a:endParaRPr/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5179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F6B9DAA-8453-43CB-907F-285519DF1C06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5</a:t>
            </a:fld>
            <a:endParaRPr/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919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F6B9DAA-8453-43CB-907F-285519DF1C06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6</a:t>
            </a:fld>
            <a:endParaRPr/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4131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4032C8A0-08EE-4C3A-9988-B34BD27B8C8D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7</a:t>
            </a:fld>
            <a:endParaRPr/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5646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663408A2-FE4B-4FF3-B80C-179D4EA8A103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8</a:t>
            </a:fld>
            <a:endParaRPr/>
          </a:p>
        </p:txBody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799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96E00A7-D981-411C-9F9F-AA716A782EE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9</a:t>
            </a:fld>
            <a:endParaRPr/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7903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2ACBF88-C770-4CF7-889D-4EDF8239E962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10</a:t>
            </a:fld>
            <a:endParaRPr/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036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2ACBF88-C770-4CF7-889D-4EDF8239E962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11</a:t>
            </a:fld>
            <a:endParaRPr/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8371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2ACBF88-C770-4CF7-889D-4EDF8239E962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12</a:t>
            </a:fld>
            <a:endParaRPr/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9837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A3482917-1818-4BDA-851C-5040B8954EFC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13</a:t>
            </a:fld>
            <a:endParaRPr/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1042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09994844-589B-49EE-8F4E-EBCD10CEBE09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14</a:t>
            </a:fld>
            <a:endParaRPr/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8373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FA2DD098-7FFB-445E-9727-92D021972E1B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17</a:t>
            </a:fld>
            <a:endParaRPr/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8502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9FFE972-C006-4E37-8736-94235F8D7876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18</a:t>
            </a:fld>
            <a:endParaRPr/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144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102680C8-F22F-45C9-AB69-DED4B4B0215F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19</a:t>
            </a:fld>
            <a:endParaRPr/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9764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09994844-589B-49EE-8F4E-EBCD10CEBE09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20</a:t>
            </a:fld>
            <a:endParaRPr/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4026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7317A3A1-B8E7-449A-8DDB-1361CAF7C4A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22</a:t>
            </a:fld>
            <a:endParaRPr/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9750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7317A3A1-B8E7-449A-8DDB-1361CAF7C4A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23</a:t>
            </a:fld>
            <a:endParaRPr/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78922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7317A3A1-B8E7-449A-8DDB-1361CAF7C4A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24</a:t>
            </a:fld>
            <a:endParaRPr/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0226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054EA008-67C1-48AF-A186-257E2768DDF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26</a:t>
            </a:fld>
            <a:endParaRPr/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9187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054EA008-67C1-48AF-A186-257E2768DDFE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27</a:t>
            </a:fld>
            <a:endParaRPr/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612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7ED9B91-F510-422A-9D5B-56E042B1DA80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28</a:t>
            </a:fld>
            <a:endParaRPr/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49605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6F28B1C5-C2DE-4E7E-BB71-4F68163936DA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29</a:t>
            </a:fld>
            <a:endParaRPr/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0811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957F83B-0DF6-4B64-A5CE-7079B0AF6542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30</a:t>
            </a:fld>
            <a:endParaRPr/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13593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950CA434-A9AC-42DF-810E-F428412FE58C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31</a:t>
            </a:fld>
            <a:endParaRPr/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1573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BC102F3-67EF-42D8-962E-F26F8E76DF81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32</a:t>
            </a:fld>
            <a:endParaRPr/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81250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5C9B2EE-55F8-4DAE-911C-ED5AA24363A0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35</a:t>
            </a:fld>
            <a:endParaRPr/>
          </a:p>
        </p:txBody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2110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84197F6-7AE5-42A7-904C-26BD9934F0B1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36</a:t>
            </a:fld>
            <a:endParaRPr/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807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84197F6-7AE5-42A7-904C-26BD9934F0B1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37</a:t>
            </a:fld>
            <a:endParaRPr/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8867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E84197F6-7AE5-42A7-904C-26BD9934F0B1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38</a:t>
            </a:fld>
            <a:endParaRPr/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12914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3765600" y="9290160"/>
            <a:ext cx="2877120" cy="484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CF6C3F4C-1A24-4E67-842C-B6F2FEA165FF}" type="slidenum">
              <a:rPr lang="pt-BR" sz="1200">
                <a:solidFill>
                  <a:srgbClr val="000000"/>
                </a:solidFill>
                <a:latin typeface="Times New Roman"/>
                <a:ea typeface="WenQuanYi Micro Hei"/>
              </a:rPr>
              <a:t>40</a:t>
            </a:fld>
            <a:endParaRPr/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665280" y="4646520"/>
            <a:ext cx="5315760" cy="43995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345" name="CustomShape 3"/>
          <p:cNvSpPr/>
          <p:nvPr/>
        </p:nvSpPr>
        <p:spPr>
          <a:xfrm>
            <a:off x="3765600" y="9290160"/>
            <a:ext cx="2878920" cy="486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fld id="{93ED847F-00FD-42DF-A50C-A167B9ABCB56}" type="slidenum">
              <a:rPr lang="pt-BR">
                <a:latin typeface="Arial"/>
              </a:rPr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7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Imagem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9" name="Imagem 3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8" name="Imagem 7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9" name="Imagem 7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8" name="Imagem 11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9" name="Imagem 11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0" y="5970600"/>
            <a:ext cx="9141480" cy="884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" name="CustomShape 2"/>
          <p:cNvSpPr/>
          <p:nvPr/>
        </p:nvSpPr>
        <p:spPr>
          <a:xfrm>
            <a:off x="-9360" y="6053040"/>
            <a:ext cx="2247120" cy="710280"/>
          </a:xfrm>
          <a:prstGeom prst="rect">
            <a:avLst/>
          </a:prstGeom>
          <a:solidFill>
            <a:srgbClr val="51754B"/>
          </a:solidFill>
          <a:ln>
            <a:noFill/>
          </a:ln>
        </p:spPr>
      </p:sp>
      <p:sp>
        <p:nvSpPr>
          <p:cNvPr id="2" name="CustomShape 3"/>
          <p:cNvSpPr/>
          <p:nvPr/>
        </p:nvSpPr>
        <p:spPr>
          <a:xfrm>
            <a:off x="2359080" y="6043680"/>
            <a:ext cx="6782400" cy="711720"/>
          </a:xfrm>
          <a:prstGeom prst="rect">
            <a:avLst/>
          </a:prstGeom>
          <a:solidFill>
            <a:srgbClr val="A55E4C"/>
          </a:solidFill>
          <a:ln>
            <a:noFill/>
          </a:ln>
        </p:spPr>
      </p:sp>
      <p:sp>
        <p:nvSpPr>
          <p:cNvPr id="3" name="CustomShape 4"/>
          <p:cNvSpPr/>
          <p:nvPr/>
        </p:nvSpPr>
        <p:spPr>
          <a:xfrm>
            <a:off x="2085840" y="236520"/>
            <a:ext cx="5864760" cy="362520"/>
          </a:xfrm>
          <a:prstGeom prst="rect">
            <a:avLst/>
          </a:prstGeom>
          <a:noFill/>
          <a:ln>
            <a:noFill/>
          </a:ln>
        </p:spPr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>
                <a:latin typeface="Arial"/>
              </a:rPr>
              <a:t>Clique para editar o formato do texto do título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t-BR" sz="3200">
                <a:latin typeface="Arial"/>
              </a:rPr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 sz="2800">
                <a:latin typeface="Arial"/>
              </a:rPr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 sz="2400">
                <a:latin typeface="Arial"/>
              </a:rPr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 sz="2000">
                <a:latin typeface="Arial"/>
              </a:rPr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7.º Nível da estrutura de tópicos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609480" y="6246720"/>
            <a:ext cx="5418720" cy="36576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CustomShape 2"/>
          <p:cNvSpPr/>
          <p:nvPr/>
        </p:nvSpPr>
        <p:spPr>
          <a:xfrm>
            <a:off x="0" y="1235160"/>
            <a:ext cx="9141480" cy="31644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2" name="CustomShape 3"/>
          <p:cNvSpPr/>
          <p:nvPr/>
        </p:nvSpPr>
        <p:spPr>
          <a:xfrm>
            <a:off x="0" y="1279440"/>
            <a:ext cx="531000" cy="226080"/>
          </a:xfrm>
          <a:prstGeom prst="rect">
            <a:avLst/>
          </a:prstGeom>
          <a:solidFill>
            <a:srgbClr val="51754B"/>
          </a:solidFill>
          <a:ln>
            <a:noFill/>
          </a:ln>
        </p:spPr>
      </p:sp>
      <p:sp>
        <p:nvSpPr>
          <p:cNvPr id="43" name="CustomShape 4"/>
          <p:cNvSpPr/>
          <p:nvPr/>
        </p:nvSpPr>
        <p:spPr>
          <a:xfrm>
            <a:off x="590400" y="1279440"/>
            <a:ext cx="8551080" cy="226080"/>
          </a:xfrm>
          <a:prstGeom prst="rect">
            <a:avLst/>
          </a:prstGeom>
          <a:solidFill>
            <a:srgbClr val="A55E4C"/>
          </a:solidFill>
          <a:ln>
            <a:noFill/>
          </a:ln>
        </p:spPr>
      </p:sp>
      <p:sp>
        <p:nvSpPr>
          <p:cNvPr id="4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>
                <a:latin typeface="Arial"/>
              </a:rPr>
              <a:t>Clique para editar o formato do texto do título</a:t>
            </a:r>
            <a:endParaRPr/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t-BR" sz="3200">
                <a:latin typeface="Arial"/>
              </a:rPr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 sz="2800">
                <a:latin typeface="Arial"/>
              </a:rPr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 sz="2400">
                <a:latin typeface="Arial"/>
              </a:rPr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 sz="2000">
                <a:latin typeface="Arial"/>
              </a:rPr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7.º Nível da estrutura de tópicos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0" y="5970600"/>
            <a:ext cx="9141480" cy="884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81" name="CustomShape 2"/>
          <p:cNvSpPr/>
          <p:nvPr/>
        </p:nvSpPr>
        <p:spPr>
          <a:xfrm>
            <a:off x="-9360" y="6053040"/>
            <a:ext cx="2247120" cy="710280"/>
          </a:xfrm>
          <a:prstGeom prst="rect">
            <a:avLst/>
          </a:prstGeom>
          <a:solidFill>
            <a:srgbClr val="51754B"/>
          </a:solidFill>
          <a:ln>
            <a:noFill/>
          </a:ln>
        </p:spPr>
      </p:sp>
      <p:sp>
        <p:nvSpPr>
          <p:cNvPr id="82" name="CustomShape 3"/>
          <p:cNvSpPr/>
          <p:nvPr/>
        </p:nvSpPr>
        <p:spPr>
          <a:xfrm>
            <a:off x="2359080" y="6043680"/>
            <a:ext cx="6782400" cy="711720"/>
          </a:xfrm>
          <a:prstGeom prst="rect">
            <a:avLst/>
          </a:prstGeom>
          <a:solidFill>
            <a:srgbClr val="A55E4C"/>
          </a:solidFill>
          <a:ln>
            <a:noFill/>
          </a:ln>
        </p:spPr>
      </p:sp>
      <p:sp>
        <p:nvSpPr>
          <p:cNvPr id="83" name="CustomShape 4"/>
          <p:cNvSpPr/>
          <p:nvPr/>
        </p:nvSpPr>
        <p:spPr>
          <a:xfrm>
            <a:off x="2085840" y="236520"/>
            <a:ext cx="5864760" cy="36252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>
                <a:latin typeface="Arial"/>
              </a:rPr>
              <a:t>Clique para editar o formato do texto do título</a:t>
            </a:r>
            <a:endParaRPr/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t-BR" sz="3200">
                <a:latin typeface="Arial"/>
              </a:rPr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 sz="2800">
                <a:latin typeface="Arial"/>
              </a:rPr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 sz="2400">
                <a:latin typeface="Arial"/>
              </a:rPr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 sz="2000">
                <a:latin typeface="Arial"/>
              </a:rPr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000">
                <a:latin typeface="Arial"/>
              </a:rPr>
              <a:t>7.º Nível da estrutura de tópicos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9.jpeg"/><Relationship Id="rId10" Type="http://schemas.openxmlformats.org/officeDocument/2006/relationships/image" Target="../media/image33.svg"/><Relationship Id="rId4" Type="http://schemas.openxmlformats.org/officeDocument/2006/relationships/image" Target="../media/image28.jpe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0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20.png"/><Relationship Id="rId7" Type="http://schemas.openxmlformats.org/officeDocument/2006/relationships/image" Target="../media/image29.jpe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179280" y="2232000"/>
            <a:ext cx="8776440" cy="35708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</a:ln>
        </p:spPr>
      </p:sp>
      <p:sp>
        <p:nvSpPr>
          <p:cNvPr id="126" name="CustomShape 2"/>
          <p:cNvSpPr/>
          <p:nvPr/>
        </p:nvSpPr>
        <p:spPr>
          <a:xfrm>
            <a:off x="179280" y="404640"/>
            <a:ext cx="8776440" cy="1726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pt-BR" sz="3800" b="1" dirty="0">
                <a:solidFill>
                  <a:srgbClr val="FFFFFF"/>
                </a:solidFill>
                <a:latin typeface="+mj-lt"/>
                <a:ea typeface="WenQuanYi Micro Hei"/>
              </a:rPr>
              <a:t>Arcabouço Multimodal para Recomendação de Vídeos</a:t>
            </a:r>
            <a:endParaRPr sz="3800" dirty="0">
              <a:latin typeface="+mj-lt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2340000" y="6049800"/>
            <a:ext cx="680148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28" name="CustomShape 4"/>
          <p:cNvSpPr/>
          <p:nvPr/>
        </p:nvSpPr>
        <p:spPr>
          <a:xfrm>
            <a:off x="0" y="2375640"/>
            <a:ext cx="9141480" cy="29502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pt-BR" sz="2400" b="1" dirty="0">
                <a:solidFill>
                  <a:srgbClr val="000000"/>
                </a:solidFill>
                <a:latin typeface="Georgia"/>
                <a:ea typeface="WenQuanYi Micro Hei"/>
              </a:rPr>
              <a:t>Felipe Leandro Andrade da Conceição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0000"/>
                </a:solidFill>
                <a:latin typeface="Georgia"/>
                <a:ea typeface="WenQuanYi Micro Hei"/>
              </a:rPr>
              <a:t>Doutor em Modelagem Matemática  Computacional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0000"/>
                </a:solidFill>
                <a:latin typeface="Georgia"/>
                <a:ea typeface="WenQuanYi Micro Hei"/>
              </a:rPr>
              <a:t>Orientadores: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0000"/>
                </a:solidFill>
                <a:latin typeface="Georgia"/>
                <a:ea typeface="WenQuanYi Micro Hei"/>
              </a:rPr>
              <a:t>Prof. Dr. Flávio Luís Cardeal Pádua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0000"/>
                </a:solidFill>
                <a:latin typeface="Georgia"/>
                <a:ea typeface="WenQuanYi Micro Hei"/>
              </a:rPr>
              <a:t>Prof. Dr. Adriano César Machado Pereira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0000"/>
                </a:solidFill>
                <a:latin typeface="Georgia"/>
                <a:ea typeface="WenQuanYi Micro Hei"/>
              </a:rPr>
              <a:t>Prof. Dr. Anísio Mendes Lacerda</a:t>
            </a:r>
            <a:endParaRPr dirty="0"/>
          </a:p>
        </p:txBody>
      </p:sp>
      <p:sp>
        <p:nvSpPr>
          <p:cNvPr id="129" name="CustomShape 5"/>
          <p:cNvSpPr/>
          <p:nvPr/>
        </p:nvSpPr>
        <p:spPr>
          <a:xfrm>
            <a:off x="-17640" y="604980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600" dirty="0">
                <a:solidFill>
                  <a:srgbClr val="FFFFFF"/>
                </a:solidFill>
                <a:latin typeface="Arial"/>
                <a:ea typeface="WenQuanYi Micro Hei"/>
              </a:rPr>
              <a:t>24/08/2018</a:t>
            </a:r>
            <a:endParaRPr dirty="0"/>
          </a:p>
        </p:txBody>
      </p:sp>
      <p:pic>
        <p:nvPicPr>
          <p:cNvPr id="130" name="Imagem 2"/>
          <p:cNvPicPr/>
          <p:nvPr/>
        </p:nvPicPr>
        <p:blipFill>
          <a:blip r:embed="rId3"/>
          <a:stretch>
            <a:fillRect/>
          </a:stretch>
        </p:blipFill>
        <p:spPr>
          <a:xfrm>
            <a:off x="7093080" y="4477860"/>
            <a:ext cx="1765800" cy="1124640"/>
          </a:xfrm>
          <a:prstGeom prst="rect">
            <a:avLst/>
          </a:prstGeom>
          <a:ln>
            <a:noFill/>
          </a:ln>
        </p:spPr>
      </p:pic>
      <p:pic>
        <p:nvPicPr>
          <p:cNvPr id="1026" name="Picture 2" descr="Resultado de imagem para Aec">
            <a:extLst>
              <a:ext uri="{FF2B5EF4-FFF2-40B4-BE49-F238E27FC236}">
                <a16:creationId xmlns:a16="http://schemas.microsoft.com/office/drawing/2014/main" id="{140BA286-1BF6-48C5-9FE1-C67BCA335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6" t="32025" r="19699" b="35274"/>
          <a:stretch/>
        </p:blipFill>
        <p:spPr bwMode="auto">
          <a:xfrm>
            <a:off x="285120" y="4716115"/>
            <a:ext cx="1765801" cy="96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RESULTADOS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ea typeface="WenQuanYi Micro Hei"/>
              </a:rPr>
              <a:t>CONCLUSÃO</a:t>
            </a:r>
            <a:endParaRPr sz="2800" dirty="0">
              <a:latin typeface="+mj-lt"/>
            </a:endParaRPr>
          </a:p>
        </p:txBody>
      </p:sp>
      <p:sp>
        <p:nvSpPr>
          <p:cNvPr id="7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BADAEC17-9664-49CA-95BA-E800A465A313}" type="slidenum">
              <a:rPr lang="pt-BR" smtClean="0"/>
              <a:t>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b="1" dirty="0">
                <a:solidFill>
                  <a:srgbClr val="990000"/>
                </a:solidFill>
                <a:latin typeface="Tw Cen MT"/>
                <a:ea typeface="WenQuanYi Micro Hei"/>
              </a:rPr>
              <a:t>  </a:t>
            </a:r>
            <a:r>
              <a:rPr lang="pt-BR" sz="2800" b="1" dirty="0">
                <a:solidFill>
                  <a:srgbClr val="99000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 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 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 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 RESULTADOS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 CONCLUSÃO</a:t>
            </a:r>
            <a:endParaRPr sz="2800" dirty="0">
              <a:latin typeface="+mj-lt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612720" y="22860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PROBLEMA DE PESQUISA</a:t>
            </a:r>
            <a:endParaRPr sz="3800" dirty="0">
              <a:latin typeface="+mj-lt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4233240" y="6562080"/>
            <a:ext cx="1344240" cy="31644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4</a:t>
            </a:r>
            <a:endParaRPr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F581174-75BF-44FC-8D16-A25C179D11B7}"/>
              </a:ext>
            </a:extLst>
          </p:cNvPr>
          <p:cNvSpPr/>
          <p:nvPr/>
        </p:nvSpPr>
        <p:spPr>
          <a:xfrm>
            <a:off x="4082122" y="6377414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Usuário</a:t>
            </a:r>
            <a:endParaRPr lang="pt-BR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48B5278-3425-4AF5-812D-A13E3F1F0F8B}"/>
              </a:ext>
            </a:extLst>
          </p:cNvPr>
          <p:cNvGrpSpPr/>
          <p:nvPr/>
        </p:nvGrpSpPr>
        <p:grpSpPr>
          <a:xfrm>
            <a:off x="109022" y="1861447"/>
            <a:ext cx="8335308" cy="4583169"/>
            <a:chOff x="109022" y="1861447"/>
            <a:chExt cx="8335308" cy="4583169"/>
          </a:xfrm>
        </p:grpSpPr>
        <p:sp>
          <p:nvSpPr>
            <p:cNvPr id="25" name="Retângulo Arredondado 24"/>
            <p:cNvSpPr/>
            <p:nvPr/>
          </p:nvSpPr>
          <p:spPr>
            <a:xfrm>
              <a:off x="109022" y="2288592"/>
              <a:ext cx="1988114" cy="3254958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2" name="Retângulo Arredondado 21"/>
            <p:cNvSpPr/>
            <p:nvPr/>
          </p:nvSpPr>
          <p:spPr>
            <a:xfrm>
              <a:off x="7327215" y="1864653"/>
              <a:ext cx="1090405" cy="3407518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Seta para a Direita 7"/>
            <p:cNvSpPr/>
            <p:nvPr/>
          </p:nvSpPr>
          <p:spPr>
            <a:xfrm rot="20449951">
              <a:off x="2199364" y="2988682"/>
              <a:ext cx="947914" cy="43620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0" name="Picture 2" descr="Resultado de imagem para senhor dos anei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8134" y="3799151"/>
              <a:ext cx="915012" cy="644559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46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Resultado de imagem para jornal nacional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53005" y="2815020"/>
              <a:ext cx="1011123" cy="779983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1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Resultado de imagem para volei seleca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367" y="4631426"/>
              <a:ext cx="1154545" cy="692727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" name="Retângulo Arredondado 1"/>
            <p:cNvSpPr/>
            <p:nvPr/>
          </p:nvSpPr>
          <p:spPr>
            <a:xfrm>
              <a:off x="3377426" y="2376171"/>
              <a:ext cx="2816899" cy="1192241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Sistema de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Recomendação</a:t>
              </a:r>
              <a:endParaRPr lang="pt-B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Seta para a Direita 10"/>
            <p:cNvSpPr/>
            <p:nvPr/>
          </p:nvSpPr>
          <p:spPr>
            <a:xfrm>
              <a:off x="6313447" y="2651874"/>
              <a:ext cx="882029" cy="44472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6" name="Picture 8" descr="Resultado de imagem para vôlei selecao 200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0980" y="2202630"/>
              <a:ext cx="819240" cy="590196"/>
            </a:xfrm>
            <a:prstGeom prst="rect">
              <a:avLst/>
            </a:prstGeom>
            <a:noFill/>
            <a:effectLst>
              <a:glow rad="127000">
                <a:schemeClr val="accent1">
                  <a:alpha val="15000"/>
                </a:schemeClr>
              </a:glow>
              <a:outerShdw blurRad="50800" dir="5400000" algn="ctr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Resultado de imagem para senhor dos anei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1082" y="3085673"/>
              <a:ext cx="819240" cy="690063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Seta para a Direita 27"/>
            <p:cNvSpPr/>
            <p:nvPr/>
          </p:nvSpPr>
          <p:spPr>
            <a:xfrm rot="16200000">
              <a:off x="3959895" y="3996449"/>
              <a:ext cx="1060548" cy="52200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Picture 2" descr="Imagem relacionada">
              <a:extLst>
                <a:ext uri="{FF2B5EF4-FFF2-40B4-BE49-F238E27FC236}">
                  <a16:creationId xmlns:a16="http://schemas.microsoft.com/office/drawing/2014/main" id="{644E7F5B-C038-4CFA-ACBD-607A48507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032" y="4877972"/>
              <a:ext cx="1566644" cy="1566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Resultado de imagem para vingadores">
              <a:extLst>
                <a:ext uri="{FF2B5EF4-FFF2-40B4-BE49-F238E27FC236}">
                  <a16:creationId xmlns:a16="http://schemas.microsoft.com/office/drawing/2014/main" id="{E9BCE50C-DC4A-4D5D-877A-5E8EF0DAF0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7328" y="4508525"/>
              <a:ext cx="737619" cy="703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658FCAA1-38EC-4579-8FAC-A7E704B60D29}"/>
                </a:ext>
              </a:extLst>
            </p:cNvPr>
            <p:cNvCxnSpPr>
              <a:cxnSpLocks/>
            </p:cNvCxnSpPr>
            <p:nvPr/>
          </p:nvCxnSpPr>
          <p:spPr>
            <a:xfrm>
              <a:off x="7327215" y="2851745"/>
              <a:ext cx="10904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7B26B328-B88A-413F-AFB9-AF8CBE3B0A58}"/>
                </a:ext>
              </a:extLst>
            </p:cNvPr>
            <p:cNvCxnSpPr>
              <a:cxnSpLocks/>
            </p:cNvCxnSpPr>
            <p:nvPr/>
          </p:nvCxnSpPr>
          <p:spPr>
            <a:xfrm>
              <a:off x="7327215" y="3834656"/>
              <a:ext cx="10904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03D5085C-3E8F-4CB9-8219-A8C8ACC19EC5}"/>
                </a:ext>
              </a:extLst>
            </p:cNvPr>
            <p:cNvCxnSpPr>
              <a:cxnSpLocks/>
            </p:cNvCxnSpPr>
            <p:nvPr/>
          </p:nvCxnSpPr>
          <p:spPr>
            <a:xfrm>
              <a:off x="7353925" y="4283674"/>
              <a:ext cx="10904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9F76F40-D4D4-433F-A802-50C842038513}"/>
                </a:ext>
              </a:extLst>
            </p:cNvPr>
            <p:cNvSpPr/>
            <p:nvPr/>
          </p:nvSpPr>
          <p:spPr>
            <a:xfrm>
              <a:off x="7353925" y="5282866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Ranking</a:t>
              </a:r>
              <a:endParaRPr lang="pt-BR" dirty="0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C5719645-411D-4D7D-9455-49AE14362437}"/>
                </a:ext>
              </a:extLst>
            </p:cNvPr>
            <p:cNvSpPr/>
            <p:nvPr/>
          </p:nvSpPr>
          <p:spPr>
            <a:xfrm>
              <a:off x="7725787" y="1861447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aseline="-25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pt-BR" baseline="-25000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92DB487F-ABAF-43B4-AB6B-7FB3B6B9F03D}"/>
                </a:ext>
              </a:extLst>
            </p:cNvPr>
            <p:cNvSpPr/>
            <p:nvPr/>
          </p:nvSpPr>
          <p:spPr>
            <a:xfrm>
              <a:off x="7704947" y="2763996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aseline="-25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pt-BR" baseline="-25000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244E3149-C041-4585-A37A-17FABD3366F5}"/>
                </a:ext>
              </a:extLst>
            </p:cNvPr>
            <p:cNvSpPr/>
            <p:nvPr/>
          </p:nvSpPr>
          <p:spPr>
            <a:xfrm>
              <a:off x="7704410" y="4210763"/>
              <a:ext cx="29527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aseline="-25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</a:t>
              </a:r>
              <a:endParaRPr lang="pt-BR" baseline="-25000" dirty="0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A221F825-B641-4960-ADB9-9B51FA3B0895}"/>
                </a:ext>
              </a:extLst>
            </p:cNvPr>
            <p:cNvSpPr/>
            <p:nvPr/>
          </p:nvSpPr>
          <p:spPr>
            <a:xfrm>
              <a:off x="7648305" y="3847413"/>
              <a:ext cx="3818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aseline="-25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….</a:t>
              </a:r>
              <a:endParaRPr lang="pt-BR" baseline="-25000" dirty="0"/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5E5DAA34-CEAE-4F22-A481-C56049E93435}"/>
                </a:ext>
              </a:extLst>
            </p:cNvPr>
            <p:cNvSpPr/>
            <p:nvPr/>
          </p:nvSpPr>
          <p:spPr>
            <a:xfrm>
              <a:off x="4604227" y="4145581"/>
              <a:ext cx="14798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Preferências</a:t>
              </a:r>
              <a:endParaRPr lang="pt-BR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FACB5007-9865-41FE-9789-8951EB010AA7}"/>
                </a:ext>
              </a:extLst>
            </p:cNvPr>
            <p:cNvSpPr/>
            <p:nvPr/>
          </p:nvSpPr>
          <p:spPr>
            <a:xfrm>
              <a:off x="2091197" y="3511094"/>
              <a:ext cx="1184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Conteúdo</a:t>
              </a:r>
              <a:endParaRPr lang="pt-BR" dirty="0"/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D9537CE3-E8C3-4E41-8EFD-94032EBF3D48}"/>
                </a:ext>
              </a:extLst>
            </p:cNvPr>
            <p:cNvSpPr/>
            <p:nvPr/>
          </p:nvSpPr>
          <p:spPr>
            <a:xfrm>
              <a:off x="596266" y="5548139"/>
              <a:ext cx="9028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Vídeos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114317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612720" y="22860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Hipótese de Pesquisa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612720" y="2176560"/>
            <a:ext cx="8528760" cy="412992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CustomShape 4"/>
          <p:cNvSpPr/>
          <p:nvPr/>
        </p:nvSpPr>
        <p:spPr>
          <a:xfrm>
            <a:off x="288000" y="1558148"/>
            <a:ext cx="8529840" cy="321518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SzPct val="60000"/>
            </a:pPr>
            <a:r>
              <a:rPr lang="pt-BR" sz="2800" dirty="0"/>
              <a:t>Utilizando a combinação de diferentes modalidades de descritores: </a:t>
            </a:r>
          </a:p>
          <a:p>
            <a:pPr algn="just">
              <a:lnSpc>
                <a:spcPct val="100000"/>
              </a:lnSpc>
              <a:buSzPct val="60000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latin typeface="+mj-lt"/>
              </a:rPr>
              <a:t>É possível melhorar a descrição dos itens e, por consequência, a relevância dos vídeos recomendados?</a:t>
            </a: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5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612720" y="22860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MOTIVAÇÃO</a:t>
            </a:r>
            <a:endParaRPr dirty="0">
              <a:latin typeface="+mj-lt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612720" y="2176560"/>
            <a:ext cx="8528760" cy="412992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CustomShape 4"/>
          <p:cNvSpPr/>
          <p:nvPr/>
        </p:nvSpPr>
        <p:spPr>
          <a:xfrm>
            <a:off x="288000" y="1771920"/>
            <a:ext cx="8529840" cy="4131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 marL="914400" lvl="1" indent="-457200" algn="just">
              <a:buSzPct val="60000"/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050" name="Picture 2" descr="Resultado de imagem para youtu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20" y="1771920"/>
            <a:ext cx="3401002" cy="17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stomShape 4"/>
          <p:cNvSpPr/>
          <p:nvPr/>
        </p:nvSpPr>
        <p:spPr>
          <a:xfrm>
            <a:off x="-69272" y="3639614"/>
            <a:ext cx="9240981" cy="161125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1 </a:t>
            </a:r>
            <a:r>
              <a:rPr lang="en-US" sz="2800" dirty="0" err="1"/>
              <a:t>minuto</a:t>
            </a:r>
            <a:r>
              <a:rPr lang="en-US" sz="2800" dirty="0"/>
              <a:t>: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 marL="457200" indent="-4572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err="1"/>
              <a:t>Mais</a:t>
            </a:r>
            <a:r>
              <a:rPr lang="en-US" sz="2800" dirty="0"/>
              <a:t> de 2 </a:t>
            </a:r>
            <a:r>
              <a:rPr lang="en-US" sz="2800" dirty="0" err="1"/>
              <a:t>milhões</a:t>
            </a:r>
            <a:r>
              <a:rPr lang="en-US" sz="2800" dirty="0"/>
              <a:t> de </a:t>
            </a:r>
            <a:r>
              <a:rPr lang="en-US" sz="2800" dirty="0" err="1"/>
              <a:t>vídeos</a:t>
            </a:r>
            <a:r>
              <a:rPr lang="en-US" sz="2800" dirty="0"/>
              <a:t> </a:t>
            </a:r>
            <a:r>
              <a:rPr lang="en-US" sz="2800" dirty="0" err="1"/>
              <a:t>são</a:t>
            </a:r>
            <a:r>
              <a:rPr lang="en-US" sz="2800" dirty="0"/>
              <a:t> </a:t>
            </a:r>
            <a:r>
              <a:rPr lang="en-US" sz="2800" dirty="0" err="1"/>
              <a:t>consumidos</a:t>
            </a:r>
            <a:r>
              <a:rPr lang="en-US" sz="2800" dirty="0"/>
              <a:t>,   </a:t>
            </a:r>
          </a:p>
          <a:p>
            <a:pPr algn="just">
              <a:lnSpc>
                <a:spcPct val="100000"/>
              </a:lnSpc>
            </a:pPr>
            <a:r>
              <a:rPr lang="en-US" sz="2800" dirty="0"/>
              <a:t>      </a:t>
            </a:r>
            <a:r>
              <a:rPr lang="en-US" sz="2800" dirty="0" err="1"/>
              <a:t>totalizando</a:t>
            </a:r>
            <a:r>
              <a:rPr lang="en-US" sz="2800" dirty="0"/>
              <a:t> 139.000 horas</a:t>
            </a:r>
          </a:p>
          <a:p>
            <a:pPr algn="just">
              <a:lnSpc>
                <a:spcPct val="100000"/>
              </a:lnSpc>
            </a:pPr>
            <a:endParaRPr lang="en-US" sz="2800" dirty="0"/>
          </a:p>
          <a:p>
            <a:pPr marL="457200" indent="-4572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 Upload superior a 300 horas de </a:t>
            </a:r>
            <a:r>
              <a:rPr lang="en-US" sz="2800" dirty="0" err="1"/>
              <a:t>vídeos</a:t>
            </a:r>
            <a:r>
              <a:rPr lang="en-US" sz="2800" dirty="0"/>
              <a:t>. </a:t>
            </a:r>
          </a:p>
          <a:p>
            <a:pPr>
              <a:lnSpc>
                <a:spcPct val="100000"/>
              </a:lnSpc>
            </a:pPr>
            <a:r>
              <a:rPr lang="en-US" dirty="0"/>
              <a:t> </a:t>
            </a:r>
            <a:endParaRPr dirty="0"/>
          </a:p>
          <a:p>
            <a:pPr algn="just">
              <a:lnSpc>
                <a:spcPct val="100000"/>
              </a:lnSpc>
              <a:buSzPct val="60000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7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438451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612720" y="22860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OBJETIVOS</a:t>
            </a:r>
            <a:endParaRPr dirty="0">
              <a:latin typeface="+mj-lt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216000" y="1699920"/>
            <a:ext cx="8528760" cy="4129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Identificar e combinar </a:t>
            </a:r>
            <a:r>
              <a:rPr lang="pt-BR" sz="2800" dirty="0">
                <a:solidFill>
                  <a:srgbClr val="404040"/>
                </a:solidFill>
                <a:ea typeface="WenQuanYi Micro Hei"/>
              </a:rPr>
              <a:t>descritores de diferentes modalidades (imagens e texto) para recomendação de vídeos;</a:t>
            </a:r>
            <a:endParaRPr lang="pt-BR" sz="2800" dirty="0"/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 marL="457200" indent="-457200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Propor um novo arcabouço de recomendação multimodal de vídeos;</a:t>
            </a:r>
            <a:endParaRPr sz="2800" dirty="0">
              <a:latin typeface="+mj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ea typeface="WenQuanYi Micro Hei"/>
              </a:rPr>
              <a:t>Utilizar coleções reais de vídeos e comparar o arcabouço proposto com trabalhos do estado-da-arte em  recomendação multimodal de vídeos.</a:t>
            </a:r>
            <a:endParaRPr lang="pt-BR" sz="2800" dirty="0"/>
          </a:p>
        </p:txBody>
      </p:sp>
      <p:sp>
        <p:nvSpPr>
          <p:cNvPr id="149" name="CustomShape 4"/>
          <p:cNvSpPr/>
          <p:nvPr/>
        </p:nvSpPr>
        <p:spPr>
          <a:xfrm>
            <a:off x="600840" y="1980720"/>
            <a:ext cx="496080" cy="428040"/>
          </a:xfrm>
          <a:prstGeom prst="rect">
            <a:avLst/>
          </a:prstGeom>
          <a:noFill/>
          <a:ln>
            <a:noFill/>
          </a:ln>
        </p:spPr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612720" y="22860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CONTRIBUIÇÕES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612720" y="2176560"/>
            <a:ext cx="8528760" cy="412992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CustomShape 4"/>
          <p:cNvSpPr/>
          <p:nvPr/>
        </p:nvSpPr>
        <p:spPr>
          <a:xfrm>
            <a:off x="232200" y="1797840"/>
            <a:ext cx="8622720" cy="4465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ea typeface="WenQuanYi Micro Hei"/>
              </a:rPr>
              <a:t>Apresentar um estudo das características multimodais que possuem impacto positivo para as recomendações;</a:t>
            </a: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404040"/>
              </a:solidFill>
              <a:ea typeface="WenQuanYi Micro Hei"/>
            </a:endParaRP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Estudo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da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melhor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forma de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utilizar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características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multimodais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para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recomendação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 de </a:t>
            </a:r>
            <a:r>
              <a:rPr lang="en-US" sz="2800" dirty="0" err="1">
                <a:solidFill>
                  <a:srgbClr val="404040"/>
                </a:solidFill>
                <a:ea typeface="WenQuanYi Micro Hei"/>
              </a:rPr>
              <a:t>vídeos</a:t>
            </a:r>
            <a:r>
              <a:rPr lang="en-US" sz="2800" dirty="0">
                <a:solidFill>
                  <a:srgbClr val="404040"/>
                </a:solidFill>
                <a:ea typeface="WenQuanYi Micro Hei"/>
              </a:rPr>
              <a:t>.</a:t>
            </a: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dirty="0"/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8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156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rgbClr val="CC0000"/>
                </a:solidFill>
                <a:latin typeface="+mj-lt"/>
                <a:ea typeface="WenQuanYi Micro Hei"/>
              </a:rPr>
              <a:t>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RESULTADOS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CONCLUSÃO</a:t>
            </a:r>
            <a:endParaRPr sz="2800" dirty="0">
              <a:latin typeface="+mj-lt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9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Arredondado 16"/>
          <p:cNvSpPr/>
          <p:nvPr/>
        </p:nvSpPr>
        <p:spPr>
          <a:xfrm>
            <a:off x="5457216" y="2376987"/>
            <a:ext cx="2136350" cy="10296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Arredondado 11"/>
          <p:cNvSpPr/>
          <p:nvPr/>
        </p:nvSpPr>
        <p:spPr>
          <a:xfrm>
            <a:off x="2940819" y="1910503"/>
            <a:ext cx="1415375" cy="19446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RECOMENDAÇÃO BASEADA EM FILTRAGEM COLABORATIVA</a:t>
            </a:r>
            <a:endParaRPr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3" y="2080348"/>
            <a:ext cx="1604962" cy="160496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245970"/>
            <a:ext cx="1140404" cy="570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939673"/>
            <a:ext cx="1140404" cy="66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ustomShape 5"/>
          <p:cNvSpPr/>
          <p:nvPr/>
        </p:nvSpPr>
        <p:spPr>
          <a:xfrm>
            <a:off x="3199014" y="3838674"/>
            <a:ext cx="89898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Vídeos</a:t>
            </a:r>
            <a:endParaRPr sz="1600" i="1" dirty="0">
              <a:latin typeface="+mj-lt"/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2134804" y="2731855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 rot="5400000">
            <a:off x="6066494" y="3917332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Arredondado 23"/>
          <p:cNvSpPr/>
          <p:nvPr/>
        </p:nvSpPr>
        <p:spPr>
          <a:xfrm>
            <a:off x="5784170" y="4565940"/>
            <a:ext cx="1233176" cy="544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600" y="5266893"/>
            <a:ext cx="1484746" cy="752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14" y="5596393"/>
            <a:ext cx="1275243" cy="84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CustomShape 5"/>
          <p:cNvSpPr/>
          <p:nvPr/>
        </p:nvSpPr>
        <p:spPr>
          <a:xfrm>
            <a:off x="791572" y="3709681"/>
            <a:ext cx="1048223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Usuários</a:t>
            </a:r>
            <a:endParaRPr sz="1600" i="1" dirty="0">
              <a:latin typeface="+mj-lt"/>
            </a:endParaRPr>
          </a:p>
        </p:txBody>
      </p:sp>
      <p:sp>
        <p:nvSpPr>
          <p:cNvPr id="28" name="Seta Dobrada 27"/>
          <p:cNvSpPr/>
          <p:nvPr/>
        </p:nvSpPr>
        <p:spPr>
          <a:xfrm rot="16200000">
            <a:off x="706233" y="4512244"/>
            <a:ext cx="1712206" cy="10321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CustomShape 5"/>
          <p:cNvSpPr/>
          <p:nvPr/>
        </p:nvSpPr>
        <p:spPr>
          <a:xfrm>
            <a:off x="5881719" y="2731855"/>
            <a:ext cx="1368080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Avaliações</a:t>
            </a:r>
            <a:endParaRPr sz="1600" i="1" dirty="0">
              <a:latin typeface="+mj-lt"/>
            </a:endParaRPr>
          </a:p>
        </p:txBody>
      </p:sp>
      <p:sp>
        <p:nvSpPr>
          <p:cNvPr id="27" name="Seta para a Direita 26"/>
          <p:cNvSpPr/>
          <p:nvPr/>
        </p:nvSpPr>
        <p:spPr>
          <a:xfrm>
            <a:off x="4596555" y="2753180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Dobrada 30"/>
          <p:cNvSpPr/>
          <p:nvPr/>
        </p:nvSpPr>
        <p:spPr>
          <a:xfrm rot="10800000">
            <a:off x="4723595" y="5266893"/>
            <a:ext cx="1712206" cy="10321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10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Arredondado 16"/>
          <p:cNvSpPr/>
          <p:nvPr/>
        </p:nvSpPr>
        <p:spPr>
          <a:xfrm>
            <a:off x="5457217" y="1702246"/>
            <a:ext cx="2136350" cy="26848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Arredondado 11"/>
          <p:cNvSpPr/>
          <p:nvPr/>
        </p:nvSpPr>
        <p:spPr>
          <a:xfrm>
            <a:off x="2940819" y="1910503"/>
            <a:ext cx="1415375" cy="19446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ea typeface="WenQuanYi Micro Hei"/>
              </a:rPr>
              <a:t>RECOMENDAÇÃO BASEADA EM CONTEÚDO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3" y="2080348"/>
            <a:ext cx="1604962" cy="160496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341" y="1767927"/>
            <a:ext cx="1361996" cy="95921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973" y="2828380"/>
            <a:ext cx="706839" cy="138294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245970"/>
            <a:ext cx="1140404" cy="570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939673"/>
            <a:ext cx="1140404" cy="66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ustomShape 5"/>
          <p:cNvSpPr/>
          <p:nvPr/>
        </p:nvSpPr>
        <p:spPr>
          <a:xfrm>
            <a:off x="3199014" y="3838674"/>
            <a:ext cx="89898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Vídeos</a:t>
            </a:r>
            <a:endParaRPr sz="1600" i="1" dirty="0">
              <a:latin typeface="+mj-lt"/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2134804" y="2731855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a Direita 21"/>
          <p:cNvSpPr/>
          <p:nvPr/>
        </p:nvSpPr>
        <p:spPr>
          <a:xfrm>
            <a:off x="4564198" y="2774673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 rot="5400000">
            <a:off x="6191127" y="4959532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Arredondado 23"/>
          <p:cNvSpPr/>
          <p:nvPr/>
        </p:nvSpPr>
        <p:spPr>
          <a:xfrm>
            <a:off x="5932341" y="5596393"/>
            <a:ext cx="1233176" cy="544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sp>
        <p:nvSpPr>
          <p:cNvPr id="25" name="Seta para a Direita 24"/>
          <p:cNvSpPr/>
          <p:nvPr/>
        </p:nvSpPr>
        <p:spPr>
          <a:xfrm rot="10800000">
            <a:off x="4738302" y="5726550"/>
            <a:ext cx="929994" cy="413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600" y="5266893"/>
            <a:ext cx="1484746" cy="752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14" y="5596393"/>
            <a:ext cx="1275243" cy="84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CustomShape 5"/>
          <p:cNvSpPr/>
          <p:nvPr/>
        </p:nvSpPr>
        <p:spPr>
          <a:xfrm>
            <a:off x="6017317" y="4387114"/>
            <a:ext cx="1148200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Conteúdo</a:t>
            </a:r>
            <a:endParaRPr sz="1600" i="1" dirty="0">
              <a:latin typeface="+mj-lt"/>
            </a:endParaRPr>
          </a:p>
        </p:txBody>
      </p:sp>
      <p:sp>
        <p:nvSpPr>
          <p:cNvPr id="30" name="CustomShape 5"/>
          <p:cNvSpPr/>
          <p:nvPr/>
        </p:nvSpPr>
        <p:spPr>
          <a:xfrm>
            <a:off x="791572" y="3709681"/>
            <a:ext cx="1048223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Usuários</a:t>
            </a:r>
            <a:endParaRPr sz="1600" i="1" dirty="0">
              <a:latin typeface="+mj-lt"/>
            </a:endParaRPr>
          </a:p>
        </p:txBody>
      </p:sp>
      <p:sp>
        <p:nvSpPr>
          <p:cNvPr id="28" name="Seta Dobrada 27"/>
          <p:cNvSpPr/>
          <p:nvPr/>
        </p:nvSpPr>
        <p:spPr>
          <a:xfrm rot="16200000">
            <a:off x="706233" y="4512244"/>
            <a:ext cx="1712206" cy="10321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227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Arredondado 16"/>
          <p:cNvSpPr/>
          <p:nvPr/>
        </p:nvSpPr>
        <p:spPr>
          <a:xfrm>
            <a:off x="5457217" y="1702246"/>
            <a:ext cx="1317813" cy="26848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Arredondado 11"/>
          <p:cNvSpPr/>
          <p:nvPr/>
        </p:nvSpPr>
        <p:spPr>
          <a:xfrm>
            <a:off x="2940819" y="1910503"/>
            <a:ext cx="1415375" cy="19446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RECOMENDAÇÃO HÍBRIDA</a:t>
            </a:r>
            <a:endParaRPr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3" y="2080348"/>
            <a:ext cx="1604962" cy="160496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135" y="1808729"/>
            <a:ext cx="1092612" cy="95921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413" y="2828380"/>
            <a:ext cx="706839" cy="138294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245970"/>
            <a:ext cx="1140404" cy="570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4" y="2939673"/>
            <a:ext cx="1140404" cy="66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ustomShape 5"/>
          <p:cNvSpPr/>
          <p:nvPr/>
        </p:nvSpPr>
        <p:spPr>
          <a:xfrm>
            <a:off x="3199014" y="3838674"/>
            <a:ext cx="89898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Vídeos</a:t>
            </a:r>
            <a:endParaRPr sz="1600" i="1" dirty="0">
              <a:latin typeface="+mj-lt"/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2134804" y="2731855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a Direita 21"/>
          <p:cNvSpPr/>
          <p:nvPr/>
        </p:nvSpPr>
        <p:spPr>
          <a:xfrm>
            <a:off x="4564198" y="2774673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para a Direita 22"/>
          <p:cNvSpPr/>
          <p:nvPr/>
        </p:nvSpPr>
        <p:spPr>
          <a:xfrm rot="5400000">
            <a:off x="6921856" y="4826754"/>
            <a:ext cx="668529" cy="33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Arredondado 23"/>
          <p:cNvSpPr/>
          <p:nvPr/>
        </p:nvSpPr>
        <p:spPr>
          <a:xfrm>
            <a:off x="6585079" y="5592624"/>
            <a:ext cx="1233176" cy="544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sp>
        <p:nvSpPr>
          <p:cNvPr id="25" name="Seta para a Direita 24"/>
          <p:cNvSpPr/>
          <p:nvPr/>
        </p:nvSpPr>
        <p:spPr>
          <a:xfrm rot="10800000">
            <a:off x="5138174" y="5722781"/>
            <a:ext cx="929994" cy="413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600" y="5266893"/>
            <a:ext cx="1484746" cy="752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14" y="5596393"/>
            <a:ext cx="1275243" cy="84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CustomShape 5"/>
          <p:cNvSpPr/>
          <p:nvPr/>
        </p:nvSpPr>
        <p:spPr>
          <a:xfrm>
            <a:off x="5542192" y="4387114"/>
            <a:ext cx="1148200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Conteúdo</a:t>
            </a:r>
            <a:endParaRPr sz="1600" i="1" dirty="0">
              <a:latin typeface="+mj-lt"/>
            </a:endParaRPr>
          </a:p>
        </p:txBody>
      </p:sp>
      <p:sp>
        <p:nvSpPr>
          <p:cNvPr id="30" name="CustomShape 5"/>
          <p:cNvSpPr/>
          <p:nvPr/>
        </p:nvSpPr>
        <p:spPr>
          <a:xfrm>
            <a:off x="791572" y="3709681"/>
            <a:ext cx="1048223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Usuários</a:t>
            </a:r>
            <a:endParaRPr sz="1600" i="1" dirty="0">
              <a:latin typeface="+mj-lt"/>
            </a:endParaRPr>
          </a:p>
        </p:txBody>
      </p:sp>
      <p:sp>
        <p:nvSpPr>
          <p:cNvPr id="28" name="Seta Dobrada 27"/>
          <p:cNvSpPr/>
          <p:nvPr/>
        </p:nvSpPr>
        <p:spPr>
          <a:xfrm rot="16200000">
            <a:off x="706233" y="4512244"/>
            <a:ext cx="1712206" cy="10321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11</a:t>
            </a:r>
            <a:endParaRPr dirty="0"/>
          </a:p>
        </p:txBody>
      </p:sp>
      <p:sp>
        <p:nvSpPr>
          <p:cNvPr id="31" name="Retângulo Arredondado 16">
            <a:extLst>
              <a:ext uri="{FF2B5EF4-FFF2-40B4-BE49-F238E27FC236}">
                <a16:creationId xmlns:a16="http://schemas.microsoft.com/office/drawing/2014/main" id="{03C838DF-924B-4A91-8B15-1A5104A993A8}"/>
              </a:ext>
            </a:extLst>
          </p:cNvPr>
          <p:cNvSpPr/>
          <p:nvPr/>
        </p:nvSpPr>
        <p:spPr>
          <a:xfrm>
            <a:off x="7487880" y="2662358"/>
            <a:ext cx="1463174" cy="98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ustomShape 5">
            <a:extLst>
              <a:ext uri="{FF2B5EF4-FFF2-40B4-BE49-F238E27FC236}">
                <a16:creationId xmlns:a16="http://schemas.microsoft.com/office/drawing/2014/main" id="{F99E1A5F-6694-43EE-80DC-5E52EAF428F8}"/>
              </a:ext>
            </a:extLst>
          </p:cNvPr>
          <p:cNvSpPr/>
          <p:nvPr/>
        </p:nvSpPr>
        <p:spPr>
          <a:xfrm>
            <a:off x="7659493" y="2940963"/>
            <a:ext cx="1368080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i="1" dirty="0">
                <a:solidFill>
                  <a:srgbClr val="404040"/>
                </a:solidFill>
                <a:latin typeface="+mj-lt"/>
                <a:ea typeface="WenQuanYi Micro Hei"/>
              </a:rPr>
              <a:t>Avaliações</a:t>
            </a:r>
            <a:endParaRPr sz="1600" i="1" dirty="0">
              <a:latin typeface="+mj-lt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A7EE660-20BD-48D4-B280-7CA3EBC8DBD4}"/>
              </a:ext>
            </a:extLst>
          </p:cNvPr>
          <p:cNvSpPr/>
          <p:nvPr/>
        </p:nvSpPr>
        <p:spPr>
          <a:xfrm>
            <a:off x="6816724" y="2577314"/>
            <a:ext cx="3849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600" i="1" dirty="0">
                <a:solidFill>
                  <a:srgbClr val="404040"/>
                </a:solidFill>
                <a:ea typeface="WenQuanYi Micro Hei"/>
              </a:rPr>
              <a:t>+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398756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REPRESENTAÇÃO DE UM VÍDEO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11</a:t>
            </a:r>
            <a:endParaRPr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7" y="1604047"/>
            <a:ext cx="8297433" cy="5125165"/>
          </a:xfrm>
          <a:prstGeom prst="rect">
            <a:avLst/>
          </a:prstGeom>
        </p:spPr>
      </p:pic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96982" y="228600"/>
            <a:ext cx="8865218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REPRESENTAÇÃO </a:t>
            </a:r>
            <a:r>
              <a:rPr lang="pt-BR" sz="3800" i="1" dirty="0">
                <a:solidFill>
                  <a:srgbClr val="7F7F7F"/>
                </a:solidFill>
                <a:latin typeface="+mj-lt"/>
                <a:ea typeface="WenQuanYi Micro Hei"/>
              </a:rPr>
              <a:t>BAG OF WORDS</a:t>
            </a:r>
            <a:endParaRPr i="1" dirty="0">
              <a:latin typeface="+mj-lt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00" y="2295357"/>
            <a:ext cx="888285" cy="88828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64" y="2295357"/>
            <a:ext cx="458718" cy="458718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1261561" y="2872096"/>
            <a:ext cx="928753" cy="6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tângulo Arredondado 2"/>
          <p:cNvSpPr/>
          <p:nvPr/>
        </p:nvSpPr>
        <p:spPr>
          <a:xfrm>
            <a:off x="2298090" y="2271672"/>
            <a:ext cx="1634836" cy="120084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Termo</a:t>
            </a:r>
            <a:r>
              <a:rPr lang="en-US" dirty="0"/>
              <a:t> 1</a:t>
            </a:r>
          </a:p>
          <a:p>
            <a:pPr algn="ctr"/>
            <a:r>
              <a:rPr lang="en-US" dirty="0" err="1"/>
              <a:t>Termo</a:t>
            </a:r>
            <a:r>
              <a:rPr lang="en-US" dirty="0"/>
              <a:t> 2</a:t>
            </a:r>
          </a:p>
          <a:p>
            <a:pPr algn="ctr"/>
            <a:r>
              <a:rPr lang="en-US" dirty="0"/>
              <a:t>…</a:t>
            </a:r>
          </a:p>
          <a:p>
            <a:pPr algn="ctr"/>
            <a:r>
              <a:rPr lang="en-US" dirty="0" err="1"/>
              <a:t>Termo</a:t>
            </a:r>
            <a:r>
              <a:rPr lang="en-US" dirty="0"/>
              <a:t> n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>
            <a:off x="4079727" y="2878842"/>
            <a:ext cx="928753" cy="6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854610"/>
              </p:ext>
            </p:extLst>
          </p:nvPr>
        </p:nvGraphicFramePr>
        <p:xfrm>
          <a:off x="5155281" y="1826975"/>
          <a:ext cx="307571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142">
                  <a:extLst>
                    <a:ext uri="{9D8B030D-6E8A-4147-A177-3AD203B41FA5}">
                      <a16:colId xmlns:a16="http://schemas.microsoft.com/office/drawing/2014/main" val="3799983499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798546222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1501368204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4271080485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18373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pt-B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pt-B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4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pt-B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7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pt-BR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6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pt-BR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6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V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pt-BR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87593"/>
                  </a:ext>
                </a:extLst>
              </a:tr>
            </a:tbl>
          </a:graphicData>
        </a:graphic>
      </p:graphicFrame>
      <p:sp>
        <p:nvSpPr>
          <p:cNvPr id="8" name="Seta em Curva para a Direita 7"/>
          <p:cNvSpPr/>
          <p:nvPr/>
        </p:nvSpPr>
        <p:spPr>
          <a:xfrm>
            <a:off x="4358834" y="3462004"/>
            <a:ext cx="699716" cy="141813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CustomShape 1"/>
          <p:cNvSpPr/>
          <p:nvPr/>
        </p:nvSpPr>
        <p:spPr>
          <a:xfrm>
            <a:off x="5155281" y="4171072"/>
            <a:ext cx="351729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Vetor = n dimensões</a:t>
            </a:r>
            <a:endParaRPr sz="2800" i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61986" y="5102828"/>
                <a:ext cx="3456656" cy="609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𝑉𝑇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= </m:t>
                            </m:r>
                          </m:sup>
                        </m:sSup>
                      </m:sub>
                    </m:sSub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TF</m:t>
                    </m:r>
                    <m:r>
                      <m:rPr>
                        <m:nor/>
                      </m:rPr>
                      <a:rPr lang="en-US" sz="2800" baseline="-25000" dirty="0"/>
                      <m:t>v</m:t>
                    </m:r>
                    <m:r>
                      <m:rPr>
                        <m:nor/>
                      </m:rPr>
                      <a:rPr lang="en-US" sz="2800" baseline="-25000" dirty="0"/>
                      <m:t>,</m:t>
                    </m:r>
                    <m:r>
                      <m:rPr>
                        <m:nor/>
                      </m:rPr>
                      <a:rPr lang="en-US" sz="2800" baseline="-25000" dirty="0"/>
                      <m:t>t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pt-B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nor/>
                          </m:rPr>
                          <a:rPr lang="en-US" sz="2800" baseline="-25000" dirty="0"/>
                          <m:t>t</m:t>
                        </m:r>
                      </m:den>
                    </m:f>
                  </m:oMath>
                </a14:m>
                <a:r>
                  <a:rPr lang="pt-BR" sz="2800" dirty="0">
                    <a:latin typeface="+mj-lt"/>
                  </a:rPr>
                  <a:t> )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86" y="5102828"/>
                <a:ext cx="3456656" cy="609526"/>
              </a:xfrm>
              <a:prstGeom prst="rect">
                <a:avLst/>
              </a:prstGeom>
              <a:blipFill>
                <a:blip r:embed="rId5"/>
                <a:stretch>
                  <a:fillRect t="-5000" b="-19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tângulo Arredondado 23"/>
          <p:cNvSpPr/>
          <p:nvPr/>
        </p:nvSpPr>
        <p:spPr>
          <a:xfrm>
            <a:off x="3723164" y="5096081"/>
            <a:ext cx="5118832" cy="120084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TF </a:t>
            </a:r>
            <a:r>
              <a:rPr lang="en-US" sz="1400" dirty="0" err="1"/>
              <a:t>v,t</a:t>
            </a:r>
            <a:r>
              <a:rPr lang="en-US" sz="2000" dirty="0"/>
              <a:t> = </a:t>
            </a:r>
            <a:r>
              <a:rPr lang="en-US" sz="2000" dirty="0" err="1"/>
              <a:t>frequência</a:t>
            </a:r>
            <a:r>
              <a:rPr lang="en-US" sz="2000" dirty="0"/>
              <a:t> de t </a:t>
            </a:r>
            <a:r>
              <a:rPr lang="en-US" sz="2000" dirty="0" err="1"/>
              <a:t>em</a:t>
            </a:r>
            <a:r>
              <a:rPr lang="en-US" sz="2000" dirty="0"/>
              <a:t> v</a:t>
            </a:r>
          </a:p>
          <a:p>
            <a:r>
              <a:rPr lang="en-US" sz="2000" dirty="0"/>
              <a:t>n</a:t>
            </a:r>
            <a:r>
              <a:rPr lang="en-US" sz="1400" baseline="-25000" dirty="0"/>
              <a:t>t</a:t>
            </a:r>
            <a:r>
              <a:rPr lang="en-US" sz="2000" dirty="0"/>
              <a:t> = </a:t>
            </a:r>
            <a:r>
              <a:rPr lang="en-US" sz="2000" dirty="0" err="1"/>
              <a:t>número</a:t>
            </a:r>
            <a:r>
              <a:rPr lang="en-US" sz="2000" dirty="0"/>
              <a:t> de </a:t>
            </a:r>
            <a:r>
              <a:rPr lang="en-US" sz="2000" dirty="0" err="1"/>
              <a:t>vídeos</a:t>
            </a:r>
            <a:r>
              <a:rPr lang="en-US" sz="2000" dirty="0"/>
              <a:t> </a:t>
            </a:r>
            <a:r>
              <a:rPr lang="en-US" sz="2000" dirty="0" err="1"/>
              <a:t>contendo</a:t>
            </a:r>
            <a:r>
              <a:rPr lang="en-US" sz="2000" dirty="0"/>
              <a:t> o </a:t>
            </a:r>
            <a:r>
              <a:rPr lang="en-US" sz="2000" dirty="0" err="1"/>
              <a:t>termo</a:t>
            </a:r>
            <a:r>
              <a:rPr lang="en-US" sz="2000" dirty="0"/>
              <a:t> t</a:t>
            </a:r>
          </a:p>
          <a:p>
            <a:r>
              <a:rPr lang="en-US" sz="2000" dirty="0"/>
              <a:t>N = </a:t>
            </a:r>
            <a:r>
              <a:rPr lang="en-US" sz="2000" dirty="0" err="1"/>
              <a:t>Quantidade</a:t>
            </a:r>
            <a:r>
              <a:rPr lang="en-US" sz="2000" dirty="0"/>
              <a:t> total de </a:t>
            </a:r>
            <a:r>
              <a:rPr lang="en-US" sz="2000" dirty="0" err="1"/>
              <a:t>vídeos</a:t>
            </a:r>
            <a:endParaRPr lang="en-US" sz="2000" dirty="0"/>
          </a:p>
          <a:p>
            <a:r>
              <a:rPr lang="en-US" sz="2000" dirty="0"/>
              <a:t>W = </a:t>
            </a:r>
            <a:r>
              <a:rPr lang="en-US" sz="2000" dirty="0" err="1"/>
              <a:t>frequência</a:t>
            </a:r>
            <a:r>
              <a:rPr lang="en-US" sz="2000" dirty="0"/>
              <a:t> do </a:t>
            </a:r>
            <a:r>
              <a:rPr lang="en-US" sz="2000" dirty="0" err="1"/>
              <a:t>termo</a:t>
            </a:r>
            <a:r>
              <a:rPr lang="en-US" sz="2000" dirty="0"/>
              <a:t> </a:t>
            </a:r>
            <a:r>
              <a:rPr lang="en-US" sz="2000" dirty="0" err="1"/>
              <a:t>normalizada</a:t>
            </a:r>
            <a:endParaRPr lang="en-US" sz="2000" dirty="0"/>
          </a:p>
        </p:txBody>
      </p:sp>
      <p:sp>
        <p:nvSpPr>
          <p:cNvPr id="1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13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REDE CONVOLUCIONAL</a:t>
            </a:r>
            <a:endParaRPr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38" y="2033117"/>
            <a:ext cx="8764862" cy="3762375"/>
          </a:xfrm>
          <a:prstGeom prst="rect">
            <a:avLst/>
          </a:prstGeom>
        </p:spPr>
      </p:pic>
      <p:sp>
        <p:nvSpPr>
          <p:cNvPr id="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14</a:t>
            </a:r>
            <a:endParaRPr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617E560-6689-4A9B-8754-64D53A1DE45B}"/>
              </a:ext>
            </a:extLst>
          </p:cNvPr>
          <p:cNvSpPr/>
          <p:nvPr/>
        </p:nvSpPr>
        <p:spPr>
          <a:xfrm>
            <a:off x="146996" y="5473005"/>
            <a:ext cx="478958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404040"/>
                </a:solidFill>
                <a:ea typeface="WenQuanYi Micro Hei"/>
              </a:rPr>
              <a:t>INCEPTION </a:t>
            </a:r>
            <a:endParaRPr lang="en-US" sz="16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404040"/>
                </a:solidFill>
                <a:latin typeface="+mj-lt"/>
                <a:ea typeface="WenQuanYi Micro Hei"/>
              </a:rPr>
              <a:t>VENCEDOR DO IMAGENET  - ILSVRC 2015</a:t>
            </a:r>
            <a:endParaRPr lang="en-US" sz="16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endParaRPr lang="en-US" dirty="0">
              <a:solidFill>
                <a:srgbClr val="404040"/>
              </a:solidFill>
              <a:ea typeface="WenQuanYi Micro Hei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4929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AUTOENCODER</a:t>
            </a:r>
            <a:endParaRPr dirty="0">
              <a:latin typeface="+mj-lt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15</a:t>
            </a:r>
            <a:endParaRPr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6" y="1820526"/>
            <a:ext cx="6800808" cy="46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60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rgbClr val="CC0000"/>
                </a:solidFill>
                <a:latin typeface="+mj-lt"/>
                <a:ea typeface="WenQuanYi Micro Hei"/>
              </a:rPr>
              <a:t>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RESULTADOS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CONCLUSÃO</a:t>
            </a:r>
            <a:endParaRPr sz="2800" dirty="0">
              <a:latin typeface="+mj-lt"/>
            </a:endParaRPr>
          </a:p>
        </p:txBody>
      </p:sp>
      <p:sp>
        <p:nvSpPr>
          <p:cNvPr id="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TRABALHOS RELACIONADOS</a:t>
            </a:r>
            <a:endParaRPr dirty="0">
              <a:latin typeface="+mj-lt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graphicFrame>
        <p:nvGraphicFramePr>
          <p:cNvPr id="174" name="Table 3"/>
          <p:cNvGraphicFramePr/>
          <p:nvPr>
            <p:extLst>
              <p:ext uri="{D42A27DB-BD31-4B8C-83A1-F6EECF244321}">
                <p14:modId xmlns:p14="http://schemas.microsoft.com/office/powerpoint/2010/main" val="4214110024"/>
              </p:ext>
            </p:extLst>
          </p:nvPr>
        </p:nvGraphicFramePr>
        <p:xfrm>
          <a:off x="12960" y="1566720"/>
          <a:ext cx="9142200" cy="5082611"/>
        </p:xfrm>
        <a:graphic>
          <a:graphicData uri="http://schemas.openxmlformats.org/drawingml/2006/table">
            <a:tbl>
              <a:tblPr/>
              <a:tblGrid>
                <a:gridCol w="176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9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  <a:ea typeface="WenQuanYi Micro Hei"/>
                        </a:rPr>
                        <a:t>AUTORES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  <a:ea typeface="WenQuanYi Micro Hei"/>
                        </a:rPr>
                        <a:t>ANO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  <a:ea typeface="WenQuanYi Micro Hei"/>
                        </a:rPr>
                        <a:t>ABORDAGEM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2771"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NING et al.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2011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2000" dirty="0">
                          <a:latin typeface="+mj-lt"/>
                        </a:rPr>
                        <a:t>(SLIM) Utiliza informação colaborativa (usuário) para</a:t>
                      </a:r>
                      <a:r>
                        <a:rPr lang="pt-BR" sz="2000" baseline="0" dirty="0">
                          <a:latin typeface="+mj-lt"/>
                        </a:rPr>
                        <a:t> recomendar.</a:t>
                      </a:r>
                      <a:endParaRPr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6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+mn-lt"/>
                        </a:rPr>
                        <a:t>WANG et al.</a:t>
                      </a:r>
                      <a:endParaRPr lang="pt-BR" dirty="0"/>
                    </a:p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2011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latin typeface="+mn-lt"/>
                        </a:rPr>
                        <a:t>(Multimodal) Combinam as avaliações dos usuários e conteúdo textual para encontrar itens similares e assim combater o problema de item </a:t>
                      </a:r>
                      <a:r>
                        <a:rPr lang="pt-BR" sz="2000" i="1" dirty="0" err="1">
                          <a:latin typeface="+mn-lt"/>
                        </a:rPr>
                        <a:t>cold</a:t>
                      </a:r>
                      <a:r>
                        <a:rPr lang="pt-BR" sz="2000" i="1" dirty="0">
                          <a:latin typeface="+mn-lt"/>
                        </a:rPr>
                        <a:t>-start</a:t>
                      </a:r>
                      <a:r>
                        <a:rPr lang="pt-BR" sz="2000" dirty="0">
                          <a:latin typeface="+mn-lt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8040">
                <a:tc>
                  <a:txBody>
                    <a:bodyPr/>
                    <a:lstStyle/>
                    <a:p>
                      <a:r>
                        <a:rPr lang="pt-BR" dirty="0">
                          <a:latin typeface="+mn-lt"/>
                        </a:rPr>
                        <a:t>NING et al.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2012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(SSLIM) Mescla informação colaborativa (usuário) e o conteúdo do item para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recomendar.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7040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/>
                        </a:rPr>
                        <a:t>Li et al.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/>
                        </a:rPr>
                        <a:t>2017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(Multimodal) Utiliza um  modelo Bayesiano hierárquico que integra um </a:t>
                      </a:r>
                      <a:r>
                        <a:rPr lang="pt-BR" sz="1800" b="0" i="1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autoencoder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 fatoração de uma matriz probabilística.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rgbClr val="CC0000"/>
                </a:solidFill>
                <a:latin typeface="+mj-lt"/>
                <a:ea typeface="WenQuanYi Micro Hei"/>
              </a:rPr>
              <a:t>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RESULTADOS PRELIMINARES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CONCLUSÃO</a:t>
            </a:r>
            <a:endParaRPr sz="2800" dirty="0">
              <a:latin typeface="+mj-lt"/>
            </a:endParaRPr>
          </a:p>
        </p:txBody>
      </p:sp>
      <p:sp>
        <p:nvSpPr>
          <p:cNvPr id="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18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96982" y="228600"/>
            <a:ext cx="8865218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ARCABOUÇO MULTIMODAL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32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19</a:t>
            </a:r>
            <a:endParaRPr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12" y="1704038"/>
            <a:ext cx="8749488" cy="427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70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2" y="4116211"/>
            <a:ext cx="1004034" cy="10040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12042" y="2584632"/>
            <a:ext cx="2156264" cy="259068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9706" y="1968808"/>
            <a:ext cx="20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Extração</a:t>
            </a:r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 de </a:t>
            </a:r>
          </a:p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Características</a:t>
            </a:r>
            <a:endParaRPr lang="en-US" b="1" dirty="0"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29706" y="2836543"/>
            <a:ext cx="1735715" cy="7561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Modern No. 20" charset="0"/>
                <a:ea typeface="Modern No. 20" charset="0"/>
                <a:cs typeface="Modern No. 20" charset="0"/>
              </a:rPr>
              <a:t>Deep Learning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Modern No. 20" charset="0"/>
                <a:ea typeface="Modern No. 20" charset="0"/>
                <a:cs typeface="Modern No. 20" charset="0"/>
              </a:rPr>
              <a:t>(CNN)</a:t>
            </a:r>
          </a:p>
        </p:txBody>
      </p:sp>
      <p:sp>
        <p:nvSpPr>
          <p:cNvPr id="3" name="Rectangle 2"/>
          <p:cNvSpPr/>
          <p:nvPr/>
        </p:nvSpPr>
        <p:spPr>
          <a:xfrm>
            <a:off x="1772269" y="2613906"/>
            <a:ext cx="1859391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3642427" y="3214612"/>
            <a:ext cx="687279" cy="803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24143" y="2280432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Quadros</a:t>
            </a:r>
            <a:endParaRPr lang="en-US" b="1" dirty="0">
              <a:latin typeface="Modern No. 20" charset="0"/>
              <a:ea typeface="Modern No. 20" charset="0"/>
              <a:cs typeface="Modern No. 20" charset="0"/>
            </a:endParaRPr>
          </a:p>
        </p:txBody>
      </p:sp>
      <p:pic>
        <p:nvPicPr>
          <p:cNvPr id="8" name="Picture 98" descr="clube do esporte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481" y="2769972"/>
            <a:ext cx="604800" cy="36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8" descr="clube do esporte-3.jpe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923" y="2985705"/>
            <a:ext cx="604800" cy="36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0" descr="jornalminas.jp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806" y="3212481"/>
            <a:ext cx="605998" cy="36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 rot="19550003">
            <a:off x="2785440" y="2960206"/>
            <a:ext cx="4148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Modern No. 20" charset="0"/>
                <a:ea typeface="Modern No. 20" charset="0"/>
                <a:cs typeface="Modern No. 20" charset="0"/>
              </a:rPr>
              <a:t>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17775" y="3457104"/>
            <a:ext cx="2712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Modern No. 20" charset="0"/>
                <a:ea typeface="Modern No. 20" charset="0"/>
                <a:cs typeface="Modern No. 20" charset="0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79275" y="3290511"/>
            <a:ext cx="2712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Modern No. 20" charset="0"/>
                <a:ea typeface="Modern No. 20" charset="0"/>
                <a:cs typeface="Modern No. 20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38266" y="2999490"/>
                <a:ext cx="39792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𝑚</m:t>
                      </m:r>
                    </m:oMath>
                  </m:oMathPara>
                </a14:m>
                <a:endParaRPr lang="en-US" sz="1500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266" y="2999490"/>
                <a:ext cx="397929" cy="3231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6907599" y="2613905"/>
            <a:ext cx="2043748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71663" y="2280432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Características</a:t>
            </a:r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 </a:t>
            </a:r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Visuais</a:t>
            </a:r>
            <a:endParaRPr lang="en-US" b="1" dirty="0">
              <a:latin typeface="Modern No. 20" charset="0"/>
              <a:ea typeface="Modern No. 20" charset="0"/>
              <a:cs typeface="Modern No. 20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981396" y="2985481"/>
                <a:ext cx="1903855" cy="29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=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[</m:t>
                            </m:r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1</m:t>
                                </m:r>
                              </m:sup>
                            </m:sSub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…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𝒎</m:t>
                                </m:r>
                              </m:sup>
                            </m:sSubSup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396" y="2985481"/>
                <a:ext cx="1903855" cy="292131"/>
              </a:xfrm>
              <a:prstGeom prst="rect">
                <a:avLst/>
              </a:prstGeom>
              <a:blipFill>
                <a:blip r:embed="rId7"/>
                <a:stretch>
                  <a:fillRect l="-2556" r="-4153" b="-35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6075109" y="3196539"/>
            <a:ext cx="821723" cy="961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29706" y="4142771"/>
            <a:ext cx="1735715" cy="7561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Modern No. 20" charset="0"/>
                <a:ea typeface="Modern No. 20" charset="0"/>
                <a:cs typeface="Modern No. 20" charset="0"/>
              </a:rPr>
              <a:t>Bag of Words</a:t>
            </a:r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 flipV="1">
            <a:off x="3636195" y="4520841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075109" y="4502767"/>
            <a:ext cx="821723" cy="961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776182" y="4028953"/>
            <a:ext cx="1866245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99705" y="5157790"/>
            <a:ext cx="19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Metadados</a:t>
            </a:r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 Textual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96832" y="3931126"/>
            <a:ext cx="2043748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43984" y="5064214"/>
            <a:ext cx="2400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Características</a:t>
            </a:r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 </a:t>
            </a:r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Textuais</a:t>
            </a:r>
            <a:endParaRPr lang="en-US" b="1" dirty="0">
              <a:latin typeface="Modern No. 20" charset="0"/>
              <a:ea typeface="Modern No. 20" charset="0"/>
              <a:cs typeface="Modern No. 20" charset="0"/>
            </a:endParaRPr>
          </a:p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        (TF-IDF)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25">
                <a:extLst>
                  <a:ext uri="{FF2B5EF4-FFF2-40B4-BE49-F238E27FC236}">
                    <a16:creationId xmlns:a16="http://schemas.microsoft.com/office/drawing/2014/main" id="{6DBABBF4-E058-4E9F-B06E-5FB60C501BDB}"/>
                  </a:ext>
                </a:extLst>
              </p:cNvPr>
              <p:cNvSpPr txBox="1"/>
              <p:nvPr/>
            </p:nvSpPr>
            <p:spPr>
              <a:xfrm>
                <a:off x="6981396" y="4298486"/>
                <a:ext cx="1806072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=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[</m:t>
                            </m:r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1</m:t>
                                </m:r>
                              </m:sup>
                            </m:sSub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…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𝒌</m:t>
                                </m:r>
                              </m:sup>
                            </m:sSubSup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31" name="TextBox 25">
                <a:extLst>
                  <a:ext uri="{FF2B5EF4-FFF2-40B4-BE49-F238E27FC236}">
                    <a16:creationId xmlns:a16="http://schemas.microsoft.com/office/drawing/2014/main" id="{6DBABBF4-E058-4E9F-B06E-5FB60C501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396" y="4298486"/>
                <a:ext cx="1806072" cy="304571"/>
              </a:xfrm>
              <a:prstGeom prst="rect">
                <a:avLst/>
              </a:prstGeom>
              <a:blipFill>
                <a:blip r:embed="rId8"/>
                <a:stretch>
                  <a:fillRect l="-2020" t="-4000" r="-4377" b="-36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5">
            <a:extLst>
              <a:ext uri="{FF2B5EF4-FFF2-40B4-BE49-F238E27FC236}">
                <a16:creationId xmlns:a16="http://schemas.microsoft.com/office/drawing/2014/main" id="{64149D96-0F23-434F-8428-A7A2A4A8BDD8}"/>
              </a:ext>
            </a:extLst>
          </p:cNvPr>
          <p:cNvSpPr/>
          <p:nvPr/>
        </p:nvSpPr>
        <p:spPr>
          <a:xfrm>
            <a:off x="57563" y="2613905"/>
            <a:ext cx="1091173" cy="259068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52DD18F9-4B69-4FFE-9F53-D55CA6A8852F}"/>
              </a:ext>
            </a:extLst>
          </p:cNvPr>
          <p:cNvSpPr txBox="1"/>
          <p:nvPr/>
        </p:nvSpPr>
        <p:spPr>
          <a:xfrm>
            <a:off x="171913" y="2280432"/>
            <a:ext cx="821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Modern No. 20" charset="0"/>
                <a:ea typeface="Modern No. 20" charset="0"/>
                <a:cs typeface="Modern No. 20" charset="0"/>
              </a:rPr>
              <a:t>Vídeos</a:t>
            </a:r>
            <a:endParaRPr lang="en-US" b="1" dirty="0">
              <a:latin typeface="Modern No. 20" charset="0"/>
              <a:ea typeface="Modern No. 20" charset="0"/>
              <a:cs typeface="Modern No. 20" charset="0"/>
            </a:endParaRPr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4EBE5A25-31C1-4E4B-964F-CA69B38031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3586" y="2750556"/>
            <a:ext cx="539956" cy="539956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69394977-FEC6-41D3-8E84-1179AA77B6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3586" y="3311374"/>
            <a:ext cx="539956" cy="539956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ED14CB8F-147B-47C7-AA36-FB2C3233E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404" y="3893634"/>
            <a:ext cx="539956" cy="539956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44E62B67-B488-4D93-9FDE-08BAD8183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403" y="4536024"/>
            <a:ext cx="539956" cy="5399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079DC55D-B2CD-495A-85BE-711198A674D2}"/>
                  </a:ext>
                </a:extLst>
              </p:cNvPr>
              <p:cNvSpPr/>
              <p:nvPr/>
            </p:nvSpPr>
            <p:spPr>
              <a:xfrm>
                <a:off x="211931" y="2647543"/>
                <a:ext cx="83708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𝐕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í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𝐝𝐞𝐨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 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𝟏</m:t>
                      </m:r>
                    </m:oMath>
                  </m:oMathPara>
                </a14:m>
                <a:endParaRPr lang="pt-BR" sz="1350" dirty="0"/>
              </a:p>
            </p:txBody>
          </p:sp>
        </mc:Choice>
        <mc:Fallback xmlns=""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079DC55D-B2CD-495A-85BE-711198A674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31" y="2647543"/>
                <a:ext cx="837089" cy="3000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tângulo 39">
                <a:extLst>
                  <a:ext uri="{FF2B5EF4-FFF2-40B4-BE49-F238E27FC236}">
                    <a16:creationId xmlns:a16="http://schemas.microsoft.com/office/drawing/2014/main" id="{E836FE28-A533-4425-BA9C-772AC1F9BF7B}"/>
                  </a:ext>
                </a:extLst>
              </p:cNvPr>
              <p:cNvSpPr/>
              <p:nvPr/>
            </p:nvSpPr>
            <p:spPr>
              <a:xfrm>
                <a:off x="203775" y="3196538"/>
                <a:ext cx="83708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𝐕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í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𝐝𝐞𝐨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 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𝟐</m:t>
                      </m:r>
                    </m:oMath>
                  </m:oMathPara>
                </a14:m>
                <a:endParaRPr lang="pt-BR" sz="1350" dirty="0"/>
              </a:p>
            </p:txBody>
          </p:sp>
        </mc:Choice>
        <mc:Fallback xmlns="">
          <p:sp>
            <p:nvSpPr>
              <p:cNvPr id="40" name="Retângulo 39">
                <a:extLst>
                  <a:ext uri="{FF2B5EF4-FFF2-40B4-BE49-F238E27FC236}">
                    <a16:creationId xmlns:a16="http://schemas.microsoft.com/office/drawing/2014/main" id="{E836FE28-A533-4425-BA9C-772AC1F9BF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75" y="3196538"/>
                <a:ext cx="837089" cy="3000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tângulo 42">
                <a:extLst>
                  <a:ext uri="{FF2B5EF4-FFF2-40B4-BE49-F238E27FC236}">
                    <a16:creationId xmlns:a16="http://schemas.microsoft.com/office/drawing/2014/main" id="{54C1878E-6636-4181-B3D7-368F1AB2C963}"/>
                  </a:ext>
                </a:extLst>
              </p:cNvPr>
              <p:cNvSpPr/>
              <p:nvPr/>
            </p:nvSpPr>
            <p:spPr>
              <a:xfrm>
                <a:off x="203775" y="3780793"/>
                <a:ext cx="83708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𝐕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í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𝐝𝐞𝐨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 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𝟑</m:t>
                      </m:r>
                    </m:oMath>
                  </m:oMathPara>
                </a14:m>
                <a:endParaRPr lang="pt-BR" sz="1350" dirty="0"/>
              </a:p>
            </p:txBody>
          </p:sp>
        </mc:Choice>
        <mc:Fallback xmlns="">
          <p:sp>
            <p:nvSpPr>
              <p:cNvPr id="43" name="Retângulo 42">
                <a:extLst>
                  <a:ext uri="{FF2B5EF4-FFF2-40B4-BE49-F238E27FC236}">
                    <a16:creationId xmlns:a16="http://schemas.microsoft.com/office/drawing/2014/main" id="{54C1878E-6636-4181-B3D7-368F1AB2C9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75" y="3780793"/>
                <a:ext cx="837089" cy="3000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tângulo 45">
                <a:extLst>
                  <a:ext uri="{FF2B5EF4-FFF2-40B4-BE49-F238E27FC236}">
                    <a16:creationId xmlns:a16="http://schemas.microsoft.com/office/drawing/2014/main" id="{B335A2C8-C889-43AE-9C25-1107F01C9048}"/>
                  </a:ext>
                </a:extLst>
              </p:cNvPr>
              <p:cNvSpPr/>
              <p:nvPr/>
            </p:nvSpPr>
            <p:spPr>
              <a:xfrm>
                <a:off x="178527" y="4382341"/>
                <a:ext cx="840295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𝐕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í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𝐝𝐞𝐨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 </m:t>
                      </m:r>
                      <m:r>
                        <a:rPr lang="pt-BR" sz="1350" b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𝐧</m:t>
                      </m:r>
                    </m:oMath>
                  </m:oMathPara>
                </a14:m>
                <a:endParaRPr lang="pt-BR" sz="1350" dirty="0"/>
              </a:p>
            </p:txBody>
          </p:sp>
        </mc:Choice>
        <mc:Fallback xmlns="">
          <p:sp>
            <p:nvSpPr>
              <p:cNvPr id="46" name="Retângulo 45">
                <a:extLst>
                  <a:ext uri="{FF2B5EF4-FFF2-40B4-BE49-F238E27FC236}">
                    <a16:creationId xmlns:a16="http://schemas.microsoft.com/office/drawing/2014/main" id="{B335A2C8-C889-43AE-9C25-1107F01C90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27" y="4382341"/>
                <a:ext cx="840295" cy="3000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F1811B31-9D73-42E7-A09A-7A9C68DF3EA6}"/>
              </a:ext>
            </a:extLst>
          </p:cNvPr>
          <p:cNvCxnSpPr>
            <a:cxnSpLocks/>
            <a:stCxn id="33" idx="3"/>
            <a:endCxn id="3" idx="1"/>
          </p:cNvCxnSpPr>
          <p:nvPr/>
        </p:nvCxnSpPr>
        <p:spPr>
          <a:xfrm flipV="1">
            <a:off x="1148736" y="3185547"/>
            <a:ext cx="623533" cy="723699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do 46">
            <a:extLst>
              <a:ext uri="{FF2B5EF4-FFF2-40B4-BE49-F238E27FC236}">
                <a16:creationId xmlns:a16="http://schemas.microsoft.com/office/drawing/2014/main" id="{06AF5565-63F9-4D6F-8E2C-12020C983CFC}"/>
              </a:ext>
            </a:extLst>
          </p:cNvPr>
          <p:cNvCxnSpPr>
            <a:cxnSpLocks/>
            <a:stCxn id="33" idx="3"/>
            <a:endCxn id="32" idx="1"/>
          </p:cNvCxnSpPr>
          <p:nvPr/>
        </p:nvCxnSpPr>
        <p:spPr>
          <a:xfrm>
            <a:off x="1148736" y="3909246"/>
            <a:ext cx="627446" cy="691348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stomShape 1">
            <a:extLst>
              <a:ext uri="{FF2B5EF4-FFF2-40B4-BE49-F238E27FC236}">
                <a16:creationId xmlns:a16="http://schemas.microsoft.com/office/drawing/2014/main" id="{C84B746D-E1E0-4EEA-9E2A-43FAF1CEF966}"/>
              </a:ext>
            </a:extLst>
          </p:cNvPr>
          <p:cNvSpPr/>
          <p:nvPr/>
        </p:nvSpPr>
        <p:spPr>
          <a:xfrm>
            <a:off x="612720" y="228600"/>
            <a:ext cx="834948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</a:rPr>
              <a:t>Extração de Características</a:t>
            </a:r>
            <a:endParaRPr sz="3800" dirty="0">
              <a:solidFill>
                <a:srgbClr val="7F7F7F"/>
              </a:solidFill>
              <a:latin typeface="+mj-lt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0D7B08E-7C64-4988-B5C5-5BCD117B615A}"/>
              </a:ext>
            </a:extLst>
          </p:cNvPr>
          <p:cNvSpPr/>
          <p:nvPr/>
        </p:nvSpPr>
        <p:spPr>
          <a:xfrm>
            <a:off x="83482" y="5887239"/>
            <a:ext cx="2334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Modern No. 20" charset="0"/>
              </a:rPr>
              <a:t>Onde</a:t>
            </a:r>
            <a:r>
              <a:rPr lang="en-US" dirty="0">
                <a:latin typeface="Modern No. 20" charset="0"/>
              </a:rPr>
              <a:t> </a:t>
            </a:r>
            <a:r>
              <a:rPr lang="en-US" b="1" i="1" dirty="0">
                <a:latin typeface="Cambria Math" panose="02040503050406030204" pitchFamily="18" charset="0"/>
              </a:rPr>
              <a:t>d</a:t>
            </a:r>
            <a:r>
              <a:rPr lang="en-US" baseline="-25000" dirty="0">
                <a:latin typeface="Modern No. 20" charset="0"/>
              </a:rPr>
              <a:t>i</a:t>
            </a:r>
            <a:r>
              <a:rPr lang="en-US" dirty="0">
                <a:latin typeface="Modern No. 20" charset="0"/>
              </a:rPr>
              <a:t> e </a:t>
            </a:r>
            <a:r>
              <a:rPr lang="en-US" b="1" i="1" dirty="0" err="1">
                <a:latin typeface="Cambria Math" panose="02040503050406030204" pitchFamily="18" charset="0"/>
              </a:rPr>
              <a:t>t</a:t>
            </a:r>
            <a:r>
              <a:rPr lang="en-US" baseline="-25000" dirty="0" err="1">
                <a:latin typeface="Modern No. 20" charset="0"/>
              </a:rPr>
              <a:t>i</a:t>
            </a:r>
            <a:r>
              <a:rPr lang="en-US" dirty="0">
                <a:latin typeface="Modern No. 20" charset="0"/>
              </a:rPr>
              <a:t> </a:t>
            </a:r>
            <a:r>
              <a:rPr lang="en-US" dirty="0" err="1">
                <a:latin typeface="Modern No. 20" charset="0"/>
              </a:rPr>
              <a:t>são</a:t>
            </a:r>
            <a:r>
              <a:rPr lang="en-US" dirty="0">
                <a:latin typeface="Modern No. 20" charset="0"/>
              </a:rPr>
              <a:t> </a:t>
            </a:r>
            <a:r>
              <a:rPr lang="en-US" dirty="0" err="1">
                <a:latin typeface="Modern No. 20" charset="0"/>
              </a:rPr>
              <a:t>vetores</a:t>
            </a:r>
            <a:r>
              <a:rPr lang="en-US" dirty="0">
                <a:latin typeface="Modern No. 20" charset="0"/>
              </a:rPr>
              <a:t>.</a:t>
            </a:r>
            <a:endParaRPr lang="pt-BR" dirty="0"/>
          </a:p>
        </p:txBody>
      </p:sp>
      <p:sp>
        <p:nvSpPr>
          <p:cNvPr id="49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273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152400" y="228600"/>
            <a:ext cx="8728364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Representação Multimodal</a:t>
            </a:r>
            <a:endParaRPr dirty="0">
              <a:latin typeface="+mj-lt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21</a:t>
            </a: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DA37E55-9B4D-4C4D-8136-C129BB7044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24" y="1864207"/>
            <a:ext cx="3944755" cy="361500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48F8834-0A46-4998-AEC7-AB5A34701D50}"/>
              </a:ext>
            </a:extLst>
          </p:cNvPr>
          <p:cNvSpPr/>
          <p:nvPr/>
        </p:nvSpPr>
        <p:spPr>
          <a:xfrm>
            <a:off x="6544626" y="2555983"/>
            <a:ext cx="2582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MR8"/>
              </a:rPr>
              <a:t>Explora características </a:t>
            </a:r>
          </a:p>
          <a:p>
            <a:r>
              <a:rPr lang="pt-BR" dirty="0" err="1"/>
              <a:t>inter-modalidades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5111439" y="5428423"/>
                <a:ext cx="4644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b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39" y="5428423"/>
                <a:ext cx="46448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3080179" y="5428423"/>
                <a:ext cx="4196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sSubPr>
                        <m:e>
                          <m:r>
                            <a:rPr lang="pt-BR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179" y="5428423"/>
                <a:ext cx="41960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531000" y="5834160"/>
            <a:ext cx="9333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err="1">
                <a:latin typeface="CMR8"/>
              </a:rPr>
              <a:t>Shared</a:t>
            </a:r>
            <a:r>
              <a:rPr lang="pt-BR" sz="2800" dirty="0">
                <a:latin typeface="CMR8"/>
              </a:rPr>
              <a:t> Single-</a:t>
            </a:r>
            <a:r>
              <a:rPr lang="pt-BR" sz="2800" dirty="0" err="1">
                <a:latin typeface="CMR8"/>
              </a:rPr>
              <a:t>Layered</a:t>
            </a:r>
            <a:r>
              <a:rPr lang="pt-BR" sz="2800" dirty="0">
                <a:latin typeface="CMR8"/>
              </a:rPr>
              <a:t> </a:t>
            </a:r>
            <a:r>
              <a:rPr lang="pt-BR" sz="2800" dirty="0" err="1">
                <a:latin typeface="CMR8"/>
              </a:rPr>
              <a:t>Autoencoder</a:t>
            </a:r>
            <a:r>
              <a:rPr lang="pt-BR" sz="2800" dirty="0">
                <a:latin typeface="CMR8"/>
              </a:rPr>
              <a:t> </a:t>
            </a:r>
            <a:r>
              <a:rPr lang="pt-BR" sz="2800" dirty="0" err="1">
                <a:latin typeface="CMR8"/>
              </a:rPr>
              <a:t>architecture</a:t>
            </a:r>
            <a:r>
              <a:rPr lang="pt-BR" sz="2800" dirty="0">
                <a:latin typeface="CMR8"/>
              </a:rPr>
              <a:t>                               </a:t>
            </a:r>
          </a:p>
          <a:p>
            <a:r>
              <a:rPr lang="pt-BR" sz="2800" dirty="0">
                <a:latin typeface="CMR8"/>
              </a:rPr>
              <a:t>                               (S-SLAE)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913891" y="1794474"/>
            <a:ext cx="702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a typeface="Modern No. 20" charset="0"/>
                <a:cs typeface="Modern No. 20" charset="0"/>
              </a:rPr>
              <a:t> (M</a:t>
            </a:r>
            <a:r>
              <a:rPr lang="en-US" b="1" baseline="-25000" dirty="0">
                <a:ea typeface="Modern No. 20" charset="0"/>
                <a:cs typeface="Modern No. 20" charset="0"/>
              </a:rPr>
              <a:t>i</a:t>
            </a:r>
            <a:r>
              <a:rPr lang="en-US" b="1" dirty="0">
                <a:ea typeface="Modern No. 20" charset="0"/>
                <a:cs typeface="Modern No. 20" charset="0"/>
              </a:rPr>
              <a:t>)</a:t>
            </a:r>
            <a:r>
              <a:rPr lang="en-US" b="1" baseline="-25000" dirty="0">
                <a:ea typeface="Modern No. 20" charset="0"/>
                <a:cs typeface="Modern No. 20" charset="0"/>
              </a:rPr>
              <a:t> </a:t>
            </a:r>
            <a:endParaRPr lang="pt-BR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152400" y="228600"/>
            <a:ext cx="8728364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Representação Multimodal</a:t>
            </a:r>
            <a:endParaRPr dirty="0">
              <a:latin typeface="+mj-lt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22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128ED0-5B6D-4228-A4A1-D390CFB9C8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" y="1778038"/>
            <a:ext cx="3861142" cy="3609329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6104033" y="2336191"/>
            <a:ext cx="256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Explora </a:t>
            </a:r>
            <a:r>
              <a:rPr lang="pt-BR" dirty="0" err="1"/>
              <a:t>caracteristicas</a:t>
            </a:r>
            <a:r>
              <a:rPr lang="pt-BR" dirty="0"/>
              <a:t> </a:t>
            </a:r>
          </a:p>
          <a:p>
            <a:r>
              <a:rPr lang="pt-BR" dirty="0" err="1"/>
              <a:t>intra-modalidades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/>
              <p:cNvSpPr/>
              <p:nvPr/>
            </p:nvSpPr>
            <p:spPr>
              <a:xfrm>
                <a:off x="3430310" y="5332927"/>
                <a:ext cx="4644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b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310" y="5332927"/>
                <a:ext cx="46448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/>
              <p:cNvSpPr/>
              <p:nvPr/>
            </p:nvSpPr>
            <p:spPr>
              <a:xfrm>
                <a:off x="1189194" y="5305014"/>
                <a:ext cx="4196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sSubPr>
                        <m:e>
                          <m:r>
                            <a:rPr lang="pt-BR" b="1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194" y="5305014"/>
                <a:ext cx="41960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ângulo 11"/>
          <p:cNvSpPr/>
          <p:nvPr/>
        </p:nvSpPr>
        <p:spPr>
          <a:xfrm>
            <a:off x="3867044" y="1683524"/>
            <a:ext cx="702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a typeface="Modern No. 20" charset="0"/>
                <a:cs typeface="Modern No. 20" charset="0"/>
              </a:rPr>
              <a:t> (M</a:t>
            </a:r>
            <a:r>
              <a:rPr lang="en-US" b="1" baseline="-25000" dirty="0">
                <a:ea typeface="Modern No. 20" charset="0"/>
                <a:cs typeface="Modern No. 20" charset="0"/>
              </a:rPr>
              <a:t>i</a:t>
            </a:r>
            <a:r>
              <a:rPr lang="en-US" b="1" dirty="0">
                <a:ea typeface="Modern No. 20" charset="0"/>
                <a:cs typeface="Modern No. 20" charset="0"/>
              </a:rPr>
              <a:t>)</a:t>
            </a:r>
            <a:r>
              <a:rPr lang="en-US" b="1" baseline="-25000" dirty="0">
                <a:ea typeface="Modern No. 20" charset="0"/>
                <a:cs typeface="Modern No. 20" charset="0"/>
              </a:rPr>
              <a:t> </a:t>
            </a:r>
            <a:endParaRPr lang="pt-BR" baseline="-25000" dirty="0"/>
          </a:p>
        </p:txBody>
      </p:sp>
      <p:sp>
        <p:nvSpPr>
          <p:cNvPr id="4" name="Retângulo 3"/>
          <p:cNvSpPr/>
          <p:nvPr/>
        </p:nvSpPr>
        <p:spPr>
          <a:xfrm>
            <a:off x="0" y="5710743"/>
            <a:ext cx="9204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err="1">
                <a:latin typeface="CMR8"/>
              </a:rPr>
              <a:t>Independent</a:t>
            </a:r>
            <a:r>
              <a:rPr lang="pt-BR" sz="2800" dirty="0">
                <a:latin typeface="CMR8"/>
              </a:rPr>
              <a:t> Single-</a:t>
            </a:r>
            <a:r>
              <a:rPr lang="pt-BR" sz="2800" dirty="0" err="1">
                <a:latin typeface="CMR8"/>
              </a:rPr>
              <a:t>Layered</a:t>
            </a:r>
            <a:r>
              <a:rPr lang="pt-BR" sz="2800" dirty="0">
                <a:latin typeface="CMR8"/>
              </a:rPr>
              <a:t> </a:t>
            </a:r>
            <a:r>
              <a:rPr lang="pt-BR" sz="2800" dirty="0" err="1">
                <a:latin typeface="CMR8"/>
              </a:rPr>
              <a:t>Autoencoder</a:t>
            </a:r>
            <a:r>
              <a:rPr lang="pt-BR" sz="2800" dirty="0">
                <a:latin typeface="CMR8"/>
              </a:rPr>
              <a:t> </a:t>
            </a:r>
          </a:p>
          <a:p>
            <a:r>
              <a:rPr lang="pt-BR" sz="2800" dirty="0" err="1">
                <a:latin typeface="CMR8"/>
              </a:rPr>
              <a:t>architecture</a:t>
            </a:r>
            <a:r>
              <a:rPr lang="pt-BR" sz="2800" dirty="0">
                <a:latin typeface="CMR8"/>
              </a:rPr>
              <a:t> (I-SLAE)</a:t>
            </a:r>
          </a:p>
        </p:txBody>
      </p:sp>
    </p:spTree>
    <p:extLst>
      <p:ext uri="{BB962C8B-B14F-4D97-AF65-F5344CB8AC3E}">
        <p14:creationId xmlns:p14="http://schemas.microsoft.com/office/powerpoint/2010/main" val="277517360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152400" y="228600"/>
            <a:ext cx="8728364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Representação Multimodal</a:t>
            </a:r>
            <a:endParaRPr dirty="0">
              <a:latin typeface="+mj-lt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22</a:t>
            </a:r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C6A77C8-9EF8-4338-BA80-1CC44F519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79560"/>
            <a:ext cx="3296992" cy="4045931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48F8834-0A46-4998-AEC7-AB5A34701D50}"/>
              </a:ext>
            </a:extLst>
          </p:cNvPr>
          <p:cNvSpPr/>
          <p:nvPr/>
        </p:nvSpPr>
        <p:spPr>
          <a:xfrm>
            <a:off x="3855373" y="1800094"/>
            <a:ext cx="5352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MR8"/>
              </a:rPr>
              <a:t>* Explora características </a:t>
            </a:r>
            <a:r>
              <a:rPr lang="pt-BR" dirty="0" err="1">
                <a:latin typeface="CMR8"/>
              </a:rPr>
              <a:t>inter</a:t>
            </a:r>
            <a:r>
              <a:rPr lang="pt-BR" dirty="0">
                <a:latin typeface="CMR8"/>
              </a:rPr>
              <a:t>- e  </a:t>
            </a:r>
            <a:r>
              <a:rPr lang="pt-BR" dirty="0" err="1">
                <a:latin typeface="CMR8"/>
              </a:rPr>
              <a:t>Intramodalidades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52400" y="6177088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err="1">
                <a:latin typeface="CMR8"/>
              </a:rPr>
              <a:t>Two-Layered</a:t>
            </a:r>
            <a:r>
              <a:rPr lang="pt-BR" sz="2800" dirty="0">
                <a:latin typeface="CMR8"/>
              </a:rPr>
              <a:t> </a:t>
            </a:r>
            <a:r>
              <a:rPr lang="pt-BR" sz="2800" dirty="0" err="1">
                <a:latin typeface="CMR8"/>
              </a:rPr>
              <a:t>Autoencoder</a:t>
            </a:r>
            <a:r>
              <a:rPr lang="pt-BR" sz="2800" dirty="0">
                <a:latin typeface="CMR8"/>
              </a:rPr>
              <a:t> </a:t>
            </a:r>
            <a:r>
              <a:rPr lang="pt-BR" sz="2800" dirty="0" err="1">
                <a:latin typeface="CMR8"/>
              </a:rPr>
              <a:t>architecture</a:t>
            </a:r>
            <a:r>
              <a:rPr lang="pt-BR" sz="2800" dirty="0">
                <a:latin typeface="CMR8"/>
              </a:rPr>
              <a:t> (T-LAE)</a:t>
            </a:r>
          </a:p>
        </p:txBody>
      </p:sp>
    </p:spTree>
    <p:extLst>
      <p:ext uri="{BB962C8B-B14F-4D97-AF65-F5344CB8AC3E}">
        <p14:creationId xmlns:p14="http://schemas.microsoft.com/office/powerpoint/2010/main" val="35554368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84660" y="1967952"/>
            <a:ext cx="2193932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724" y="1634479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Representação Multimodal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42178" y="2211902"/>
                <a:ext cx="1974387" cy="29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 smtClean="0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=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[</m:t>
                            </m:r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1</m:t>
                                </m:r>
                              </m:sup>
                            </m:sSub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…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𝒎</m:t>
                                </m:r>
                              </m:sup>
                            </m:sSubSup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78" y="2211902"/>
                <a:ext cx="1974387" cy="292131"/>
              </a:xfrm>
              <a:prstGeom prst="rect">
                <a:avLst/>
              </a:prstGeom>
              <a:blipFill>
                <a:blip r:embed="rId2"/>
                <a:stretch>
                  <a:fillRect l="-2160" r="-4321" b="-35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ustomShape 1">
            <a:extLst>
              <a:ext uri="{FF2B5EF4-FFF2-40B4-BE49-F238E27FC236}">
                <a16:creationId xmlns:a16="http://schemas.microsoft.com/office/drawing/2014/main" id="{C84B746D-E1E0-4EEA-9E2A-43FAF1CEF966}"/>
              </a:ext>
            </a:extLst>
          </p:cNvPr>
          <p:cNvSpPr/>
          <p:nvPr/>
        </p:nvSpPr>
        <p:spPr>
          <a:xfrm>
            <a:off x="612720" y="228600"/>
            <a:ext cx="834948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Processo de Recomendação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A9651863-6BFE-43A7-A4ED-1A52F13479BE}"/>
              </a:ext>
            </a:extLst>
          </p:cNvPr>
          <p:cNvSpPr/>
          <p:nvPr/>
        </p:nvSpPr>
        <p:spPr>
          <a:xfrm>
            <a:off x="924452" y="2570142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MR8"/>
              </a:rPr>
              <a:t>S-SLAE</a:t>
            </a:r>
            <a:endParaRPr lang="pt-BR" dirty="0"/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id="{4E09C539-BE9C-43EE-ACE0-2348EC941B10}"/>
              </a:ext>
            </a:extLst>
          </p:cNvPr>
          <p:cNvSpPr/>
          <p:nvPr/>
        </p:nvSpPr>
        <p:spPr>
          <a:xfrm>
            <a:off x="284660" y="3593513"/>
            <a:ext cx="2193932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D2492FF7-7E89-4546-A309-18F92A21C756}"/>
              </a:ext>
            </a:extLst>
          </p:cNvPr>
          <p:cNvSpPr txBox="1"/>
          <p:nvPr/>
        </p:nvSpPr>
        <p:spPr>
          <a:xfrm>
            <a:off x="148724" y="326004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Representação Multimodal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25">
                <a:extLst>
                  <a:ext uri="{FF2B5EF4-FFF2-40B4-BE49-F238E27FC236}">
                    <a16:creationId xmlns:a16="http://schemas.microsoft.com/office/drawing/2014/main" id="{87866B45-01BC-49BB-9F46-33CF0F4272B0}"/>
                  </a:ext>
                </a:extLst>
              </p:cNvPr>
              <p:cNvSpPr txBox="1"/>
              <p:nvPr/>
            </p:nvSpPr>
            <p:spPr>
              <a:xfrm>
                <a:off x="504205" y="3837463"/>
                <a:ext cx="1974387" cy="29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 smtClean="0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=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[</m:t>
                            </m:r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1</m:t>
                                </m:r>
                              </m:sup>
                            </m:sSub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…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𝒎</m:t>
                                </m:r>
                              </m:sup>
                            </m:sSubSup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52" name="TextBox 25">
                <a:extLst>
                  <a:ext uri="{FF2B5EF4-FFF2-40B4-BE49-F238E27FC236}">
                    <a16:creationId xmlns:a16="http://schemas.microsoft.com/office/drawing/2014/main" id="{87866B45-01BC-49BB-9F46-33CF0F427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5" y="3837463"/>
                <a:ext cx="1974387" cy="292131"/>
              </a:xfrm>
              <a:prstGeom prst="rect">
                <a:avLst/>
              </a:prstGeom>
              <a:blipFill>
                <a:blip r:embed="rId3"/>
                <a:stretch>
                  <a:fillRect l="-2469" r="-4012" b="-382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tângulo 52">
            <a:extLst>
              <a:ext uri="{FF2B5EF4-FFF2-40B4-BE49-F238E27FC236}">
                <a16:creationId xmlns:a16="http://schemas.microsoft.com/office/drawing/2014/main" id="{9AF079CF-C56E-4888-B681-7297AD4B0C55}"/>
              </a:ext>
            </a:extLst>
          </p:cNvPr>
          <p:cNvSpPr/>
          <p:nvPr/>
        </p:nvSpPr>
        <p:spPr>
          <a:xfrm>
            <a:off x="1086479" y="4245600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I-SLAE</a:t>
            </a:r>
          </a:p>
        </p:txBody>
      </p:sp>
      <p:sp>
        <p:nvSpPr>
          <p:cNvPr id="54" name="Rectangle 16">
            <a:extLst>
              <a:ext uri="{FF2B5EF4-FFF2-40B4-BE49-F238E27FC236}">
                <a16:creationId xmlns:a16="http://schemas.microsoft.com/office/drawing/2014/main" id="{E65AAB29-37EC-4FAE-AF83-46DA8D918508}"/>
              </a:ext>
            </a:extLst>
          </p:cNvPr>
          <p:cNvSpPr/>
          <p:nvPr/>
        </p:nvSpPr>
        <p:spPr>
          <a:xfrm>
            <a:off x="284660" y="5493071"/>
            <a:ext cx="2223056" cy="114328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193054" y="5142885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Representação Multimodal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25">
                <a:extLst>
                  <a:ext uri="{FF2B5EF4-FFF2-40B4-BE49-F238E27FC236}">
                    <a16:creationId xmlns:a16="http://schemas.microsoft.com/office/drawing/2014/main" id="{14760023-3718-40D6-A660-EF583C7810DB}"/>
                  </a:ext>
                </a:extLst>
              </p:cNvPr>
              <p:cNvSpPr txBox="1"/>
              <p:nvPr/>
            </p:nvSpPr>
            <p:spPr>
              <a:xfrm>
                <a:off x="624229" y="5773796"/>
                <a:ext cx="1974387" cy="29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  <a:ea typeface="Modern No. 20" charset="0"/>
                              <a:cs typeface="Modern No. 20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 smtClean="0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=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[</m:t>
                            </m:r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1</m:t>
                                </m:r>
                              </m:sup>
                            </m:sSub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Modern No. 20" charset="0"/>
                                <a:cs typeface="Modern No. 20" charset="0"/>
                              </a:rPr>
                              <m:t>…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𝐯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b="1" i="1">
                                    <a:latin typeface="Cambria Math" panose="02040503050406030204" pitchFamily="18" charset="0"/>
                                    <a:ea typeface="Modern No. 20" charset="0"/>
                                    <a:cs typeface="Modern No. 20" charset="0"/>
                                  </a:rPr>
                                  <m:t>𝒎</m:t>
                                </m:r>
                              </m:sup>
                            </m:sSubSup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  <a:ea typeface="Modern No. 20" charset="0"/>
                          <a:cs typeface="Modern No. 20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Modern No. 20" charset="0"/>
                  <a:ea typeface="Modern No. 20" charset="0"/>
                  <a:cs typeface="Modern No. 20" charset="0"/>
                </a:endParaRPr>
              </a:p>
            </p:txBody>
          </p:sp>
        </mc:Choice>
        <mc:Fallback xmlns="">
          <p:sp>
            <p:nvSpPr>
              <p:cNvPr id="56" name="TextBox 25">
                <a:extLst>
                  <a:ext uri="{FF2B5EF4-FFF2-40B4-BE49-F238E27FC236}">
                    <a16:creationId xmlns:a16="http://schemas.microsoft.com/office/drawing/2014/main" id="{14760023-3718-40D6-A660-EF583C781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29" y="5773796"/>
                <a:ext cx="1974387" cy="292131"/>
              </a:xfrm>
              <a:prstGeom prst="rect">
                <a:avLst/>
              </a:prstGeom>
              <a:blipFill>
                <a:blip r:embed="rId4"/>
                <a:stretch>
                  <a:fillRect l="-2160" r="-4321" b="-3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tângulo 56">
            <a:extLst>
              <a:ext uri="{FF2B5EF4-FFF2-40B4-BE49-F238E27FC236}">
                <a16:creationId xmlns:a16="http://schemas.microsoft.com/office/drawing/2014/main" id="{06C63EB1-1EE8-4FF7-B25E-5C963B65FF6E}"/>
              </a:ext>
            </a:extLst>
          </p:cNvPr>
          <p:cNvSpPr/>
          <p:nvPr/>
        </p:nvSpPr>
        <p:spPr>
          <a:xfrm>
            <a:off x="1206503" y="6128445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MR8"/>
              </a:rPr>
              <a:t>T-LAE</a:t>
            </a:r>
            <a:endParaRPr lang="pt-BR" dirty="0"/>
          </a:p>
        </p:txBody>
      </p:sp>
      <p:cxnSp>
        <p:nvCxnSpPr>
          <p:cNvPr id="59" name="Straight Arrow Connector 28">
            <a:extLst>
              <a:ext uri="{FF2B5EF4-FFF2-40B4-BE49-F238E27FC236}">
                <a16:creationId xmlns:a16="http://schemas.microsoft.com/office/drawing/2014/main" id="{9EE86D64-15D0-4CE4-9982-2A02BF2F3414}"/>
              </a:ext>
            </a:extLst>
          </p:cNvPr>
          <p:cNvCxnSpPr>
            <a:cxnSpLocks/>
          </p:cNvCxnSpPr>
          <p:nvPr/>
        </p:nvCxnSpPr>
        <p:spPr>
          <a:xfrm flipV="1">
            <a:off x="2507716" y="2509344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">
            <a:extLst>
              <a:ext uri="{FF2B5EF4-FFF2-40B4-BE49-F238E27FC236}">
                <a16:creationId xmlns:a16="http://schemas.microsoft.com/office/drawing/2014/main" id="{7626A175-A226-47FA-928A-B89F1657E596}"/>
              </a:ext>
            </a:extLst>
          </p:cNvPr>
          <p:cNvCxnSpPr>
            <a:cxnSpLocks/>
          </p:cNvCxnSpPr>
          <p:nvPr/>
        </p:nvCxnSpPr>
        <p:spPr>
          <a:xfrm flipV="1">
            <a:off x="2512803" y="4179027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>
            <a:extLst>
              <a:ext uri="{FF2B5EF4-FFF2-40B4-BE49-F238E27FC236}">
                <a16:creationId xmlns:a16="http://schemas.microsoft.com/office/drawing/2014/main" id="{D49B015D-914D-444F-9ABC-628C504CAB0B}"/>
              </a:ext>
            </a:extLst>
          </p:cNvPr>
          <p:cNvCxnSpPr>
            <a:cxnSpLocks/>
          </p:cNvCxnSpPr>
          <p:nvPr/>
        </p:nvCxnSpPr>
        <p:spPr>
          <a:xfrm>
            <a:off x="2660452" y="6013399"/>
            <a:ext cx="611453" cy="981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12" descr="https://lh3.googleusercontent.com/b_kDza27TnQ5d_V2bbsk6dSCfIYSE5TDvgBiS7FOB4mMwyMenMHL8Jav6KcFSSSXLBdT-jo0396sfLmv76bGBpTMn8jOSrN3z7_4lMRrOBu9SlH_5ZBB6NyZ5AYWhaJFykg9ISCY7HcV">
            <a:extLst>
              <a:ext uri="{FF2B5EF4-FFF2-40B4-BE49-F238E27FC236}">
                <a16:creationId xmlns:a16="http://schemas.microsoft.com/office/drawing/2014/main" id="{4A6F5EFD-5504-4FD9-BBEB-F47F02DB4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80" y="2107004"/>
            <a:ext cx="1071041" cy="85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https://lh3.googleusercontent.com/b_kDza27TnQ5d_V2bbsk6dSCfIYSE5TDvgBiS7FOB4mMwyMenMHL8Jav6KcFSSSXLBdT-jo0396sfLmv76bGBpTMn8jOSrN3z7_4lMRrOBu9SlH_5ZBB6NyZ5AYWhaJFykg9ISCY7HcV">
            <a:extLst>
              <a:ext uri="{FF2B5EF4-FFF2-40B4-BE49-F238E27FC236}">
                <a16:creationId xmlns:a16="http://schemas.microsoft.com/office/drawing/2014/main" id="{8DE8A5B7-F4C8-40A9-8EFB-795642CDE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11" y="3705707"/>
            <a:ext cx="1077214" cy="85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2" descr="https://lh3.googleusercontent.com/b_kDza27TnQ5d_V2bbsk6dSCfIYSE5TDvgBiS7FOB4mMwyMenMHL8Jav6KcFSSSXLBdT-jo0396sfLmv76bGBpTMn8jOSrN3z7_4lMRrOBu9SlH_5ZBB6NyZ5AYWhaJFykg9ISCY7HcV">
            <a:extLst>
              <a:ext uri="{FF2B5EF4-FFF2-40B4-BE49-F238E27FC236}">
                <a16:creationId xmlns:a16="http://schemas.microsoft.com/office/drawing/2014/main" id="{89E9BC19-C8DD-496E-BBD6-91662BFEA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37" y="5512184"/>
            <a:ext cx="1058964" cy="84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tângulo Arredondado 14">
            <a:extLst>
              <a:ext uri="{FF2B5EF4-FFF2-40B4-BE49-F238E27FC236}">
                <a16:creationId xmlns:a16="http://schemas.microsoft.com/office/drawing/2014/main" id="{7242A7B2-C367-41FB-9422-45C7C03B4214}"/>
              </a:ext>
            </a:extLst>
          </p:cNvPr>
          <p:cNvSpPr/>
          <p:nvPr/>
        </p:nvSpPr>
        <p:spPr>
          <a:xfrm>
            <a:off x="5244354" y="2285937"/>
            <a:ext cx="976304" cy="3372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sp>
        <p:nvSpPr>
          <p:cNvPr id="67" name="CustomShape 5">
            <a:extLst>
              <a:ext uri="{FF2B5EF4-FFF2-40B4-BE49-F238E27FC236}">
                <a16:creationId xmlns:a16="http://schemas.microsoft.com/office/drawing/2014/main" id="{3EA91C83-F82A-4085-9ADD-F0698B2F1C8F}"/>
              </a:ext>
            </a:extLst>
          </p:cNvPr>
          <p:cNvSpPr/>
          <p:nvPr/>
        </p:nvSpPr>
        <p:spPr>
          <a:xfrm>
            <a:off x="5299673" y="2598632"/>
            <a:ext cx="91542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>
                <a:solidFill>
                  <a:srgbClr val="404040"/>
                </a:solidFill>
                <a:latin typeface="+mj-lt"/>
                <a:ea typeface="WenQuanYi Micro Hei"/>
              </a:rPr>
              <a:t>SSLIM</a:t>
            </a:r>
            <a:endParaRPr sz="1600" dirty="0">
              <a:latin typeface="+mj-lt"/>
            </a:endParaRPr>
          </a:p>
        </p:txBody>
      </p:sp>
      <p:sp>
        <p:nvSpPr>
          <p:cNvPr id="68" name="Retângulo Arredondado 14">
            <a:extLst>
              <a:ext uri="{FF2B5EF4-FFF2-40B4-BE49-F238E27FC236}">
                <a16:creationId xmlns:a16="http://schemas.microsoft.com/office/drawing/2014/main" id="{B9F8E969-3592-4D4D-82AA-3B1406CE5F8A}"/>
              </a:ext>
            </a:extLst>
          </p:cNvPr>
          <p:cNvSpPr/>
          <p:nvPr/>
        </p:nvSpPr>
        <p:spPr>
          <a:xfrm>
            <a:off x="5218099" y="4015921"/>
            <a:ext cx="976304" cy="3372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sp>
        <p:nvSpPr>
          <p:cNvPr id="69" name="CustomShape 5">
            <a:extLst>
              <a:ext uri="{FF2B5EF4-FFF2-40B4-BE49-F238E27FC236}">
                <a16:creationId xmlns:a16="http://schemas.microsoft.com/office/drawing/2014/main" id="{6B550B34-3EFF-474A-8E5F-7D102FD7B2C7}"/>
              </a:ext>
            </a:extLst>
          </p:cNvPr>
          <p:cNvSpPr/>
          <p:nvPr/>
        </p:nvSpPr>
        <p:spPr>
          <a:xfrm>
            <a:off x="5278979" y="4307998"/>
            <a:ext cx="91542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>
                <a:solidFill>
                  <a:srgbClr val="404040"/>
                </a:solidFill>
                <a:latin typeface="+mj-lt"/>
                <a:ea typeface="WenQuanYi Micro Hei"/>
              </a:rPr>
              <a:t>SSLIM</a:t>
            </a:r>
            <a:endParaRPr sz="1600" dirty="0">
              <a:latin typeface="+mj-lt"/>
            </a:endParaRPr>
          </a:p>
        </p:txBody>
      </p:sp>
      <p:sp>
        <p:nvSpPr>
          <p:cNvPr id="70" name="Retângulo Arredondado 14">
            <a:extLst>
              <a:ext uri="{FF2B5EF4-FFF2-40B4-BE49-F238E27FC236}">
                <a16:creationId xmlns:a16="http://schemas.microsoft.com/office/drawing/2014/main" id="{C13347F1-756E-46EC-999E-300BF7528E01}"/>
              </a:ext>
            </a:extLst>
          </p:cNvPr>
          <p:cNvSpPr/>
          <p:nvPr/>
        </p:nvSpPr>
        <p:spPr>
          <a:xfrm>
            <a:off x="5182036" y="5813981"/>
            <a:ext cx="976304" cy="3372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</a:t>
            </a:r>
            <a:endParaRPr lang="pt-BR" sz="2800" dirty="0"/>
          </a:p>
        </p:txBody>
      </p:sp>
      <p:sp>
        <p:nvSpPr>
          <p:cNvPr id="71" name="CustomShape 5">
            <a:extLst>
              <a:ext uri="{FF2B5EF4-FFF2-40B4-BE49-F238E27FC236}">
                <a16:creationId xmlns:a16="http://schemas.microsoft.com/office/drawing/2014/main" id="{63A23E63-C350-4B47-BF33-93D6624A4556}"/>
              </a:ext>
            </a:extLst>
          </p:cNvPr>
          <p:cNvSpPr/>
          <p:nvPr/>
        </p:nvSpPr>
        <p:spPr>
          <a:xfrm>
            <a:off x="5274794" y="6166975"/>
            <a:ext cx="915424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>
                <a:solidFill>
                  <a:srgbClr val="404040"/>
                </a:solidFill>
                <a:latin typeface="+mj-lt"/>
                <a:ea typeface="WenQuanYi Micro Hei"/>
              </a:rPr>
              <a:t>SSLIM</a:t>
            </a:r>
            <a:endParaRPr sz="1600" dirty="0">
              <a:latin typeface="+mj-lt"/>
            </a:endParaRPr>
          </a:p>
        </p:txBody>
      </p:sp>
      <p:cxnSp>
        <p:nvCxnSpPr>
          <p:cNvPr id="72" name="Straight Arrow Connector 28">
            <a:extLst>
              <a:ext uri="{FF2B5EF4-FFF2-40B4-BE49-F238E27FC236}">
                <a16:creationId xmlns:a16="http://schemas.microsoft.com/office/drawing/2014/main" id="{697C366B-92E9-412B-8DA9-96E0D4098FDD}"/>
              </a:ext>
            </a:extLst>
          </p:cNvPr>
          <p:cNvCxnSpPr>
            <a:cxnSpLocks/>
          </p:cNvCxnSpPr>
          <p:nvPr/>
        </p:nvCxnSpPr>
        <p:spPr>
          <a:xfrm flipV="1">
            <a:off x="4419286" y="2435197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28">
            <a:extLst>
              <a:ext uri="{FF2B5EF4-FFF2-40B4-BE49-F238E27FC236}">
                <a16:creationId xmlns:a16="http://schemas.microsoft.com/office/drawing/2014/main" id="{BDBAAC0C-507D-4E5C-9DF9-556C82F2EC5A}"/>
              </a:ext>
            </a:extLst>
          </p:cNvPr>
          <p:cNvCxnSpPr>
            <a:cxnSpLocks/>
          </p:cNvCxnSpPr>
          <p:nvPr/>
        </p:nvCxnSpPr>
        <p:spPr>
          <a:xfrm flipV="1">
            <a:off x="4429680" y="4167575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28">
            <a:extLst>
              <a:ext uri="{FF2B5EF4-FFF2-40B4-BE49-F238E27FC236}">
                <a16:creationId xmlns:a16="http://schemas.microsoft.com/office/drawing/2014/main" id="{E2416D4C-B250-4A6B-91E6-5FF867BD5D42}"/>
              </a:ext>
            </a:extLst>
          </p:cNvPr>
          <p:cNvCxnSpPr>
            <a:cxnSpLocks/>
          </p:cNvCxnSpPr>
          <p:nvPr/>
        </p:nvCxnSpPr>
        <p:spPr>
          <a:xfrm flipV="1">
            <a:off x="4431311" y="5967307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74010" y="1582423"/>
            <a:ext cx="617820" cy="129534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0266AD10-4CE0-415F-8271-4E69F51D6450}"/>
              </a:ext>
            </a:extLst>
          </p:cNvPr>
          <p:cNvSpPr/>
          <p:nvPr/>
        </p:nvSpPr>
        <p:spPr>
          <a:xfrm>
            <a:off x="7043040" y="2935066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  <a:buSzPct val="45000"/>
            </a:pPr>
            <a:r>
              <a:rPr lang="pt-BR" dirty="0">
                <a:solidFill>
                  <a:srgbClr val="404040"/>
                </a:solidFill>
                <a:ea typeface="WenQuanYi Micro Hei"/>
              </a:rPr>
              <a:t>Ranking</a:t>
            </a:r>
            <a:endParaRPr lang="pt-BR" dirty="0"/>
          </a:p>
        </p:txBody>
      </p:sp>
      <p:cxnSp>
        <p:nvCxnSpPr>
          <p:cNvPr id="93" name="Conector reto 92">
            <a:extLst>
              <a:ext uri="{FF2B5EF4-FFF2-40B4-BE49-F238E27FC236}">
                <a16:creationId xmlns:a16="http://schemas.microsoft.com/office/drawing/2014/main" id="{828D909C-E7AD-4EB5-AE5A-C725D14E817A}"/>
              </a:ext>
            </a:extLst>
          </p:cNvPr>
          <p:cNvCxnSpPr/>
          <p:nvPr/>
        </p:nvCxnSpPr>
        <p:spPr>
          <a:xfrm>
            <a:off x="0" y="3260040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8DB33EC6-F509-4094-B7D9-55CAC2CCECBC}"/>
              </a:ext>
            </a:extLst>
          </p:cNvPr>
          <p:cNvCxnSpPr>
            <a:cxnSpLocks/>
          </p:cNvCxnSpPr>
          <p:nvPr/>
        </p:nvCxnSpPr>
        <p:spPr>
          <a:xfrm>
            <a:off x="0" y="5071496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28">
            <a:extLst>
              <a:ext uri="{FF2B5EF4-FFF2-40B4-BE49-F238E27FC236}">
                <a16:creationId xmlns:a16="http://schemas.microsoft.com/office/drawing/2014/main" id="{E94520CF-1105-45D6-BB47-C1BBD878569F}"/>
              </a:ext>
            </a:extLst>
          </p:cNvPr>
          <p:cNvCxnSpPr>
            <a:cxnSpLocks/>
          </p:cNvCxnSpPr>
          <p:nvPr/>
        </p:nvCxnSpPr>
        <p:spPr>
          <a:xfrm flipV="1">
            <a:off x="6252520" y="4171341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28">
            <a:extLst>
              <a:ext uri="{FF2B5EF4-FFF2-40B4-BE49-F238E27FC236}">
                <a16:creationId xmlns:a16="http://schemas.microsoft.com/office/drawing/2014/main" id="{26C9F85A-278C-4C23-8CB9-4687BF40EC19}"/>
              </a:ext>
            </a:extLst>
          </p:cNvPr>
          <p:cNvCxnSpPr>
            <a:cxnSpLocks/>
          </p:cNvCxnSpPr>
          <p:nvPr/>
        </p:nvCxnSpPr>
        <p:spPr>
          <a:xfrm flipV="1">
            <a:off x="6222689" y="5940698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28">
            <a:extLst>
              <a:ext uri="{FF2B5EF4-FFF2-40B4-BE49-F238E27FC236}">
                <a16:creationId xmlns:a16="http://schemas.microsoft.com/office/drawing/2014/main" id="{0441B612-409D-40DC-9BE8-82480D2EE22B}"/>
              </a:ext>
            </a:extLst>
          </p:cNvPr>
          <p:cNvCxnSpPr>
            <a:cxnSpLocks/>
          </p:cNvCxnSpPr>
          <p:nvPr/>
        </p:nvCxnSpPr>
        <p:spPr>
          <a:xfrm flipV="1">
            <a:off x="6349529" y="2414217"/>
            <a:ext cx="693511" cy="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2" descr="Resultado de imagem para USUA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94" y="3320962"/>
            <a:ext cx="621379" cy="6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Resultado de imagem para USUA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4" y="5112783"/>
            <a:ext cx="621379" cy="6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Conector angulado 46"/>
          <p:cNvCxnSpPr/>
          <p:nvPr/>
        </p:nvCxnSpPr>
        <p:spPr>
          <a:xfrm>
            <a:off x="5809277" y="3540534"/>
            <a:ext cx="75615" cy="40889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angulado 57"/>
          <p:cNvCxnSpPr/>
          <p:nvPr/>
        </p:nvCxnSpPr>
        <p:spPr>
          <a:xfrm>
            <a:off x="5749412" y="5363802"/>
            <a:ext cx="75615" cy="40889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2" descr="Resultado de imagem para USUA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619" y="1592729"/>
            <a:ext cx="621379" cy="6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Conector angulado 74"/>
          <p:cNvCxnSpPr/>
          <p:nvPr/>
        </p:nvCxnSpPr>
        <p:spPr>
          <a:xfrm>
            <a:off x="5752645" y="1783754"/>
            <a:ext cx="75615" cy="40889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stomShape 5">
            <a:extLst>
              <a:ext uri="{FF2B5EF4-FFF2-40B4-BE49-F238E27FC236}">
                <a16:creationId xmlns:a16="http://schemas.microsoft.com/office/drawing/2014/main" id="{6B550B34-3EFF-474A-8E5F-7D102FD7B2C7}"/>
              </a:ext>
            </a:extLst>
          </p:cNvPr>
          <p:cNvSpPr/>
          <p:nvPr/>
        </p:nvSpPr>
        <p:spPr>
          <a:xfrm>
            <a:off x="3029403" y="4560878"/>
            <a:ext cx="1712851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 err="1">
                <a:solidFill>
                  <a:srgbClr val="404040"/>
                </a:solidFill>
                <a:latin typeface="+mj-lt"/>
                <a:ea typeface="WenQuanYi Micro Hei"/>
              </a:rPr>
              <a:t>Side-Information</a:t>
            </a:r>
            <a:endParaRPr sz="1600" dirty="0">
              <a:latin typeface="+mj-lt"/>
            </a:endParaRPr>
          </a:p>
        </p:txBody>
      </p:sp>
      <p:sp>
        <p:nvSpPr>
          <p:cNvPr id="77" name="CustomShape 5">
            <a:extLst>
              <a:ext uri="{FF2B5EF4-FFF2-40B4-BE49-F238E27FC236}">
                <a16:creationId xmlns:a16="http://schemas.microsoft.com/office/drawing/2014/main" id="{6B550B34-3EFF-474A-8E5F-7D102FD7B2C7}"/>
              </a:ext>
            </a:extLst>
          </p:cNvPr>
          <p:cNvSpPr/>
          <p:nvPr/>
        </p:nvSpPr>
        <p:spPr>
          <a:xfrm>
            <a:off x="3029402" y="2936372"/>
            <a:ext cx="1712851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 err="1">
                <a:solidFill>
                  <a:srgbClr val="404040"/>
                </a:solidFill>
                <a:latin typeface="+mj-lt"/>
                <a:ea typeface="WenQuanYi Micro Hei"/>
              </a:rPr>
              <a:t>Side-Information</a:t>
            </a:r>
            <a:endParaRPr sz="1600" dirty="0">
              <a:latin typeface="+mj-lt"/>
            </a:endParaRPr>
          </a:p>
        </p:txBody>
      </p:sp>
      <p:sp>
        <p:nvSpPr>
          <p:cNvPr id="78" name="CustomShape 5">
            <a:extLst>
              <a:ext uri="{FF2B5EF4-FFF2-40B4-BE49-F238E27FC236}">
                <a16:creationId xmlns:a16="http://schemas.microsoft.com/office/drawing/2014/main" id="{6B550B34-3EFF-474A-8E5F-7D102FD7B2C7}"/>
              </a:ext>
            </a:extLst>
          </p:cNvPr>
          <p:cNvSpPr/>
          <p:nvPr/>
        </p:nvSpPr>
        <p:spPr>
          <a:xfrm>
            <a:off x="3005293" y="6338072"/>
            <a:ext cx="1712851" cy="37265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  <a:buSzPct val="45000"/>
            </a:pPr>
            <a:r>
              <a:rPr lang="pt-BR" sz="1600" dirty="0" err="1">
                <a:solidFill>
                  <a:srgbClr val="404040"/>
                </a:solidFill>
                <a:latin typeface="+mj-lt"/>
                <a:ea typeface="WenQuanYi Micro Hei"/>
              </a:rPr>
              <a:t>Side-Information</a:t>
            </a:r>
            <a:endParaRPr sz="1600" dirty="0">
              <a:latin typeface="+mj-lt"/>
            </a:endParaRPr>
          </a:p>
        </p:txBody>
      </p:sp>
      <p:sp>
        <p:nvSpPr>
          <p:cNvPr id="81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1578629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82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2039413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2504208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84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74010" y="3412850"/>
            <a:ext cx="617820" cy="129534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0266AD10-4CE0-415F-8271-4E69F51D6450}"/>
              </a:ext>
            </a:extLst>
          </p:cNvPr>
          <p:cNvSpPr/>
          <p:nvPr/>
        </p:nvSpPr>
        <p:spPr>
          <a:xfrm>
            <a:off x="7043040" y="4765493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  <a:buSzPct val="45000"/>
            </a:pPr>
            <a:r>
              <a:rPr lang="pt-BR" dirty="0">
                <a:solidFill>
                  <a:srgbClr val="404040"/>
                </a:solidFill>
                <a:ea typeface="WenQuanYi Micro Hei"/>
              </a:rPr>
              <a:t>Ranking</a:t>
            </a:r>
            <a:endParaRPr lang="pt-BR" dirty="0"/>
          </a:p>
        </p:txBody>
      </p:sp>
      <p:sp>
        <p:nvSpPr>
          <p:cNvPr id="92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3409056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95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3869840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90014" y="4334635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105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23305" y="5192758"/>
            <a:ext cx="617820" cy="129534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0266AD10-4CE0-415F-8271-4E69F51D6450}"/>
              </a:ext>
            </a:extLst>
          </p:cNvPr>
          <p:cNvSpPr/>
          <p:nvPr/>
        </p:nvSpPr>
        <p:spPr>
          <a:xfrm>
            <a:off x="6992335" y="6545401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  <a:buSzPct val="45000"/>
            </a:pPr>
            <a:r>
              <a:rPr lang="pt-BR" dirty="0">
                <a:solidFill>
                  <a:srgbClr val="404040"/>
                </a:solidFill>
                <a:ea typeface="WenQuanYi Micro Hei"/>
              </a:rPr>
              <a:t>Ranking</a:t>
            </a:r>
            <a:endParaRPr lang="pt-BR" dirty="0"/>
          </a:p>
        </p:txBody>
      </p:sp>
      <p:sp>
        <p:nvSpPr>
          <p:cNvPr id="107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39309" y="5188964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108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39309" y="5649748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sp>
        <p:nvSpPr>
          <p:cNvPr id="109" name="Rectangle 5">
            <a:extLst>
              <a:ext uri="{FF2B5EF4-FFF2-40B4-BE49-F238E27FC236}">
                <a16:creationId xmlns:a16="http://schemas.microsoft.com/office/drawing/2014/main" id="{1383F978-6D65-4E7B-93E5-B4B4FB3FDE1C}"/>
              </a:ext>
            </a:extLst>
          </p:cNvPr>
          <p:cNvSpPr/>
          <p:nvPr/>
        </p:nvSpPr>
        <p:spPr>
          <a:xfrm>
            <a:off x="7139309" y="6114543"/>
            <a:ext cx="617820" cy="46993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charset="0"/>
              <a:ea typeface="Modern No. 20" charset="0"/>
              <a:cs typeface="Modern No. 20" charset="0"/>
            </a:endParaRPr>
          </a:p>
        </p:txBody>
      </p:sp>
      <p:pic>
        <p:nvPicPr>
          <p:cNvPr id="79" name="Picture 100" descr="jornalminas.jpg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14" y="2088415"/>
            <a:ext cx="555293" cy="38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Imagem 8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69" y="2518324"/>
            <a:ext cx="548188" cy="393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0" name="Imagem 8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703" y="3443716"/>
            <a:ext cx="548188" cy="393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1" name="Imagem 9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572" y="5696610"/>
            <a:ext cx="548188" cy="393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0" name="Imagem 9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703" y="1619801"/>
            <a:ext cx="513117" cy="38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1" name="Imagem 10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805" y="3894913"/>
            <a:ext cx="528745" cy="401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" name="Imagem 10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597" y="6146039"/>
            <a:ext cx="528745" cy="401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" name="Picture 100" descr="jornalminas.jpg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13" y="4378731"/>
            <a:ext cx="555293" cy="38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100" descr="jornalminas.jpg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72" y="5239789"/>
            <a:ext cx="555293" cy="38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666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80900" y="16038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ALGORITMO DE RECOMENDAÇÃO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CustomShape 4"/>
          <p:cNvSpPr/>
          <p:nvPr/>
        </p:nvSpPr>
        <p:spPr>
          <a:xfrm>
            <a:off x="504000" y="1728000"/>
            <a:ext cx="852876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2800" dirty="0">
                <a:solidFill>
                  <a:srgbClr val="404040"/>
                </a:solidFill>
                <a:latin typeface="Tw Cen MT"/>
                <a:ea typeface="WenQuanYi Micro Hei"/>
              </a:rPr>
              <a:t> </a:t>
            </a:r>
            <a:endParaRPr dirty="0"/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( SSLIM )  </a:t>
            </a:r>
            <a:r>
              <a:rPr lang="pt-BR" sz="2800" dirty="0" err="1">
                <a:solidFill>
                  <a:srgbClr val="404040"/>
                </a:solidFill>
                <a:latin typeface="+mj-lt"/>
                <a:ea typeface="WenQuanYi Micro Hei"/>
              </a:rPr>
              <a:t>R</a:t>
            </a:r>
            <a:r>
              <a:rPr lang="pt-BR" sz="2800" baseline="-33000" dirty="0" err="1">
                <a:solidFill>
                  <a:srgbClr val="404040"/>
                </a:solidFill>
                <a:latin typeface="+mj-lt"/>
                <a:ea typeface="WenQuanYi Micro Hei"/>
              </a:rPr>
              <a:t>uv</a:t>
            </a: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= α</a:t>
            </a:r>
            <a:r>
              <a:rPr lang="pt-BR" sz="2800" dirty="0" err="1">
                <a:solidFill>
                  <a:srgbClr val="404040"/>
                </a:solidFill>
                <a:latin typeface="+mj-lt"/>
                <a:ea typeface="WenQuanYi Micro Hei"/>
              </a:rPr>
              <a:t>A</a:t>
            </a:r>
            <a:r>
              <a:rPr lang="pt-BR" sz="2800" baseline="-33000" dirty="0" err="1">
                <a:solidFill>
                  <a:srgbClr val="404040"/>
                </a:solidFill>
                <a:latin typeface="+mj-lt"/>
                <a:ea typeface="WenQuanYi Micro Hei"/>
              </a:rPr>
              <a:t>uv</a:t>
            </a: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× β</a:t>
            </a:r>
            <a:r>
              <a:rPr lang="pt-BR" sz="2800" i="1" dirty="0" err="1">
                <a:solidFill>
                  <a:srgbClr val="404040"/>
                </a:solidFill>
                <a:latin typeface="+mj-lt"/>
                <a:ea typeface="WenQuanYi Micro Hei"/>
              </a:rPr>
              <a:t>B</a:t>
            </a:r>
            <a:r>
              <a:rPr lang="pt-BR" sz="2800" baseline="-33000" dirty="0" err="1">
                <a:solidFill>
                  <a:srgbClr val="404040"/>
                </a:solidFill>
                <a:latin typeface="+mj-lt"/>
                <a:ea typeface="WenQuanYi Micro Hei"/>
              </a:rPr>
              <a:t>ij</a:t>
            </a: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</a:t>
            </a:r>
            <a:endParaRPr sz="2800" dirty="0">
              <a:latin typeface="+mj-lt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24</a:t>
            </a:r>
            <a:endParaRPr dirty="0"/>
          </a:p>
        </p:txBody>
      </p:sp>
      <p:sp>
        <p:nvSpPr>
          <p:cNvPr id="3" name="Retângulo 2"/>
          <p:cNvSpPr/>
          <p:nvPr/>
        </p:nvSpPr>
        <p:spPr>
          <a:xfrm>
            <a:off x="69287" y="5399034"/>
            <a:ext cx="8840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NimbusSanL-Regu"/>
              </a:rPr>
              <a:t> </a:t>
            </a:r>
            <a:r>
              <a:rPr lang="pt-BR" dirty="0"/>
              <a:t>O SSLIM adiciona informações de conteúdo ao problema para melhorar a qualidade das recomendações.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00" y="3108314"/>
            <a:ext cx="7701231" cy="1334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80900" y="160380"/>
            <a:ext cx="8528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MÉTODOS DE REFERÊNCIA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25</a:t>
            </a:r>
            <a:endParaRPr dirty="0"/>
          </a:p>
        </p:txBody>
      </p:sp>
      <p:graphicFrame>
        <p:nvGraphicFramePr>
          <p:cNvPr id="6" name="Table 3"/>
          <p:cNvGraphicFramePr/>
          <p:nvPr>
            <p:extLst>
              <p:ext uri="{D42A27DB-BD31-4B8C-83A1-F6EECF244321}">
                <p14:modId xmlns:p14="http://schemas.microsoft.com/office/powerpoint/2010/main" val="1052991865"/>
              </p:ext>
            </p:extLst>
          </p:nvPr>
        </p:nvGraphicFramePr>
        <p:xfrm>
          <a:off x="154799" y="1682631"/>
          <a:ext cx="8754862" cy="4619332"/>
        </p:xfrm>
        <a:graphic>
          <a:graphicData uri="http://schemas.openxmlformats.org/drawingml/2006/table">
            <a:tbl>
              <a:tblPr/>
              <a:tblGrid>
                <a:gridCol w="1690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  <a:ea typeface="WenQuanYi Micro Hei"/>
                        </a:rPr>
                        <a:t>AUTORES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>
                          <a:solidFill>
                            <a:srgbClr val="404040"/>
                          </a:solidFill>
                          <a:latin typeface="Tw Cen MT"/>
                          <a:ea typeface="WenQuanYi Micro Hei"/>
                        </a:rPr>
                        <a:t>ANO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</a:rPr>
                        <a:t>TÍTULO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499">
                <a:tc>
                  <a:txBody>
                    <a:bodyPr/>
                    <a:lstStyle/>
                    <a:p>
                      <a:r>
                        <a:rPr lang="pt-BR" dirty="0" err="1">
                          <a:latin typeface="Arial"/>
                        </a:rPr>
                        <a:t>Rendle</a:t>
                      </a:r>
                      <a:r>
                        <a:rPr lang="pt-BR" dirty="0">
                          <a:latin typeface="Arial"/>
                        </a:rPr>
                        <a:t> et</a:t>
                      </a:r>
                      <a:r>
                        <a:rPr lang="pt-BR" baseline="0" dirty="0">
                          <a:latin typeface="Arial"/>
                        </a:rPr>
                        <a:t> al.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2009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(BPRMF) -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Bayesian Personalized ranking Matrix Factorization</a:t>
                      </a:r>
                      <a:endParaRPr sz="20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+mn-lt"/>
                        </a:rPr>
                        <a:t>HU</a:t>
                      </a:r>
                      <a:r>
                        <a:rPr lang="pt-BR" baseline="0" dirty="0">
                          <a:latin typeface="+mn-lt"/>
                        </a:rPr>
                        <a:t> et al.</a:t>
                      </a:r>
                      <a:endParaRPr lang="pt-BR" dirty="0"/>
                    </a:p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2008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(WRMF) -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Weighted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Regularized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Matrix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Factorization</a:t>
                      </a:r>
                      <a:endParaRPr sz="20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323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/>
                        </a:rPr>
                        <a:t>Li et al.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/>
                        </a:rPr>
                        <a:t>2011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(CTR) -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Collaborative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Topic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Regression</a:t>
                      </a:r>
                      <a:endParaRPr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354">
                <a:tc>
                  <a:txBody>
                    <a:bodyPr/>
                    <a:lstStyle/>
                    <a:p>
                      <a:r>
                        <a:rPr lang="pt-BR" dirty="0">
                          <a:latin typeface="+mn-lt"/>
                        </a:rPr>
                        <a:t>ZHENG et al.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latin typeface="Arial"/>
                        </a:rPr>
                        <a:t>2012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(SLIM) -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Sparse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Linear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Method</a:t>
                      </a:r>
                      <a:endParaRPr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9655">
                <a:tc>
                  <a:txBody>
                    <a:bodyPr/>
                    <a:lstStyle/>
                    <a:p>
                      <a:r>
                        <a:rPr lang="pt-BR" dirty="0"/>
                        <a:t>Li</a:t>
                      </a:r>
                      <a:r>
                        <a:rPr lang="pt-BR" baseline="0" dirty="0"/>
                        <a:t> &amp; SHE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2017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(CVAE) -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Collaborative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Variational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autoencoder</a:t>
                      </a:r>
                      <a:endParaRPr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800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188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dirty="0">
                <a:solidFill>
                  <a:srgbClr val="000000"/>
                </a:solidFill>
                <a:latin typeface="+mj-lt"/>
                <a:ea typeface="WenQuanYi Micro Hei"/>
              </a:rPr>
              <a:t>FUNDAMENTAÇÃO TEÓRICA</a:t>
            </a:r>
            <a:endParaRPr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dirty="0">
                <a:solidFill>
                  <a:srgbClr val="000000"/>
                </a:solidFill>
                <a:latin typeface="+mj-lt"/>
                <a:ea typeface="WenQuanYi Micro Hei"/>
              </a:rPr>
              <a:t>TRABALHOS RELACIONADOS</a:t>
            </a:r>
            <a:endParaRPr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dirty="0">
                <a:solidFill>
                  <a:srgbClr val="000000"/>
                </a:solidFill>
                <a:latin typeface="+mj-lt"/>
                <a:ea typeface="WenQuanYi Micro Hei"/>
              </a:rPr>
              <a:t>METODOLOGIA</a:t>
            </a:r>
            <a:endParaRPr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b="1" dirty="0">
                <a:solidFill>
                  <a:srgbClr val="990000"/>
                </a:solidFill>
                <a:latin typeface="+mj-lt"/>
                <a:ea typeface="WenQuanYi Micro Hei"/>
              </a:rPr>
              <a:t>RESULTADOS</a:t>
            </a:r>
            <a:endParaRPr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dirty="0">
                <a:solidFill>
                  <a:srgbClr val="404040"/>
                </a:solidFill>
                <a:latin typeface="+mj-lt"/>
                <a:ea typeface="WenQuanYi Micro Hei"/>
              </a:rPr>
              <a:t>CONCLUSÃO</a:t>
            </a:r>
            <a:endParaRPr dirty="0">
              <a:latin typeface="+mj-lt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EXPERIMENTO e CALIBRAÇÃO DO SSLIM 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CustomShape 4"/>
              <p:cNvSpPr/>
              <p:nvPr/>
            </p:nvSpPr>
            <p:spPr>
              <a:xfrm>
                <a:off x="504000" y="1728000"/>
                <a:ext cx="8528760" cy="46774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0000" tIns="45000" rIns="90000" bIns="45000"/>
              <a:lstStyle/>
              <a:p>
                <a:pPr marL="457200" indent="-457200" algn="just">
                  <a:lnSpc>
                    <a:spcPct val="100000"/>
                  </a:lnSpc>
                  <a:buSzPct val="45000"/>
                  <a:buFont typeface="Wingdings" panose="05000000000000000000" pitchFamily="2" charset="2"/>
                  <a:buChar char="Ø"/>
                </a:pP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Os experimentos foram realizados utilizando a metodologia de validação cruzada de cinco partições (5-</a:t>
                </a:r>
                <a:r>
                  <a:rPr lang="pt-BR" sz="2800" i="1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fold </a:t>
                </a:r>
                <a:r>
                  <a:rPr lang="pt-BR" sz="2800" i="1" dirty="0" err="1">
                    <a:solidFill>
                      <a:srgbClr val="404040"/>
                    </a:solidFill>
                    <a:latin typeface="+mj-lt"/>
                    <a:ea typeface="WenQuanYi Micro Hei"/>
                  </a:rPr>
                  <a:t>cross</a:t>
                </a:r>
                <a:r>
                  <a:rPr lang="pt-BR" sz="2800" i="1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 </a:t>
                </a:r>
                <a:r>
                  <a:rPr lang="pt-BR" sz="2800" i="1" dirty="0" err="1">
                    <a:solidFill>
                      <a:srgbClr val="404040"/>
                    </a:solidFill>
                    <a:latin typeface="+mj-lt"/>
                    <a:ea typeface="WenQuanYi Micro Hei"/>
                  </a:rPr>
                  <a:t>validation</a:t>
                </a: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);</a:t>
                </a:r>
                <a:endParaRPr lang="pt-BR" sz="2800" dirty="0">
                  <a:latin typeface="+mj-lt"/>
                </a:endParaRPr>
              </a:p>
              <a:p>
                <a:pPr marL="285750" indent="-285750" algn="just">
                  <a:lnSpc>
                    <a:spcPct val="100000"/>
                  </a:lnSpc>
                  <a:buFont typeface="Wingdings" panose="05000000000000000000" pitchFamily="2" charset="2"/>
                  <a:buChar char="Ø"/>
                </a:pPr>
                <a:endParaRPr lang="pt-BR" sz="2800" dirty="0">
                  <a:latin typeface="+mj-lt"/>
                </a:endParaRPr>
              </a:p>
              <a:p>
                <a:pPr marL="457200" indent="-457200" algn="just">
                  <a:lnSpc>
                    <a:spcPct val="100000"/>
                  </a:lnSpc>
                  <a:buSzPct val="45000"/>
                  <a:buFont typeface="Wingdings" panose="05000000000000000000" pitchFamily="2" charset="2"/>
                  <a:buChar char="Ø"/>
                </a:pP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Foi utilizado o teste </a:t>
                </a:r>
                <a:r>
                  <a:rPr lang="pt-BR" sz="2800" i="1" dirty="0" err="1">
                    <a:solidFill>
                      <a:srgbClr val="404040"/>
                    </a:solidFill>
                    <a:latin typeface="+mj-lt"/>
                    <a:ea typeface="WenQuanYi Micro Hei"/>
                  </a:rPr>
                  <a:t>Wilcoxon</a:t>
                </a:r>
                <a:r>
                  <a:rPr lang="pt-BR" sz="2800" i="1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 </a:t>
                </a:r>
                <a:r>
                  <a:rPr lang="pt-BR" sz="2800" i="1" dirty="0" err="1">
                    <a:solidFill>
                      <a:srgbClr val="404040"/>
                    </a:solidFill>
                    <a:latin typeface="+mj-lt"/>
                    <a:ea typeface="WenQuanYi Micro Hei"/>
                  </a:rPr>
                  <a:t>signed</a:t>
                </a:r>
                <a:r>
                  <a:rPr lang="pt-BR" sz="2800" i="1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 </a:t>
                </a:r>
                <a:r>
                  <a:rPr lang="pt-BR" sz="2800" i="1" dirty="0" err="1">
                    <a:solidFill>
                      <a:srgbClr val="404040"/>
                    </a:solidFill>
                    <a:latin typeface="+mj-lt"/>
                    <a:ea typeface="WenQuanYi Micro Hei"/>
                  </a:rPr>
                  <a:t>rank</a:t>
                </a: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 com </a:t>
                </a:r>
                <a:r>
                  <a:rPr lang="pt-BR" sz="2800" b="1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95%</a:t>
                </a: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 de confiança;</a:t>
                </a:r>
                <a:endParaRPr lang="pt-BR" sz="2800" dirty="0">
                  <a:latin typeface="+mj-lt"/>
                </a:endParaRPr>
              </a:p>
              <a:p>
                <a:pPr marL="285750" indent="-285750" algn="just">
                  <a:lnSpc>
                    <a:spcPct val="100000"/>
                  </a:lnSpc>
                  <a:buFont typeface="Wingdings" panose="05000000000000000000" pitchFamily="2" charset="2"/>
                  <a:buChar char="Ø"/>
                </a:pPr>
                <a:endParaRPr lang="pt-BR" sz="2800" dirty="0">
                  <a:latin typeface="+mj-lt"/>
                </a:endParaRPr>
              </a:p>
              <a:p>
                <a:pPr marL="457200" indent="-457200" algn="just">
                  <a:lnSpc>
                    <a:spcPct val="100000"/>
                  </a:lnSpc>
                  <a:buSzPct val="45000"/>
                  <a:buFont typeface="Wingdings" panose="05000000000000000000" pitchFamily="2" charset="2"/>
                  <a:buChar char="Ø"/>
                </a:pPr>
                <a:r>
                  <a:rPr lang="pt-BR" sz="2800" dirty="0">
                    <a:solidFill>
                      <a:srgbClr val="404040"/>
                    </a:solidFill>
                    <a:latin typeface="+mj-lt"/>
                    <a:ea typeface="WenQuanYi Micro Hei"/>
                  </a:rPr>
                  <a:t>Métrica de Avaliação: NDCG. </a:t>
                </a:r>
              </a:p>
              <a:p>
                <a:pPr marL="457200" indent="-457200" algn="just">
                  <a:lnSpc>
                    <a:spcPct val="100000"/>
                  </a:lnSpc>
                  <a:buSzPct val="45000"/>
                  <a:buFont typeface="Wingdings" panose="05000000000000000000" pitchFamily="2" charset="2"/>
                  <a:buChar char="Ø"/>
                </a:pPr>
                <a:endParaRPr lang="pt-BR" sz="2800" b="0" i="1" dirty="0">
                  <a:latin typeface="Cambria Math" panose="02040503050406030204" pitchFamily="18" charset="0"/>
                </a:endParaRPr>
              </a:p>
              <a:p>
                <a:pPr marL="457200" indent="-457200" algn="just">
                  <a:lnSpc>
                    <a:spcPct val="100000"/>
                  </a:lnSpc>
                  <a:buSzPct val="45000"/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pt-BR" sz="2800">
                        <a:solidFill>
                          <a:srgbClr val="404040"/>
                        </a:solidFill>
                        <a:latin typeface="Cambria Math" panose="02040503050406030204" pitchFamily="18" charset="0"/>
                        <a:ea typeface="WenQuanYi Micro Hei"/>
                      </a:rPr>
                      <m:t>𝑁𝐷𝐶𝐺</m:t>
                    </m:r>
                    <m:r>
                      <a:rPr lang="pt-BR" sz="2800">
                        <a:solidFill>
                          <a:srgbClr val="404040"/>
                        </a:solidFill>
                        <a:latin typeface="Cambria Math" panose="02040503050406030204" pitchFamily="18" charset="0"/>
                        <a:ea typeface="WenQuanYi Micro Hei"/>
                      </a:rPr>
                      <m:t>@</m:t>
                    </m:r>
                    <m:r>
                      <a:rPr lang="pt-BR" sz="2800">
                        <a:solidFill>
                          <a:srgbClr val="404040"/>
                        </a:solidFill>
                        <a:latin typeface="Cambria Math" panose="02040503050406030204" pitchFamily="18" charset="0"/>
                        <a:ea typeface="WenQuanYi Micro Hei"/>
                      </a:rPr>
                      <m:t>𝑁</m:t>
                    </m:r>
                    <m:r>
                      <a:rPr lang="pt-BR" sz="2800">
                        <a:solidFill>
                          <a:srgbClr val="404040"/>
                        </a:solidFill>
                        <a:latin typeface="Cambria Math" panose="02040503050406030204" pitchFamily="18" charset="0"/>
                        <a:ea typeface="WenQuanYi Micro Hei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</m:ctrlPr>
                      </m:fPr>
                      <m:num>
                        <m: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1</m:t>
                        </m:r>
                      </m:num>
                      <m:den>
                        <m: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𝑆</m:t>
                        </m:r>
                      </m:den>
                    </m:f>
                    <m:nary>
                      <m:naryPr>
                        <m:chr m:val="∑"/>
                        <m:grow m:val="on"/>
                        <m:ctrlPr>
                          <a:rPr lang="pt-BR" sz="2800" i="1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𝑖</m:t>
                        </m:r>
                        <m: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1</m:t>
                        </m:r>
                      </m:sub>
                      <m:sup>
                        <m: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𝑁</m:t>
                        </m:r>
                      </m:sup>
                      <m:e>
                        <m:f>
                          <m:fPr>
                            <m:ctrlPr>
                              <a:rPr lang="pt-BR" sz="2800" i="1">
                                <a:solidFill>
                                  <a:srgbClr val="404040"/>
                                </a:solidFill>
                                <a:latin typeface="Cambria Math" panose="02040503050406030204" pitchFamily="18" charset="0"/>
                                <a:ea typeface="WenQuanYi Micro Hei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2800" i="1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</m:ctrlPr>
                              </m:sSubPr>
                              <m:e>
                                <m:r>
                                  <a:rPr lang="pt-BR" sz="2800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pt-BR" sz="2800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func>
                              <m:funcPr>
                                <m:ctrlPr>
                                  <a:rPr lang="pt-BR" sz="2800" i="1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pt-BR" sz="2800" i="1">
                                        <a:solidFill>
                                          <a:srgbClr val="404040"/>
                                        </a:solidFill>
                                        <a:latin typeface="Cambria Math" panose="02040503050406030204" pitchFamily="18" charset="0"/>
                                        <a:ea typeface="WenQuanYi Micro Hei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800">
                                        <a:solidFill>
                                          <a:srgbClr val="404040"/>
                                        </a:solidFill>
                                        <a:latin typeface="Cambria Math" panose="02040503050406030204" pitchFamily="18" charset="0"/>
                                        <a:ea typeface="WenQuanYi Micro Hei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pt-BR" sz="2800">
                                        <a:solidFill>
                                          <a:srgbClr val="404040"/>
                                        </a:solidFill>
                                        <a:latin typeface="Cambria Math" panose="02040503050406030204" pitchFamily="18" charset="0"/>
                                        <a:ea typeface="WenQuanYi Micro Hei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pt-BR" sz="2800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  <m:t>(</m:t>
                                </m:r>
                                <m:r>
                                  <a:rPr lang="pt-BR" sz="2800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  <m:t>𝑖</m:t>
                                </m:r>
                                <m:r>
                                  <a:rPr lang="pt-BR" sz="2800">
                                    <a:solidFill>
                                      <a:srgbClr val="404040"/>
                                    </a:solidFill>
                                    <a:latin typeface="Cambria Math" panose="02040503050406030204" pitchFamily="18" charset="0"/>
                                    <a:ea typeface="WenQuanYi Micro Hei"/>
                                  </a:rPr>
                                  <m:t>+1)</m:t>
                                </m:r>
                              </m:e>
                            </m:func>
                          </m:den>
                        </m:f>
                        <m:r>
                          <a:rPr lang="pt-BR" sz="280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  <a:ea typeface="WenQuanYi Micro Hei"/>
                          </a:rPr>
                          <m:t> </m:t>
                        </m:r>
                      </m:e>
                    </m:nary>
                  </m:oMath>
                </a14:m>
                <a:endParaRPr lang="en-US" sz="2800" dirty="0">
                  <a:solidFill>
                    <a:srgbClr val="404040"/>
                  </a:solidFill>
                  <a:latin typeface="+mj-lt"/>
                  <a:ea typeface="WenQuanYi Micro Hei"/>
                </a:endParaRPr>
              </a:p>
              <a:p>
                <a:pPr algn="just">
                  <a:lnSpc>
                    <a:spcPct val="100000"/>
                  </a:lnSpc>
                  <a:buSzPct val="45000"/>
                </a:pPr>
                <a:r>
                  <a:rPr lang="en-US" sz="2800" dirty="0"/>
                  <a:t>      </a:t>
                </a:r>
                <a:endParaRPr lang="ar-AE" sz="2800" dirty="0"/>
              </a:p>
              <a:p>
                <a:pPr algn="just">
                  <a:lnSpc>
                    <a:spcPct val="100000"/>
                  </a:lnSpc>
                </a:pPr>
                <a:endParaRPr lang="ar-AE" dirty="0"/>
              </a:p>
              <a:p>
                <a:pPr algn="just">
                  <a:lnSpc>
                    <a:spcPct val="100000"/>
                  </a:lnSpc>
                </a:pPr>
                <a:endParaRPr lang="ar-AE" dirty="0"/>
              </a:p>
            </p:txBody>
          </p:sp>
        </mc:Choice>
        <mc:Fallback xmlns="">
          <p:sp>
            <p:nvSpPr>
              <p:cNvPr id="192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00" y="1728000"/>
                <a:ext cx="8528760" cy="4677480"/>
              </a:xfrm>
              <a:prstGeom prst="rect">
                <a:avLst/>
              </a:prstGeom>
              <a:blipFill rotWithShape="0">
                <a:blip r:embed="rId3"/>
                <a:stretch>
                  <a:fillRect t="-1302" r="-1501" b="-18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COLEÇÃO DE VÍDEOS</a:t>
            </a:r>
          </a:p>
        </p:txBody>
      </p:sp>
      <p:sp>
        <p:nvSpPr>
          <p:cNvPr id="198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200" name="CustomShape 4"/>
          <p:cNvSpPr/>
          <p:nvPr/>
        </p:nvSpPr>
        <p:spPr>
          <a:xfrm>
            <a:off x="460800" y="1742400"/>
            <a:ext cx="852876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20" y="2362662"/>
            <a:ext cx="9144000" cy="1718478"/>
          </a:xfrm>
          <a:prstGeom prst="rect">
            <a:avLst/>
          </a:prstGeom>
        </p:spPr>
      </p:pic>
      <p:sp>
        <p:nvSpPr>
          <p:cNvPr id="7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28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COLEÇÃO DE VÍDEOS</a:t>
            </a:r>
            <a:endParaRPr sz="3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196" name="CustomShape 4"/>
          <p:cNvSpPr/>
          <p:nvPr/>
        </p:nvSpPr>
        <p:spPr>
          <a:xfrm>
            <a:off x="460800" y="1742400"/>
            <a:ext cx="852876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Baseada na coleção de  (</a:t>
            </a:r>
            <a:r>
              <a:rPr lang="pt-BR" sz="2800" dirty="0"/>
              <a:t>REDI et al., 2014</a:t>
            </a: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);</a:t>
            </a: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Foram utilizados usuários que possuem no mínimo 10 vídeos em uma lista de execução. </a:t>
            </a:r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404040"/>
              </a:solidFill>
              <a:latin typeface="+mj-lt"/>
            </a:endParaRPr>
          </a:p>
          <a:p>
            <a:pPr marL="457200" indent="-457200" algn="just">
              <a:buSzPct val="45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ea typeface="WenQuanYi Micro Hei"/>
              </a:rPr>
              <a:t>Foram extraídos títulos, descrição e </a:t>
            </a:r>
            <a:r>
              <a:rPr lang="pt-BR" sz="2800" i="1" dirty="0" err="1">
                <a:solidFill>
                  <a:srgbClr val="404040"/>
                </a:solidFill>
                <a:ea typeface="WenQuanYi Micro Hei"/>
              </a:rPr>
              <a:t>tag</a:t>
            </a:r>
            <a:r>
              <a:rPr lang="pt-BR" sz="2800" i="1" dirty="0">
                <a:solidFill>
                  <a:srgbClr val="404040"/>
                </a:solidFill>
                <a:ea typeface="WenQuanYi Micro Hei"/>
              </a:rPr>
              <a:t> </a:t>
            </a:r>
            <a:r>
              <a:rPr lang="pt-BR" sz="2800" dirty="0">
                <a:solidFill>
                  <a:srgbClr val="404040"/>
                </a:solidFill>
                <a:ea typeface="WenQuanYi Micro Hei"/>
              </a:rPr>
              <a:t>de cada vídeo e as </a:t>
            </a:r>
            <a:r>
              <a:rPr lang="pt-BR" sz="2800" i="1" dirty="0" err="1">
                <a:solidFill>
                  <a:srgbClr val="404040"/>
                </a:solidFill>
                <a:ea typeface="WenQuanYi Micro Hei"/>
              </a:rPr>
              <a:t>stopwords</a:t>
            </a:r>
            <a:r>
              <a:rPr lang="pt-BR" sz="2800" i="1" dirty="0">
                <a:solidFill>
                  <a:srgbClr val="404040"/>
                </a:solidFill>
                <a:ea typeface="WenQuanYi Micro Hei"/>
              </a:rPr>
              <a:t>  </a:t>
            </a:r>
            <a:r>
              <a:rPr lang="pt-BR" sz="2800" dirty="0">
                <a:solidFill>
                  <a:srgbClr val="404040"/>
                </a:solidFill>
                <a:ea typeface="WenQuanYi Micro Hei"/>
              </a:rPr>
              <a:t>foram removidas</a:t>
            </a:r>
            <a:r>
              <a:rPr lang="pt-BR" sz="2800" i="1" dirty="0">
                <a:solidFill>
                  <a:srgbClr val="404040"/>
                </a:solidFill>
                <a:ea typeface="WenQuanYi Micro Hei"/>
              </a:rPr>
              <a:t>;</a:t>
            </a:r>
            <a:endParaRPr lang="pt-BR" sz="2800" dirty="0"/>
          </a:p>
          <a:p>
            <a:pPr marL="457200" indent="-457200" algn="just">
              <a:lnSpc>
                <a:spcPct val="100000"/>
              </a:lnSpc>
              <a:buSzPct val="45000"/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29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407462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0" y="113366"/>
            <a:ext cx="11029781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Como o desempenho do arcabouço proposto varia em</a:t>
            </a:r>
          </a:p>
          <a:p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diferentes tipos de </a:t>
            </a:r>
            <a:r>
              <a:rPr lang="pt-BR" sz="2800" dirty="0" err="1">
                <a:solidFill>
                  <a:srgbClr val="7F7F7F"/>
                </a:solidFill>
                <a:latin typeface="+mj-lt"/>
                <a:ea typeface="WenQuanYi Micro Hei"/>
              </a:rPr>
              <a:t>autoencoder</a:t>
            </a:r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?</a:t>
            </a:r>
            <a:endParaRPr sz="2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612720" y="1557360"/>
            <a:ext cx="8528760" cy="467748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6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dirty="0"/>
              <a:t>30</a:t>
            </a:r>
            <a:endParaRPr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2097600"/>
            <a:ext cx="2849901" cy="2869200"/>
          </a:xfrm>
          <a:prstGeom prst="rect">
            <a:avLst/>
          </a:prstGeom>
        </p:spPr>
      </p:pic>
      <p:sp>
        <p:nvSpPr>
          <p:cNvPr id="11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52213" y="5109588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- 1M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148" y="2097600"/>
            <a:ext cx="2676205" cy="2869200"/>
          </a:xfrm>
          <a:prstGeom prst="rect">
            <a:avLst/>
          </a:prstGeom>
        </p:spPr>
      </p:pic>
      <p:sp>
        <p:nvSpPr>
          <p:cNvPr id="14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3491380" y="5080131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- 10M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70" y="2126658"/>
            <a:ext cx="2676060" cy="2869045"/>
          </a:xfrm>
          <a:prstGeom prst="rect">
            <a:avLst/>
          </a:prstGeom>
        </p:spPr>
      </p:pic>
      <p:sp>
        <p:nvSpPr>
          <p:cNvPr id="16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009729" y="5057468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VINE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0" y="34241"/>
            <a:ext cx="11062952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O arcabouço proposto supera os métodos de referência</a:t>
            </a:r>
          </a:p>
          <a:p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top-N em sistemas de recomendação?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8" y="2117871"/>
            <a:ext cx="2915265" cy="2869200"/>
          </a:xfrm>
          <a:prstGeom prst="rect">
            <a:avLst/>
          </a:prstGeom>
        </p:spPr>
      </p:pic>
      <p:sp>
        <p:nvSpPr>
          <p:cNvPr id="11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52213" y="5054102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- 1M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3514842" y="5033370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- 10M</a:t>
            </a: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015416" y="503337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VINE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20" y="2117871"/>
            <a:ext cx="2737585" cy="286920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94" y="2112867"/>
            <a:ext cx="2737586" cy="2869200"/>
          </a:xfrm>
          <a:prstGeom prst="rect">
            <a:avLst/>
          </a:prstGeom>
        </p:spPr>
      </p:pic>
      <p:sp>
        <p:nvSpPr>
          <p:cNvPr id="10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6211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0" y="0"/>
            <a:ext cx="10831132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Qual o desempenho das diferentes arquiteturas de 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solidFill>
                  <a:srgbClr val="7F7F7F"/>
                </a:solidFill>
                <a:latin typeface="+mj-lt"/>
                <a:ea typeface="WenQuanYi Micro Hei"/>
              </a:rPr>
              <a:t>transformação de conteúdo?</a:t>
            </a:r>
            <a:endParaRPr sz="2800" dirty="0">
              <a:solidFill>
                <a:srgbClr val="7F7F7F"/>
              </a:solidFill>
              <a:latin typeface="+mj-lt"/>
              <a:ea typeface="WenQuanYi Micro Hei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84904" y="5261727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- 1M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3728374" y="5261727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MOVIELENS - 10M</a:t>
            </a: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418EA0A2-9489-4E59-B144-4972DB5BA5E0}"/>
              </a:ext>
            </a:extLst>
          </p:cNvPr>
          <p:cNvSpPr txBox="1"/>
          <p:nvPr/>
        </p:nvSpPr>
        <p:spPr>
          <a:xfrm>
            <a:off x="7324509" y="523597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odern No. 20" charset="0"/>
                <a:ea typeface="Modern No. 20" charset="0"/>
                <a:cs typeface="Modern No. 20" charset="0"/>
              </a:rPr>
              <a:t>VINE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15" y="2323410"/>
            <a:ext cx="2915266" cy="28692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595" y="2317317"/>
            <a:ext cx="2737585" cy="28692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195" y="2317317"/>
            <a:ext cx="2737585" cy="2869200"/>
          </a:xfrm>
          <a:prstGeom prst="rect">
            <a:avLst/>
          </a:prstGeom>
        </p:spPr>
      </p:pic>
      <p:sp>
        <p:nvSpPr>
          <p:cNvPr id="1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048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SUMÁRIO</a:t>
            </a:r>
            <a:endParaRPr dirty="0">
              <a:latin typeface="+mj-lt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240" name="CustomShape 3"/>
          <p:cNvSpPr/>
          <p:nvPr/>
        </p:nvSpPr>
        <p:spPr>
          <a:xfrm>
            <a:off x="576000" y="1843920"/>
            <a:ext cx="8349480" cy="369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INTRODUÇÃO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FUNDAMENTAÇÃO TEÓRICA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TRABALHOS RELACIONADOS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latin typeface="+mj-lt"/>
                <a:ea typeface="WenQuanYi Micro Hei"/>
              </a:rPr>
              <a:t>METODOLOGIA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RESULTADOS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900" b="1" dirty="0">
                <a:solidFill>
                  <a:srgbClr val="990000"/>
                </a:solidFill>
                <a:latin typeface="+mj-lt"/>
                <a:ea typeface="WenQuanYi Micro Hei"/>
              </a:rPr>
              <a:t>CONCLUSÃO</a:t>
            </a:r>
            <a:endParaRPr sz="2900" b="1" dirty="0">
              <a:solidFill>
                <a:srgbClr val="990000"/>
              </a:solidFill>
              <a:latin typeface="+mj-lt"/>
              <a:ea typeface="WenQuanYi Micro Hei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33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CONCLUSÃO</a:t>
            </a:r>
            <a:endParaRPr dirty="0">
              <a:latin typeface="+mj-lt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72000" y="1800000"/>
            <a:ext cx="906984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Arcabouço multimodal para recomendação que explora o conteúdo de vídeos e informação colaborativa dos usuários;</a:t>
            </a: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Coleções </a:t>
            </a:r>
            <a:r>
              <a:rPr lang="pt-BR" sz="2800" dirty="0" err="1">
                <a:solidFill>
                  <a:srgbClr val="404040"/>
                </a:solidFill>
                <a:latin typeface="+mj-lt"/>
                <a:ea typeface="WenQuanYi Micro Hei"/>
              </a:rPr>
              <a:t>Movielens</a:t>
            </a: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 e </a:t>
            </a:r>
            <a:r>
              <a:rPr lang="pt-BR" sz="2800" dirty="0" err="1">
                <a:solidFill>
                  <a:srgbClr val="404040"/>
                </a:solidFill>
                <a:latin typeface="+mj-lt"/>
                <a:ea typeface="WenQuanYi Micro Hei"/>
              </a:rPr>
              <a:t>Vine</a:t>
            </a: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7846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2"/>
          <p:cNvSpPr/>
          <p:nvPr/>
        </p:nvSpPr>
        <p:spPr>
          <a:xfrm>
            <a:off x="72000" y="1800000"/>
            <a:ext cx="906984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Este arcabouço foi comparado com  vários métodos de referências que representam o para recomendação de vídeos;</a:t>
            </a: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Este arcabouço demonstrou ser flexível, pois permite utilizar outros tipos de conteúdo no processo de descrição dos vídeos.</a:t>
            </a:r>
          </a:p>
          <a:p>
            <a:pPr marL="457200" indent="-457200" algn="just">
              <a:lnSpc>
                <a:spcPct val="100000"/>
              </a:lnSpc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35</a:t>
            </a:r>
            <a:endParaRPr dirty="0"/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32D8CB5C-AA53-4DAB-B50D-4A4CCDE15587}"/>
              </a:ext>
            </a:extLst>
          </p:cNvPr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CONCLUSÃO</a:t>
            </a: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81135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Periódicos </a:t>
            </a:r>
            <a:endParaRPr dirty="0">
              <a:latin typeface="+mj-lt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0" y="1306440"/>
            <a:ext cx="531000" cy="232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endParaRPr dirty="0"/>
          </a:p>
        </p:txBody>
      </p:sp>
      <p:sp>
        <p:nvSpPr>
          <p:cNvPr id="5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36</a:t>
            </a:r>
            <a:endParaRPr dirty="0"/>
          </a:p>
        </p:txBody>
      </p:sp>
      <p:graphicFrame>
        <p:nvGraphicFramePr>
          <p:cNvPr id="6" name="Table 3"/>
          <p:cNvGraphicFramePr/>
          <p:nvPr>
            <p:extLst>
              <p:ext uri="{D42A27DB-BD31-4B8C-83A1-F6EECF244321}">
                <p14:modId xmlns:p14="http://schemas.microsoft.com/office/powerpoint/2010/main" val="1359260406"/>
              </p:ext>
            </p:extLst>
          </p:nvPr>
        </p:nvGraphicFramePr>
        <p:xfrm>
          <a:off x="154799" y="1682631"/>
          <a:ext cx="8754862" cy="2166864"/>
        </p:xfrm>
        <a:graphic>
          <a:graphicData uri="http://schemas.openxmlformats.org/drawingml/2006/table">
            <a:tbl>
              <a:tblPr/>
              <a:tblGrid>
                <a:gridCol w="4120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</a:rPr>
                        <a:t>TÍTULO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>
                          <a:solidFill>
                            <a:srgbClr val="404040"/>
                          </a:solidFill>
                          <a:latin typeface="Tw Cen MT"/>
                        </a:rPr>
                        <a:t>PERIÓDICO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dirty="0" err="1">
                          <a:solidFill>
                            <a:srgbClr val="404040"/>
                          </a:solidFill>
                          <a:latin typeface="Tw Cen MT"/>
                        </a:rPr>
                        <a:t>Qualis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499">
                <a:tc>
                  <a:txBody>
                    <a:bodyPr/>
                    <a:lstStyle/>
                    <a:p>
                      <a:r>
                        <a:rPr lang="pt-BR" sz="1600" dirty="0"/>
                        <a:t>Metodologia para recomendação de vídeos baseada em descritores</a:t>
                      </a:r>
                      <a:r>
                        <a:rPr lang="pt-BR" sz="1600" baseline="0" dirty="0"/>
                        <a:t> de conteúdo visuais e textuais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Tendências da Pesquisa Brasileira em Ciência da Informação</a:t>
                      </a:r>
                      <a:endParaRPr sz="16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600" b="0" dirty="0">
                          <a:latin typeface="+mj-lt"/>
                        </a:rPr>
                        <a:t>  B2</a:t>
                      </a:r>
                      <a:endParaRPr sz="16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096"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Multimodal data fusion </a:t>
                      </a:r>
                      <a:r>
                        <a:rPr lang="pt-B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based</a:t>
                      </a:r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autoencoders</a:t>
                      </a:r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 top-N </a:t>
                      </a:r>
                      <a:r>
                        <a:rPr lang="pt-B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recommender</a:t>
                      </a:r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systems (Major </a:t>
                      </a:r>
                      <a:r>
                        <a:rPr lang="pt-B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Revision</a:t>
                      </a:r>
                      <a:r>
                        <a:rPr lang="pt-B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pt-BR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pt-B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Intelligence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B1</a:t>
                      </a:r>
                      <a:endParaRPr sz="16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2"/>
          <p:cNvSpPr/>
          <p:nvPr/>
        </p:nvSpPr>
        <p:spPr>
          <a:xfrm>
            <a:off x="72000" y="1800000"/>
            <a:ext cx="9069840" cy="4677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latin typeface="+mj-lt"/>
                <a:ea typeface="WenQuanYi Micro Hei"/>
              </a:rPr>
              <a:t>Aplicar este arcabouço em outras bases de dados de conteúdo multimídia por exemplo, programas televisivos que são disponibilizados na Web;</a:t>
            </a: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endParaRPr lang="pt-BR"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rgbClr val="404040"/>
                </a:solidFill>
                <a:ea typeface="WenQuanYi Micro Hei"/>
              </a:rPr>
              <a:t>Descritor de áudio.</a:t>
            </a:r>
          </a:p>
          <a:p>
            <a:pPr marL="457200" indent="-457200" algn="just">
              <a:buSzPct val="60000"/>
              <a:buFont typeface="Wingdings" panose="05000000000000000000" pitchFamily="2" charset="2"/>
              <a:buChar char="Ø"/>
            </a:pPr>
            <a:endParaRPr sz="2800" dirty="0">
              <a:solidFill>
                <a:srgbClr val="404040"/>
              </a:solidFill>
              <a:latin typeface="+mj-lt"/>
              <a:ea typeface="WenQuanYi Micro Hei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800" dirty="0">
              <a:latin typeface="+mj-lt"/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612720" y="228600"/>
            <a:ext cx="8150760" cy="98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800" dirty="0">
                <a:solidFill>
                  <a:srgbClr val="7F7F7F"/>
                </a:solidFill>
                <a:latin typeface="+mj-lt"/>
                <a:ea typeface="WenQuanYi Micro Hei"/>
              </a:rPr>
              <a:t>TRABALHOS FUTUROS</a:t>
            </a:r>
            <a:endParaRPr dirty="0">
              <a:latin typeface="+mj-lt"/>
            </a:endParaRPr>
          </a:p>
        </p:txBody>
      </p:sp>
      <p:sp>
        <p:nvSpPr>
          <p:cNvPr id="4" name="CustomShape 5"/>
          <p:cNvSpPr/>
          <p:nvPr/>
        </p:nvSpPr>
        <p:spPr>
          <a:xfrm>
            <a:off x="7389000" y="617472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/>
              <a:t>37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1339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179280" y="-2519280"/>
            <a:ext cx="8776440" cy="618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 dirty="0"/>
          </a:p>
          <a:p>
            <a:endParaRPr dirty="0"/>
          </a:p>
          <a:p>
            <a:endParaRPr dirty="0"/>
          </a:p>
          <a:p>
            <a:r>
              <a:rPr lang="pt-BR" sz="3800" b="1" dirty="0">
                <a:solidFill>
                  <a:srgbClr val="FFFFFF"/>
                </a:solidFill>
                <a:latin typeface="+mj-lt"/>
                <a:ea typeface="WenQuanYi Micro Hei"/>
              </a:rPr>
              <a:t>OBRIGADO</a:t>
            </a:r>
            <a:endParaRPr sz="3800" dirty="0">
              <a:latin typeface="+mj-lt"/>
            </a:endParaRPr>
          </a:p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68" name="CustomShape 2"/>
          <p:cNvSpPr/>
          <p:nvPr/>
        </p:nvSpPr>
        <p:spPr>
          <a:xfrm>
            <a:off x="2340000" y="6049800"/>
            <a:ext cx="680148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600" dirty="0">
                <a:solidFill>
                  <a:srgbClr val="FFFFFF"/>
                </a:solidFill>
                <a:latin typeface="Arial"/>
                <a:ea typeface="WenQuanYi Micro Hei"/>
              </a:rPr>
              <a:t>Defesa</a:t>
            </a:r>
            <a:endParaRPr dirty="0"/>
          </a:p>
        </p:txBody>
      </p:sp>
      <p:sp>
        <p:nvSpPr>
          <p:cNvPr id="269" name="CustomShape 3"/>
          <p:cNvSpPr/>
          <p:nvPr/>
        </p:nvSpPr>
        <p:spPr>
          <a:xfrm>
            <a:off x="-17640" y="6049800"/>
            <a:ext cx="2210400" cy="683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600" dirty="0">
                <a:solidFill>
                  <a:srgbClr val="FFFFFF"/>
                </a:solidFill>
                <a:latin typeface="Arial"/>
                <a:ea typeface="WenQuanYi Micro Hei"/>
              </a:rPr>
              <a:t>12/06/19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69b99881-506e-4eac-93a3-133cb47e7469" Revision="1" Stencil="System.MyShapes" StencilVersion="1.0"/>
</Control>
</file>

<file path=customXml/itemProps1.xml><?xml version="1.0" encoding="utf-8"?>
<ds:datastoreItem xmlns:ds="http://schemas.openxmlformats.org/officeDocument/2006/customXml" ds:itemID="{DCB43E99-0DEC-4623-8B4A-2F8E30D11656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6689</TotalTime>
  <Words>1070</Words>
  <Application>Microsoft Office PowerPoint</Application>
  <PresentationFormat>Apresentação na tela (4:3)</PresentationFormat>
  <Paragraphs>403</Paragraphs>
  <Slides>40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40</vt:i4>
      </vt:variant>
    </vt:vector>
  </HeadingPairs>
  <TitlesOfParts>
    <vt:vector size="54" baseType="lpstr">
      <vt:lpstr>Arial</vt:lpstr>
      <vt:lpstr>Calibri</vt:lpstr>
      <vt:lpstr>Cambria Math</vt:lpstr>
      <vt:lpstr>CMR8</vt:lpstr>
      <vt:lpstr>Georgia</vt:lpstr>
      <vt:lpstr>Modern No. 20</vt:lpstr>
      <vt:lpstr>NimbusSanL-Regu</vt:lpstr>
      <vt:lpstr>StarSymbol</vt:lpstr>
      <vt:lpstr>Times New Roman</vt:lpstr>
      <vt:lpstr>Tw Cen MT</vt:lpstr>
      <vt:lpstr>Wingdings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</dc:creator>
  <cp:lastModifiedBy>Felipe Andrade</cp:lastModifiedBy>
  <cp:revision>197</cp:revision>
  <dcterms:modified xsi:type="dcterms:W3CDTF">2019-06-13T02:09:50Z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