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71" r:id="rId2"/>
    <p:sldId id="272" r:id="rId3"/>
    <p:sldId id="273" r:id="rId4"/>
    <p:sldId id="275" r:id="rId5"/>
    <p:sldId id="280" r:id="rId6"/>
    <p:sldId id="278" r:id="rId7"/>
    <p:sldId id="281" r:id="rId8"/>
    <p:sldId id="283" r:id="rId9"/>
    <p:sldId id="282" r:id="rId10"/>
    <p:sldId id="287" r:id="rId11"/>
    <p:sldId id="285" r:id="rId12"/>
    <p:sldId id="304" r:id="rId13"/>
    <p:sldId id="297" r:id="rId14"/>
    <p:sldId id="298" r:id="rId15"/>
    <p:sldId id="299" r:id="rId16"/>
    <p:sldId id="289" r:id="rId17"/>
    <p:sldId id="290" r:id="rId18"/>
    <p:sldId id="300" r:id="rId19"/>
    <p:sldId id="301" r:id="rId20"/>
    <p:sldId id="302" r:id="rId21"/>
    <p:sldId id="296" r:id="rId22"/>
    <p:sldId id="294" r:id="rId23"/>
    <p:sldId id="303" r:id="rId24"/>
    <p:sldId id="293" r:id="rId25"/>
    <p:sldId id="292" r:id="rId26"/>
    <p:sldId id="291" r:id="rId27"/>
    <p:sldId id="305" r:id="rId2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CDC4"/>
    <a:srgbClr val="00AEC7"/>
    <a:srgbClr val="FE963D"/>
    <a:srgbClr val="2A9B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355F14-865C-4442-B31E-13B2557BF435}" type="datetimeFigureOut">
              <a:rPr lang="pt-BR" smtClean="0"/>
              <a:t>10/06/2019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D77B54-0CCB-415A-9A29-7E0A47070A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1712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77B54-0CCB-415A-9A29-7E0A47070AC2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39826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77B54-0CCB-415A-9A29-7E0A47070AC2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78871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77B54-0CCB-415A-9A29-7E0A47070AC2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93592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77B54-0CCB-415A-9A29-7E0A47070AC2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37642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77B54-0CCB-415A-9A29-7E0A47070AC2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79815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77B54-0CCB-415A-9A29-7E0A47070AC2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619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959A21-9641-4AF3-AC27-02ADCC9BE1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E2BAA52-F819-463A-B09D-F4E46D96AD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5D056B-A9EB-4925-85CF-1F9552BE6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5F23A-F264-4160-8BF2-DB8480AE67F5}" type="datetimeFigureOut">
              <a:rPr lang="pt-BR" smtClean="0"/>
              <a:t>10/06/2019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2D16786-2A84-4799-A6E7-7088A88C9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70D9C5-0285-4962-ABC5-8ED6B94E6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2E95-1CA7-44B0-AEDE-E5AF3E2120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38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95C75D-9D95-483F-9976-E33C0BAF5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8F2DF13-F41D-41FE-8505-01FEF7ABCE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0753DE9-5161-4892-B37B-E29E38D68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5F23A-F264-4160-8BF2-DB8480AE67F5}" type="datetimeFigureOut">
              <a:rPr lang="pt-BR" smtClean="0"/>
              <a:t>10/06/2019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435A304-4210-4B94-AF2D-CF4912602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0E68FD7-D84B-4B54-AD03-43ABE4651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2E95-1CA7-44B0-AEDE-E5AF3E2120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0900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837FB0-4BC5-4E57-B6F7-E3738ADD8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EF64F5B-3130-4138-8C3E-4DF4C5604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EAA052F-E20E-4295-9BBB-31994A8D3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5F23A-F264-4160-8BF2-DB8480AE67F5}" type="datetimeFigureOut">
              <a:rPr lang="pt-BR" smtClean="0"/>
              <a:t>10/06/2019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7649955-E852-46D2-B68A-74DE3ECFD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8CFE5D-0D6A-43A4-8BAC-64EA4A277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2E95-1CA7-44B0-AEDE-E5AF3E2120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9300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CA3B28-6FB5-4E0B-B044-5828ADA6B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BEEFE94-E42B-40EC-ABC2-74FA9ADDAB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0363834-2420-4247-A90B-96D0A3F248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DEB88DC-A887-4B7F-BD9C-ED9762937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5F23A-F264-4160-8BF2-DB8480AE67F5}" type="datetimeFigureOut">
              <a:rPr lang="pt-BR" smtClean="0"/>
              <a:t>10/06/2019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3041ED3-6747-4C4A-AE27-B78815020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1882B52-2E31-440E-BBEC-9885ABB46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2E95-1CA7-44B0-AEDE-E5AF3E2120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9983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01C932-DEC5-47E1-B8E5-65A21FC11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CECBA22-2E09-4E09-A174-3A0F032F56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C1E3D1E-2575-48CA-9C6F-E0AD1FE259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596CBA7-0C88-43BD-BEB5-F4F514DF91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E043AD0-C2BC-4486-B01E-25B2F9E4C7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88E9695-8D90-4835-92B6-D9473759A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5F23A-F264-4160-8BF2-DB8480AE67F5}" type="datetimeFigureOut">
              <a:rPr lang="pt-BR" smtClean="0"/>
              <a:t>10/06/2019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D52C76F-882B-400C-9495-A3FA9CF81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1984884-81F2-405B-8CCF-D308F9B63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2E95-1CA7-44B0-AEDE-E5AF3E2120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3744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40929A-7FA1-43AE-A99D-77FF5D710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0C2259D-17F4-4C86-B0C7-0C898120B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5F23A-F264-4160-8BF2-DB8480AE67F5}" type="datetimeFigureOut">
              <a:rPr lang="pt-BR" smtClean="0"/>
              <a:t>10/06/2019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C250A0B-D14D-401E-8746-F4B0D507B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04384E4-7515-43B4-B39B-7F5B11CDF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2E95-1CA7-44B0-AEDE-E5AF3E2120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2397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65FD8B8-D8AB-4C98-B4A1-CD99D5863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5F23A-F264-4160-8BF2-DB8480AE67F5}" type="datetimeFigureOut">
              <a:rPr lang="pt-BR" smtClean="0"/>
              <a:t>10/06/2019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087C0E4-9967-4859-9E44-9055BEA4B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126BF0F-C3C1-45AC-9911-29FC74D1E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2E95-1CA7-44B0-AEDE-E5AF3E2120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4610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DFF76E-52C0-4D4B-8001-4B25CEA2A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59573A-DB94-4C6F-80FA-67142C740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284B633-1E1B-4785-BF5B-05136208FB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91B69E0-EF64-4D69-A3DB-CFCE14E9B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5F23A-F264-4160-8BF2-DB8480AE67F5}" type="datetimeFigureOut">
              <a:rPr lang="pt-BR" smtClean="0"/>
              <a:t>10/06/2019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CBA65AC-E855-4C41-A948-C59AE8D49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785B6B6-177A-491C-9617-671F4FD2C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2E95-1CA7-44B0-AEDE-E5AF3E2120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6836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EA5ECB-D1D1-46E1-9F19-B192AA658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6361C43-FAF8-4360-BA47-1F1F64A802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51EE802-8E77-4549-BAEB-3A4E87B4A6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C8768C4-48AA-4B5A-8801-49A8E12FA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5F23A-F264-4160-8BF2-DB8480AE67F5}" type="datetimeFigureOut">
              <a:rPr lang="pt-BR" smtClean="0"/>
              <a:t>10/06/2019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70B933A-F37E-4044-982B-4F5FF972B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A86F11A-0D7B-44EA-A69C-C6FD7AF3D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2E95-1CA7-44B0-AEDE-E5AF3E2120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7036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F8AA8D-7D55-45DC-B332-A47FBC906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D8B9384-EC7E-4B2D-9AF7-AA3FCC034A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BED500A-CF02-430F-9BF4-1CE186BAD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5F23A-F264-4160-8BF2-DB8480AE67F5}" type="datetimeFigureOut">
              <a:rPr lang="pt-BR" smtClean="0"/>
              <a:t>10/06/2019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7E7837D-7B08-49F7-940E-D17BB2C01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226837-7F08-4566-ACAE-F20FF1000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2E95-1CA7-44B0-AEDE-E5AF3E2120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9914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15A9796-A4B3-4661-8B43-64CB27892D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E454648-EA3D-48EF-B5BF-1E8083ECAB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813230A-5118-450F-A314-37E9E0D71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5F23A-F264-4160-8BF2-DB8480AE67F5}" type="datetimeFigureOut">
              <a:rPr lang="pt-BR" smtClean="0"/>
              <a:t>10/06/2019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E1D292-3595-4EEE-A9AB-CFC432B3C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12ADDCA-377E-471A-88CF-D4D796313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2E95-1CA7-44B0-AEDE-E5AF3E2120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379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2C979EA-DE16-4CFB-B6A1-5A2E0429B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C556191-A571-4EB6-B7FA-B18BA32951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3298D3B-70E2-4036-8F30-F43FC13C2E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5F23A-F264-4160-8BF2-DB8480AE67F5}" type="datetimeFigureOut">
              <a:rPr lang="pt-BR" smtClean="0"/>
              <a:t>10/06/2019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0094955-6DA0-4519-B570-1B130F2676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25EBF63-3146-4744-90E8-340B866534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22E95-1CA7-44B0-AEDE-E5AF3E2120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305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5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397620"/>
            <a:ext cx="12192000" cy="3860800"/>
          </a:xfrm>
          <a:prstGeom prst="rect">
            <a:avLst/>
          </a:prstGeom>
          <a:solidFill>
            <a:srgbClr val="4ECDC4"/>
          </a:solidFill>
          <a:ln>
            <a:solidFill>
              <a:srgbClr val="4ECD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Google Shape;77;p13"/>
          <p:cNvSpPr txBox="1">
            <a:spLocks/>
          </p:cNvSpPr>
          <p:nvPr/>
        </p:nvSpPr>
        <p:spPr>
          <a:xfrm>
            <a:off x="1109628" y="1816560"/>
            <a:ext cx="9971112" cy="15465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9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LIDERANÇA ÁGIL</a:t>
            </a:r>
          </a:p>
        </p:txBody>
      </p:sp>
      <p:sp>
        <p:nvSpPr>
          <p:cNvPr id="6" name="Google Shape;77;p13"/>
          <p:cNvSpPr txBox="1">
            <a:spLocks/>
          </p:cNvSpPr>
          <p:nvPr/>
        </p:nvSpPr>
        <p:spPr>
          <a:xfrm>
            <a:off x="1322028" y="3164370"/>
            <a:ext cx="9546311" cy="15465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pt-BR" sz="4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Mantendo as pessoas ativas, criativas e motivadas através do Management 3.0</a:t>
            </a:r>
          </a:p>
        </p:txBody>
      </p:sp>
      <p:sp>
        <p:nvSpPr>
          <p:cNvPr id="7" name="Retângulo 6"/>
          <p:cNvSpPr/>
          <p:nvPr/>
        </p:nvSpPr>
        <p:spPr>
          <a:xfrm>
            <a:off x="5983564" y="6019846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pt-B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Trilha: Management 3.0 e Gestão Ágil</a:t>
            </a:r>
            <a:br>
              <a:rPr lang="pt-B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t-B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Inovação, </a:t>
            </a:r>
            <a:r>
              <a:rPr lang="pt-B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Lideração</a:t>
            </a:r>
            <a:r>
              <a:rPr lang="pt-B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 Gestão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2498" y="5888570"/>
            <a:ext cx="3234799" cy="970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890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/>
          <p:cNvSpPr/>
          <p:nvPr/>
        </p:nvSpPr>
        <p:spPr>
          <a:xfrm>
            <a:off x="181208" y="2212121"/>
            <a:ext cx="2309717" cy="2278743"/>
          </a:xfrm>
          <a:prstGeom prst="ellipse">
            <a:avLst/>
          </a:prstGeom>
          <a:solidFill>
            <a:srgbClr val="4ECDC4"/>
          </a:solidFill>
          <a:ln>
            <a:solidFill>
              <a:srgbClr val="4ECD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0" y="0"/>
            <a:ext cx="12192000" cy="418940"/>
          </a:xfrm>
          <a:prstGeom prst="rect">
            <a:avLst/>
          </a:prstGeom>
          <a:solidFill>
            <a:srgbClr val="4ECDC4"/>
          </a:solidFill>
          <a:ln>
            <a:solidFill>
              <a:srgbClr val="4ECD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Google Shape;77;p13"/>
          <p:cNvSpPr txBox="1">
            <a:spLocks/>
          </p:cNvSpPr>
          <p:nvPr/>
        </p:nvSpPr>
        <p:spPr>
          <a:xfrm>
            <a:off x="1917831" y="683019"/>
            <a:ext cx="5289127" cy="878681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Luiz Júnior</a:t>
            </a:r>
          </a:p>
        </p:txBody>
      </p:sp>
      <p:sp>
        <p:nvSpPr>
          <p:cNvPr id="6" name="Google Shape;77;p13"/>
          <p:cNvSpPr txBox="1">
            <a:spLocks/>
          </p:cNvSpPr>
          <p:nvPr/>
        </p:nvSpPr>
        <p:spPr>
          <a:xfrm>
            <a:off x="2824688" y="1535006"/>
            <a:ext cx="8998858" cy="4838783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">
              <a:lnSpc>
                <a:spcPct val="100000"/>
              </a:lnSpc>
              <a:buBlip>
                <a:blip r:embed="rId2"/>
              </a:buBlip>
            </a:pPr>
            <a:r>
              <a:rPr lang="pt-B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Agilista</a:t>
            </a:r>
            <a:r>
              <a:rPr lang="pt-B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 </a:t>
            </a:r>
            <a:r>
              <a:rPr lang="pt-B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DevOps</a:t>
            </a:r>
            <a:r>
              <a:rPr lang="pt-B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pt-B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cofundador</a:t>
            </a:r>
            <a:r>
              <a:rPr lang="pt-B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do </a:t>
            </a:r>
            <a:r>
              <a:rPr lang="pt-B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DevOps</a:t>
            </a:r>
            <a:r>
              <a:rPr lang="pt-B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Bootcamp</a:t>
            </a:r>
            <a:r>
              <a:rPr lang="pt-B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  <a:p>
            <a:pPr marL="285750" indent="-285750" algn="just">
              <a:lnSpc>
                <a:spcPct val="100000"/>
              </a:lnSpc>
              <a:buBlip>
                <a:blip r:embed="rId2"/>
              </a:buBlip>
            </a:pPr>
            <a:endParaRPr lang="pt-BR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indent="-457200" algn="just">
              <a:lnSpc>
                <a:spcPct val="100000"/>
              </a:lnSpc>
              <a:buBlip>
                <a:blip r:embed="rId2"/>
              </a:buBlip>
            </a:pPr>
            <a:r>
              <a:rPr lang="pt-B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É </a:t>
            </a:r>
            <a:r>
              <a:rPr lang="pt-B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Lean</a:t>
            </a:r>
            <a:r>
              <a:rPr lang="pt-B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Agile</a:t>
            </a:r>
            <a:r>
              <a:rPr lang="pt-B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Coach</a:t>
            </a:r>
            <a:r>
              <a:rPr lang="pt-B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apaixonado por desenvolver e </a:t>
            </a:r>
            <a:r>
              <a:rPr lang="pt-B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performar</a:t>
            </a:r>
            <a:r>
              <a:rPr lang="pt-B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times.</a:t>
            </a:r>
          </a:p>
          <a:p>
            <a:pPr marL="285750" indent="-285750" algn="just">
              <a:lnSpc>
                <a:spcPct val="100000"/>
              </a:lnSpc>
              <a:buBlip>
                <a:blip r:embed="rId2"/>
              </a:buBlip>
            </a:pPr>
            <a:endParaRPr lang="pt-BR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indent="-457200" algn="just">
              <a:lnSpc>
                <a:spcPct val="100000"/>
              </a:lnSpc>
              <a:buBlip>
                <a:blip r:embed="rId2"/>
              </a:buBlip>
            </a:pPr>
            <a:r>
              <a:rPr lang="pt-B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Atua como palestrante, facilitador de Workshops sobre Transformação digital e ágil, aprendizado 3.0, gestão 3.0 e cultura </a:t>
            </a:r>
            <a:r>
              <a:rPr lang="pt-B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DevOps</a:t>
            </a:r>
            <a:r>
              <a:rPr lang="pt-B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  <a:p>
            <a:pPr marL="285750" indent="-285750" algn="just">
              <a:lnSpc>
                <a:spcPct val="100000"/>
              </a:lnSpc>
              <a:buBlip>
                <a:blip r:embed="rId2"/>
              </a:buBlip>
            </a:pPr>
            <a:endParaRPr lang="pt-BR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indent="-457200" algn="just">
              <a:lnSpc>
                <a:spcPct val="100000"/>
              </a:lnSpc>
              <a:buBlip>
                <a:blip r:embed="rId2"/>
              </a:buBlip>
            </a:pPr>
            <a:r>
              <a:rPr lang="pt-B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É Head de tecnologia e experiência do cliente na PRODAP.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2498" y="5888570"/>
            <a:ext cx="3234799" cy="970439"/>
          </a:xfrm>
          <a:prstGeom prst="rect">
            <a:avLst/>
          </a:prstGeom>
        </p:spPr>
      </p:pic>
      <p:pic>
        <p:nvPicPr>
          <p:cNvPr id="8" name="Espaço Reservado para Conteúdo 4">
            <a:extLst>
              <a:ext uri="{FF2B5EF4-FFF2-40B4-BE49-F238E27FC236}">
                <a16:creationId xmlns:a16="http://schemas.microsoft.com/office/drawing/2014/main" id="{3F416701-9F97-4FE4-BC16-3CEEDFADAB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08060" y="2334979"/>
            <a:ext cx="2085039" cy="2085039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35527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ângulo 25"/>
          <p:cNvSpPr/>
          <p:nvPr/>
        </p:nvSpPr>
        <p:spPr>
          <a:xfrm>
            <a:off x="0" y="4892140"/>
            <a:ext cx="12192000" cy="5725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0" y="0"/>
            <a:ext cx="12192000" cy="851952"/>
          </a:xfrm>
          <a:prstGeom prst="rect">
            <a:avLst/>
          </a:prstGeom>
          <a:solidFill>
            <a:srgbClr val="4ECDC4"/>
          </a:solidFill>
          <a:ln>
            <a:solidFill>
              <a:srgbClr val="4ECD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Google Shape;77;p13"/>
          <p:cNvSpPr txBox="1">
            <a:spLocks/>
          </p:cNvSpPr>
          <p:nvPr/>
        </p:nvSpPr>
        <p:spPr>
          <a:xfrm>
            <a:off x="261257" y="55957"/>
            <a:ext cx="11669486" cy="75245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48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r>
              <a:rPr lang="pt-B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MUDANÇA DE CONTEXTO NA ORGANIZAÇÃO</a:t>
            </a:r>
          </a:p>
        </p:txBody>
      </p:sp>
      <p:sp>
        <p:nvSpPr>
          <p:cNvPr id="6" name="Google Shape;77;p13"/>
          <p:cNvSpPr txBox="1">
            <a:spLocks/>
          </p:cNvSpPr>
          <p:nvPr/>
        </p:nvSpPr>
        <p:spPr>
          <a:xfrm>
            <a:off x="1317423" y="1997502"/>
            <a:ext cx="9851310" cy="346193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">
              <a:lnSpc>
                <a:spcPct val="100000"/>
              </a:lnSpc>
              <a:buBlip>
                <a:blip r:embed="rId2"/>
              </a:buBlip>
            </a:pPr>
            <a:endParaRPr lang="pt-BR" sz="3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indent="-457200" algn="just">
              <a:lnSpc>
                <a:spcPct val="100000"/>
              </a:lnSpc>
              <a:buBlip>
                <a:blip r:embed="rId2"/>
              </a:buBlip>
            </a:pPr>
            <a:endParaRPr lang="pt-BR" sz="3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indent="-457200" algn="just">
              <a:lnSpc>
                <a:spcPct val="100000"/>
              </a:lnSpc>
              <a:buBlip>
                <a:blip r:embed="rId2"/>
              </a:buBlip>
            </a:pPr>
            <a:endParaRPr lang="pt-BR" sz="3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indent="-457200" algn="just">
              <a:lnSpc>
                <a:spcPct val="100000"/>
              </a:lnSpc>
              <a:buBlip>
                <a:blip r:embed="rId2"/>
              </a:buBlip>
            </a:pPr>
            <a:endParaRPr lang="pt-BR" sz="3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indent="-457200" algn="just">
              <a:lnSpc>
                <a:spcPct val="100000"/>
              </a:lnSpc>
              <a:buBlip>
                <a:blip r:embed="rId2"/>
              </a:buBlip>
            </a:pPr>
            <a:endParaRPr lang="pt-BR" sz="3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indent="-457200" algn="just">
              <a:lnSpc>
                <a:spcPct val="100000"/>
              </a:lnSpc>
              <a:buBlip>
                <a:blip r:embed="rId2"/>
              </a:buBlip>
            </a:pPr>
            <a:endParaRPr lang="pt-BR" sz="3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indent="-457200" algn="just">
              <a:lnSpc>
                <a:spcPct val="100000"/>
              </a:lnSpc>
              <a:buBlip>
                <a:blip r:embed="rId2"/>
              </a:buBlip>
            </a:pPr>
            <a:endParaRPr lang="pt-BR" sz="3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indent="-457200" algn="just">
              <a:lnSpc>
                <a:spcPct val="100000"/>
              </a:lnSpc>
              <a:buBlip>
                <a:blip r:embed="rId2"/>
              </a:buBlip>
            </a:pPr>
            <a:r>
              <a:rPr lang="pt-B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Gestão passou a ser baseada em Business </a:t>
            </a:r>
            <a:r>
              <a:rPr lang="pt-BR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Agility</a:t>
            </a:r>
            <a:r>
              <a:rPr lang="pt-B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;</a:t>
            </a:r>
          </a:p>
          <a:p>
            <a:pPr marL="285750" indent="-285750" algn="just">
              <a:lnSpc>
                <a:spcPct val="100000"/>
              </a:lnSpc>
              <a:buBlip>
                <a:blip r:embed="rId2"/>
              </a:buBlip>
            </a:pPr>
            <a:endParaRPr lang="pt-BR" sz="18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indent="-457200" algn="just">
              <a:lnSpc>
                <a:spcPct val="100000"/>
              </a:lnSpc>
              <a:buBlip>
                <a:blip r:embed="rId2"/>
              </a:buBlip>
            </a:pPr>
            <a:r>
              <a:rPr lang="pt-B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Separação dos times em </a:t>
            </a:r>
            <a:r>
              <a:rPr lang="pt-BR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Squads</a:t>
            </a:r>
            <a:r>
              <a:rPr lang="pt-B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orientados a produtos;</a:t>
            </a:r>
          </a:p>
          <a:p>
            <a:pPr marL="285750" indent="-285750" algn="just">
              <a:lnSpc>
                <a:spcPct val="100000"/>
              </a:lnSpc>
              <a:buBlip>
                <a:blip r:embed="rId2"/>
              </a:buBlip>
            </a:pPr>
            <a:endParaRPr lang="pt-BR" sz="18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indent="-457200" algn="just">
              <a:lnSpc>
                <a:spcPct val="100000"/>
              </a:lnSpc>
              <a:buBlip>
                <a:blip r:embed="rId2"/>
              </a:buBlip>
            </a:pPr>
            <a:r>
              <a:rPr lang="pt-B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Alterações nas referências de liderança;</a:t>
            </a:r>
          </a:p>
          <a:p>
            <a:pPr marL="457200" indent="-457200" algn="just">
              <a:lnSpc>
                <a:spcPct val="100000"/>
              </a:lnSpc>
              <a:buBlip>
                <a:blip r:embed="rId2"/>
              </a:buBlip>
            </a:pPr>
            <a:endParaRPr lang="pt-BR" sz="3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indent="-457200" algn="just">
              <a:lnSpc>
                <a:spcPct val="100000"/>
              </a:lnSpc>
              <a:buBlip>
                <a:blip r:embed="rId2"/>
              </a:buBlip>
            </a:pPr>
            <a:r>
              <a:rPr lang="pt-B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Falta de clareza nas restrições dos novos times.</a:t>
            </a:r>
          </a:p>
          <a:p>
            <a:pPr marL="285750" indent="-285750" algn="just">
              <a:lnSpc>
                <a:spcPct val="100000"/>
              </a:lnSpc>
              <a:buBlip>
                <a:blip r:embed="rId2"/>
              </a:buBlip>
            </a:pPr>
            <a:endParaRPr lang="pt-BR" sz="18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indent="-457200" algn="just">
              <a:lnSpc>
                <a:spcPct val="100000"/>
              </a:lnSpc>
              <a:buBlip>
                <a:blip r:embed="rId2"/>
              </a:buBlip>
            </a:pPr>
            <a:endParaRPr lang="pt-BR" sz="3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2498" y="5888570"/>
            <a:ext cx="3234799" cy="970439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6A46A5-6D0D-45C2-817B-110A5A9CCDCE}"/>
              </a:ext>
            </a:extLst>
          </p:cNvPr>
          <p:cNvSpPr txBox="1"/>
          <p:nvPr/>
        </p:nvSpPr>
        <p:spPr>
          <a:xfrm>
            <a:off x="254840" y="4920809"/>
            <a:ext cx="24372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Mudanças </a:t>
            </a:r>
          </a:p>
        </p:txBody>
      </p:sp>
      <p:sp>
        <p:nvSpPr>
          <p:cNvPr id="20" name="Seta: para a Direita 3">
            <a:extLst>
              <a:ext uri="{FF2B5EF4-FFF2-40B4-BE49-F238E27FC236}">
                <a16:creationId xmlns:a16="http://schemas.microsoft.com/office/drawing/2014/main" id="{95A14565-C6D9-4585-9D53-4F2EF29E294A}"/>
              </a:ext>
            </a:extLst>
          </p:cNvPr>
          <p:cNvSpPr/>
          <p:nvPr/>
        </p:nvSpPr>
        <p:spPr>
          <a:xfrm>
            <a:off x="2099547" y="5068573"/>
            <a:ext cx="638791" cy="241749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9828E97C-89D0-498C-827F-A8CEA9BC8312}"/>
              </a:ext>
            </a:extLst>
          </p:cNvPr>
          <p:cNvSpPr txBox="1"/>
          <p:nvPr/>
        </p:nvSpPr>
        <p:spPr>
          <a:xfrm>
            <a:off x="2834287" y="4943225"/>
            <a:ext cx="238258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Insegurança</a:t>
            </a:r>
          </a:p>
        </p:txBody>
      </p:sp>
      <p:sp>
        <p:nvSpPr>
          <p:cNvPr id="22" name="Seta: para a Direita 9">
            <a:extLst>
              <a:ext uri="{FF2B5EF4-FFF2-40B4-BE49-F238E27FC236}">
                <a16:creationId xmlns:a16="http://schemas.microsoft.com/office/drawing/2014/main" id="{9E045E19-7C91-4505-94E2-AB0113A6A419}"/>
              </a:ext>
            </a:extLst>
          </p:cNvPr>
          <p:cNvSpPr/>
          <p:nvPr/>
        </p:nvSpPr>
        <p:spPr>
          <a:xfrm>
            <a:off x="5142732" y="5068571"/>
            <a:ext cx="638791" cy="241749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CDA22B1E-3EE9-47EF-8716-A1A3544B990A}"/>
              </a:ext>
            </a:extLst>
          </p:cNvPr>
          <p:cNvSpPr txBox="1"/>
          <p:nvPr/>
        </p:nvSpPr>
        <p:spPr>
          <a:xfrm>
            <a:off x="5886624" y="4943225"/>
            <a:ext cx="238258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Baixa energia</a:t>
            </a:r>
          </a:p>
        </p:txBody>
      </p:sp>
      <p:sp>
        <p:nvSpPr>
          <p:cNvPr id="24" name="Seta: para a Direita 11">
            <a:extLst>
              <a:ext uri="{FF2B5EF4-FFF2-40B4-BE49-F238E27FC236}">
                <a16:creationId xmlns:a16="http://schemas.microsoft.com/office/drawing/2014/main" id="{87AD0D52-2C0C-4BA1-8E1C-D0B1D519AA6F}"/>
              </a:ext>
            </a:extLst>
          </p:cNvPr>
          <p:cNvSpPr/>
          <p:nvPr/>
        </p:nvSpPr>
        <p:spPr>
          <a:xfrm>
            <a:off x="8269212" y="5068571"/>
            <a:ext cx="638791" cy="241749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6519545B-E832-4E38-803F-CF349D0C5121}"/>
              </a:ext>
            </a:extLst>
          </p:cNvPr>
          <p:cNvSpPr txBox="1"/>
          <p:nvPr/>
        </p:nvSpPr>
        <p:spPr>
          <a:xfrm>
            <a:off x="9026946" y="4966997"/>
            <a:ext cx="339484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Baixa performance</a:t>
            </a:r>
          </a:p>
        </p:txBody>
      </p:sp>
    </p:spTree>
    <p:extLst>
      <p:ext uri="{BB962C8B-B14F-4D97-AF65-F5344CB8AC3E}">
        <p14:creationId xmlns:p14="http://schemas.microsoft.com/office/powerpoint/2010/main" val="1124368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/>
          <p:cNvSpPr/>
          <p:nvPr/>
        </p:nvSpPr>
        <p:spPr>
          <a:xfrm>
            <a:off x="0" y="4575874"/>
            <a:ext cx="12192000" cy="1137717"/>
          </a:xfrm>
          <a:prstGeom prst="rect">
            <a:avLst/>
          </a:prstGeom>
          <a:solidFill>
            <a:srgbClr val="4ECDC4"/>
          </a:solidFill>
          <a:ln>
            <a:solidFill>
              <a:srgbClr val="4ECD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Retângulo 12"/>
          <p:cNvSpPr/>
          <p:nvPr/>
        </p:nvSpPr>
        <p:spPr>
          <a:xfrm>
            <a:off x="0" y="2920659"/>
            <a:ext cx="12192000" cy="1137717"/>
          </a:xfrm>
          <a:prstGeom prst="rect">
            <a:avLst/>
          </a:prstGeom>
          <a:solidFill>
            <a:srgbClr val="4ECDC4"/>
          </a:solidFill>
          <a:ln>
            <a:solidFill>
              <a:srgbClr val="4ECD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0000"/>
              </a:lnSpc>
            </a:pPr>
            <a:endParaRPr lang="pt-BR" sz="3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0" y="1300681"/>
            <a:ext cx="12192000" cy="1137717"/>
          </a:xfrm>
          <a:prstGeom prst="rect">
            <a:avLst/>
          </a:prstGeom>
          <a:solidFill>
            <a:srgbClr val="4ECDC4"/>
          </a:solidFill>
          <a:ln>
            <a:solidFill>
              <a:srgbClr val="4ECD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Google Shape;77;p13"/>
          <p:cNvSpPr txBox="1">
            <a:spLocks/>
          </p:cNvSpPr>
          <p:nvPr/>
        </p:nvSpPr>
        <p:spPr>
          <a:xfrm>
            <a:off x="261257" y="189418"/>
            <a:ext cx="11669486" cy="75245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48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r>
              <a:rPr lang="pt-B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LEITURA DE AMBIENTE E DIAGNÓSTICO</a:t>
            </a:r>
          </a:p>
        </p:txBody>
      </p:sp>
      <p:sp>
        <p:nvSpPr>
          <p:cNvPr id="6" name="Google Shape;77;p13"/>
          <p:cNvSpPr txBox="1">
            <a:spLocks/>
          </p:cNvSpPr>
          <p:nvPr/>
        </p:nvSpPr>
        <p:spPr>
          <a:xfrm>
            <a:off x="508000" y="1514503"/>
            <a:ext cx="11176000" cy="710071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pt-B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Porque houve queda na energia e desmotivação dos times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2498" y="5888570"/>
            <a:ext cx="3234799" cy="970439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1741713" y="3217807"/>
            <a:ext cx="910045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Como identificar que o time está desmotivado</a:t>
            </a:r>
          </a:p>
          <a:p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2046513" y="4854091"/>
            <a:ext cx="8316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Quais ações um Gestor Ágil pode tomar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11146970" y="1182289"/>
            <a:ext cx="4934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b="1" dirty="0">
                <a:solidFill>
                  <a:schemeClr val="bg1">
                    <a:lumMod val="95000"/>
                  </a:schemeClr>
                </a:solidFill>
              </a:rPr>
              <a:t>?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10058399" y="2812891"/>
            <a:ext cx="4934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b="1" dirty="0">
                <a:solidFill>
                  <a:schemeClr val="bg1">
                    <a:lumMod val="95000"/>
                  </a:schemeClr>
                </a:solidFill>
              </a:rPr>
              <a:t>?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9361713" y="4474417"/>
            <a:ext cx="4934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b="1" dirty="0">
                <a:solidFill>
                  <a:schemeClr val="bg1">
                    <a:lumMod val="95000"/>
                  </a:schemeClr>
                </a:solidFill>
              </a:rPr>
              <a:t>?</a:t>
            </a: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510" y="941872"/>
            <a:ext cx="7554980" cy="5666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85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10" grpId="0" animBg="1"/>
      <p:bldP spid="6" grpId="0"/>
      <p:bldP spid="7" grpId="0"/>
      <p:bldP spid="8" grpId="0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2380343"/>
            <a:ext cx="12192000" cy="2119086"/>
          </a:xfrm>
          <a:prstGeom prst="rect">
            <a:avLst/>
          </a:prstGeom>
          <a:solidFill>
            <a:srgbClr val="4ECDC4"/>
          </a:solidFill>
          <a:ln>
            <a:solidFill>
              <a:srgbClr val="4ECD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0000"/>
              </a:lnSpc>
            </a:pPr>
            <a:endParaRPr lang="pt-BR" sz="3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Google Shape;77;p13"/>
          <p:cNvSpPr txBox="1">
            <a:spLocks/>
          </p:cNvSpPr>
          <p:nvPr/>
        </p:nvSpPr>
        <p:spPr>
          <a:xfrm>
            <a:off x="261257" y="189418"/>
            <a:ext cx="11669486" cy="75245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48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r>
              <a:rPr lang="pt-B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LEITURA DE AMBIENTE E DIAGNÓSTICO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2498" y="5888570"/>
            <a:ext cx="3234799" cy="970439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399141" y="2562723"/>
            <a:ext cx="102761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Porque houve queda na energia e desmotivação dos times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10508342" y="1862531"/>
            <a:ext cx="1422401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900" b="1" dirty="0">
                <a:solidFill>
                  <a:schemeClr val="bg1">
                    <a:lumMod val="95000"/>
                  </a:schemeClr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396310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7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9B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4072" y="1093647"/>
            <a:ext cx="8492915" cy="4976318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8055429" y="0"/>
            <a:ext cx="4136571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D6404C9-178D-4889-9178-FA6C62294739}"/>
              </a:ext>
            </a:extLst>
          </p:cNvPr>
          <p:cNvSpPr txBox="1"/>
          <p:nvPr/>
        </p:nvSpPr>
        <p:spPr>
          <a:xfrm>
            <a:off x="994298" y="3077324"/>
            <a:ext cx="644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1º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0F98126-FA71-442A-8ECB-EC31349C40C8}"/>
              </a:ext>
            </a:extLst>
          </p:cNvPr>
          <p:cNvSpPr txBox="1"/>
          <p:nvPr/>
        </p:nvSpPr>
        <p:spPr>
          <a:xfrm>
            <a:off x="2490401" y="3794609"/>
            <a:ext cx="62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2º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B6069117-1FB5-4A96-AC81-19466495DE84}"/>
              </a:ext>
            </a:extLst>
          </p:cNvPr>
          <p:cNvSpPr txBox="1"/>
          <p:nvPr/>
        </p:nvSpPr>
        <p:spPr>
          <a:xfrm>
            <a:off x="3270812" y="3313481"/>
            <a:ext cx="622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3º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CB821E50-F01D-411B-B5CA-23C04AE610EC}"/>
              </a:ext>
            </a:extLst>
          </p:cNvPr>
          <p:cNvSpPr txBox="1"/>
          <p:nvPr/>
        </p:nvSpPr>
        <p:spPr>
          <a:xfrm>
            <a:off x="3472653" y="2189720"/>
            <a:ext cx="5496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4º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50B91F0-22F8-44F7-BFC2-DDE967B3A3AC}"/>
              </a:ext>
            </a:extLst>
          </p:cNvPr>
          <p:cNvSpPr txBox="1"/>
          <p:nvPr/>
        </p:nvSpPr>
        <p:spPr>
          <a:xfrm>
            <a:off x="4413754" y="951983"/>
            <a:ext cx="6012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5º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2D186C34-F246-478F-AC0C-7A99861FC08F}"/>
              </a:ext>
            </a:extLst>
          </p:cNvPr>
          <p:cNvSpPr txBox="1"/>
          <p:nvPr/>
        </p:nvSpPr>
        <p:spPr>
          <a:xfrm>
            <a:off x="2831329" y="6336451"/>
            <a:ext cx="787684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1">
                    <a:lumMod val="95000"/>
                  </a:schemeClr>
                </a:solidFill>
              </a:rPr>
              <a:t>The wisdom of teams: creating the high-performance organization </a:t>
            </a:r>
            <a:r>
              <a:rPr lang="en-US" sz="1500" dirty="0">
                <a:solidFill>
                  <a:srgbClr val="2A9BA1"/>
                </a:solidFill>
              </a:rPr>
              <a:t>- Jon Katzenbach, Douglas Smith</a:t>
            </a:r>
          </a:p>
          <a:p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2498" y="5888570"/>
            <a:ext cx="3234799" cy="970439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4C382D4C-7F53-47A8-A347-6D559AB04693}"/>
              </a:ext>
            </a:extLst>
          </p:cNvPr>
          <p:cNvSpPr txBox="1"/>
          <p:nvPr/>
        </p:nvSpPr>
        <p:spPr>
          <a:xfrm>
            <a:off x="7931167" y="1654316"/>
            <a:ext cx="432994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err="1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Work</a:t>
            </a:r>
            <a:r>
              <a:rPr lang="pt-BR" sz="3200" b="1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3200" b="1" dirty="0" err="1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Group</a:t>
            </a:r>
            <a:r>
              <a:rPr lang="pt-BR" sz="3200" b="1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</a:t>
            </a:r>
          </a:p>
          <a:p>
            <a:pPr algn="ctr"/>
            <a:r>
              <a:rPr lang="pt-BR" sz="32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Não há propósito no time.</a:t>
            </a:r>
          </a:p>
          <a:p>
            <a:pPr algn="ctr"/>
            <a:r>
              <a:rPr lang="pt-BR" sz="32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Não tem senso de time.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4C382D4C-7F53-47A8-A347-6D559AB04693}"/>
              </a:ext>
            </a:extLst>
          </p:cNvPr>
          <p:cNvSpPr txBox="1"/>
          <p:nvPr/>
        </p:nvSpPr>
        <p:spPr>
          <a:xfrm>
            <a:off x="8169446" y="1666594"/>
            <a:ext cx="40286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err="1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Pseudo</a:t>
            </a:r>
            <a:r>
              <a:rPr lang="pt-BR" sz="3200" b="1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Team:</a:t>
            </a:r>
          </a:p>
          <a:p>
            <a:r>
              <a:rPr lang="pt-BR" sz="32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Ações individualistas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C382D4C-7F53-47A8-A347-6D559AB04693}"/>
              </a:ext>
            </a:extLst>
          </p:cNvPr>
          <p:cNvSpPr txBox="1"/>
          <p:nvPr/>
        </p:nvSpPr>
        <p:spPr>
          <a:xfrm>
            <a:off x="8169446" y="1654442"/>
            <a:ext cx="4028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err="1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Potential</a:t>
            </a:r>
            <a:r>
              <a:rPr lang="pt-BR" sz="3200" b="1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Team: </a:t>
            </a:r>
            <a:r>
              <a:rPr lang="pt-BR" sz="32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Exige mais clareza sobre os objetivos. 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4C382D4C-7F53-47A8-A347-6D559AB04693}"/>
              </a:ext>
            </a:extLst>
          </p:cNvPr>
          <p:cNvSpPr txBox="1"/>
          <p:nvPr/>
        </p:nvSpPr>
        <p:spPr>
          <a:xfrm>
            <a:off x="8263947" y="1666594"/>
            <a:ext cx="402866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Real Team: </a:t>
            </a:r>
            <a:r>
              <a:rPr lang="pt-BR" sz="32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Possuem senso de time com auto responsabilização, metas e objetivos.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4C382D4C-7F53-47A8-A347-6D559AB04693}"/>
              </a:ext>
            </a:extLst>
          </p:cNvPr>
          <p:cNvSpPr txBox="1"/>
          <p:nvPr/>
        </p:nvSpPr>
        <p:spPr>
          <a:xfrm>
            <a:off x="8137946" y="1654316"/>
            <a:ext cx="402866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High Performance Team:  </a:t>
            </a:r>
          </a:p>
          <a:p>
            <a:pPr algn="ctr"/>
            <a:r>
              <a:rPr lang="pt-BR" sz="32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Alto comprometimento, preocupação com o crescimento dos demais. 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586839" y="187251"/>
            <a:ext cx="7031092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Porque houve queda na energia e desmotivação dos times?</a:t>
            </a:r>
            <a:br>
              <a:rPr lang="pt-BR" sz="1600" dirty="0"/>
            </a:br>
            <a:br>
              <a:rPr lang="pt-BR" sz="1600" dirty="0"/>
            </a:br>
            <a:endParaRPr lang="pt-BR" sz="16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FEEF0A25-4B7C-4D1D-AAD1-5CB0C3D17191}"/>
              </a:ext>
            </a:extLst>
          </p:cNvPr>
          <p:cNvSpPr txBox="1"/>
          <p:nvPr/>
        </p:nvSpPr>
        <p:spPr>
          <a:xfrm>
            <a:off x="8085884" y="1015032"/>
            <a:ext cx="412032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Um pequeno grupo de pessoas com habilidades complementares que estão comprometidas com um propósito comum, metas de desempenho e abordagem pelas quais são mutuamente responsáveis</a:t>
            </a:r>
          </a:p>
        </p:txBody>
      </p:sp>
    </p:spTree>
    <p:extLst>
      <p:ext uri="{BB962C8B-B14F-4D97-AF65-F5344CB8AC3E}">
        <p14:creationId xmlns:p14="http://schemas.microsoft.com/office/powerpoint/2010/main" val="97893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19" grpId="1"/>
      <p:bldP spid="21" grpId="0"/>
      <p:bldP spid="21" grpId="1"/>
      <p:bldP spid="27" grpId="0"/>
      <p:bldP spid="27" grpId="1"/>
      <p:bldP spid="28" grpId="0"/>
      <p:bldP spid="28" grpId="1"/>
      <p:bldP spid="29" grpId="0"/>
      <p:bldP spid="29" grpId="1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2380343"/>
            <a:ext cx="12192000" cy="2119086"/>
          </a:xfrm>
          <a:prstGeom prst="rect">
            <a:avLst/>
          </a:prstGeom>
          <a:solidFill>
            <a:srgbClr val="4ECDC4"/>
          </a:solidFill>
          <a:ln>
            <a:solidFill>
              <a:srgbClr val="4ECD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0000"/>
              </a:lnSpc>
            </a:pPr>
            <a:endParaRPr lang="pt-BR" sz="3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Google Shape;77;p13"/>
          <p:cNvSpPr txBox="1">
            <a:spLocks/>
          </p:cNvSpPr>
          <p:nvPr/>
        </p:nvSpPr>
        <p:spPr>
          <a:xfrm>
            <a:off x="261257" y="189418"/>
            <a:ext cx="11669486" cy="75245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48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r>
              <a:rPr lang="pt-B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LEITURA DE AMBIENTE E DIAGNÓSTICO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2498" y="5888570"/>
            <a:ext cx="3234799" cy="970439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399141" y="2562723"/>
            <a:ext cx="102761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Como identificar que o time está desmotivado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10508342" y="1862531"/>
            <a:ext cx="1422401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900" b="1" dirty="0">
                <a:solidFill>
                  <a:schemeClr val="bg1">
                    <a:lumMod val="95000"/>
                  </a:schemeClr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10334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7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9B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8055429" y="0"/>
            <a:ext cx="4136571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2498" y="5888570"/>
            <a:ext cx="3234799" cy="970439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1184901" y="187251"/>
            <a:ext cx="56172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Como identificar que o time está desmotivado?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646685BF-4015-4A2B-BFF7-6DBF5CDB2B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76" y="1003076"/>
            <a:ext cx="6943345" cy="4469778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998854" y="5519237"/>
            <a:ext cx="5929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Livro Os 5 Desafios das Equipes - Patrick </a:t>
            </a:r>
            <a:r>
              <a:rPr lang="pt-BR" dirty="0" err="1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Lencioni</a:t>
            </a:r>
            <a:r>
              <a:rPr lang="pt-BR" dirty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p.172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C8FAC87F-710B-45C5-BB4F-95F2A631C7FF}"/>
              </a:ext>
            </a:extLst>
          </p:cNvPr>
          <p:cNvSpPr txBox="1"/>
          <p:nvPr/>
        </p:nvSpPr>
        <p:spPr>
          <a:xfrm>
            <a:off x="8120742" y="794802"/>
            <a:ext cx="4005943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4"/>
              </a:buBlip>
            </a:pPr>
            <a:r>
              <a:rPr lang="pt-BR" sz="28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Cultura do medo;</a:t>
            </a:r>
          </a:p>
          <a:p>
            <a:endParaRPr lang="pt-BR" sz="1200" dirty="0">
              <a:solidFill>
                <a:srgbClr val="2A9BA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Blip>
                <a:blip r:embed="rId4"/>
              </a:buBlip>
            </a:pPr>
            <a:r>
              <a:rPr lang="pt-BR" sz="28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Cultura do erro;</a:t>
            </a:r>
          </a:p>
          <a:p>
            <a:endParaRPr lang="pt-BR" sz="1200" dirty="0">
              <a:solidFill>
                <a:srgbClr val="2A9BA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Blip>
                <a:blip r:embed="rId4"/>
              </a:buBlip>
            </a:pPr>
            <a:r>
              <a:rPr lang="pt-BR" sz="28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Mágoas e ressentimentos de uns com os outros;</a:t>
            </a:r>
          </a:p>
          <a:p>
            <a:endParaRPr lang="pt-BR" sz="1200" dirty="0">
              <a:solidFill>
                <a:srgbClr val="2A9BA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Blip>
                <a:blip r:embed="rId4"/>
              </a:buBlip>
            </a:pPr>
            <a:r>
              <a:rPr lang="pt-BR" sz="28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Dificuldade de Comunicação;</a:t>
            </a:r>
          </a:p>
          <a:p>
            <a:endParaRPr lang="pt-BR" sz="1200" dirty="0">
              <a:solidFill>
                <a:srgbClr val="2A9BA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Blip>
                <a:blip r:embed="rId4"/>
              </a:buBlip>
            </a:pPr>
            <a:r>
              <a:rPr lang="pt-BR" sz="28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Baixa criatividade;</a:t>
            </a:r>
          </a:p>
          <a:p>
            <a:endParaRPr lang="pt-BR" sz="1200" dirty="0">
              <a:solidFill>
                <a:srgbClr val="2A9BA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Blip>
                <a:blip r:embed="rId4"/>
              </a:buBlip>
            </a:pPr>
            <a:r>
              <a:rPr lang="pt-BR" sz="28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Evitam dar opinião;</a:t>
            </a:r>
          </a:p>
          <a:p>
            <a:endParaRPr lang="pt-BR" sz="1200" dirty="0">
              <a:solidFill>
                <a:srgbClr val="2A9BA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Blip>
                <a:blip r:embed="rId4"/>
              </a:buBlip>
            </a:pPr>
            <a:r>
              <a:rPr lang="pt-BR" sz="28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Times sem propósito.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876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2380343"/>
            <a:ext cx="12192000" cy="2119086"/>
          </a:xfrm>
          <a:prstGeom prst="rect">
            <a:avLst/>
          </a:prstGeom>
          <a:solidFill>
            <a:srgbClr val="4ECDC4"/>
          </a:solidFill>
          <a:ln>
            <a:solidFill>
              <a:srgbClr val="4ECD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0000"/>
              </a:lnSpc>
            </a:pPr>
            <a:endParaRPr lang="pt-BR" sz="3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Google Shape;77;p13"/>
          <p:cNvSpPr txBox="1">
            <a:spLocks/>
          </p:cNvSpPr>
          <p:nvPr/>
        </p:nvSpPr>
        <p:spPr>
          <a:xfrm>
            <a:off x="261257" y="189418"/>
            <a:ext cx="11669486" cy="75245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48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r>
              <a:rPr lang="pt-B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LEITURA DE AMBIENTE E DIAGNÓSTICO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2498" y="5888570"/>
            <a:ext cx="3234799" cy="970439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-355611" y="2562723"/>
            <a:ext cx="102761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Quais ações um Gestor Ágil pode tomar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9753590" y="1862531"/>
            <a:ext cx="1422401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900" b="1" dirty="0">
                <a:solidFill>
                  <a:schemeClr val="bg1">
                    <a:lumMod val="95000"/>
                  </a:schemeClr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82862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7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8055429" y="0"/>
            <a:ext cx="4136571" cy="6858000"/>
          </a:xfrm>
          <a:prstGeom prst="rect">
            <a:avLst/>
          </a:prstGeom>
          <a:solidFill>
            <a:srgbClr val="2A9BA1"/>
          </a:solidFill>
          <a:ln>
            <a:solidFill>
              <a:srgbClr val="2A9B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2498" y="5888570"/>
            <a:ext cx="3234799" cy="970439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1614051" y="206739"/>
            <a:ext cx="4883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Quais ações um Gestor Ágil pode tomar?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9CB1F453-38AA-4487-9DE8-9E12488BEBB2}"/>
              </a:ext>
            </a:extLst>
          </p:cNvPr>
          <p:cNvSpPr txBox="1"/>
          <p:nvPr/>
        </p:nvSpPr>
        <p:spPr>
          <a:xfrm>
            <a:off x="9022336" y="5742174"/>
            <a:ext cx="32349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Mais fáceis de serem saciadas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0AB6A38D-453F-43C3-B000-4DAB6365E2B7}"/>
              </a:ext>
            </a:extLst>
          </p:cNvPr>
          <p:cNvSpPr txBox="1"/>
          <p:nvPr/>
        </p:nvSpPr>
        <p:spPr>
          <a:xfrm>
            <a:off x="9016641" y="4762099"/>
            <a:ext cx="347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One</a:t>
            </a:r>
            <a:r>
              <a:rPr lang="pt-BR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4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</a:t>
            </a:r>
            <a:r>
              <a:rPr lang="pt-BR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4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one</a:t>
            </a:r>
            <a:r>
              <a:rPr lang="pt-BR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+ </a:t>
            </a:r>
          </a:p>
          <a:p>
            <a:r>
              <a:rPr lang="pt-BR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feedbacks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221F124E-7168-4EA9-9A18-6E11F053724E}"/>
              </a:ext>
            </a:extLst>
          </p:cNvPr>
          <p:cNvSpPr txBox="1"/>
          <p:nvPr/>
        </p:nvSpPr>
        <p:spPr>
          <a:xfrm>
            <a:off x="9022337" y="3810638"/>
            <a:ext cx="32481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Dinâmicas + </a:t>
            </a:r>
          </a:p>
          <a:p>
            <a:r>
              <a:rPr lang="pt-BR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Desafios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AD87467F-DBDA-4015-A821-8976449EE4DF}"/>
              </a:ext>
            </a:extLst>
          </p:cNvPr>
          <p:cNvSpPr txBox="1"/>
          <p:nvPr/>
        </p:nvSpPr>
        <p:spPr>
          <a:xfrm>
            <a:off x="9022337" y="2716181"/>
            <a:ext cx="24549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Kudo</a:t>
            </a:r>
            <a:r>
              <a:rPr lang="pt-BR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4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Cards</a:t>
            </a:r>
            <a:r>
              <a:rPr lang="pt-BR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+ </a:t>
            </a:r>
            <a:r>
              <a:rPr lang="pt-BR" sz="24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Celebration</a:t>
            </a:r>
            <a:r>
              <a:rPr lang="pt-BR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Grid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3550D772-73C8-4C74-9D11-E3505B68B709}"/>
              </a:ext>
            </a:extLst>
          </p:cNvPr>
          <p:cNvSpPr txBox="1"/>
          <p:nvPr/>
        </p:nvSpPr>
        <p:spPr>
          <a:xfrm>
            <a:off x="9022337" y="1183623"/>
            <a:ext cx="32349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Delegation</a:t>
            </a:r>
            <a:r>
              <a:rPr lang="pt-BR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poker +</a:t>
            </a:r>
          </a:p>
          <a:p>
            <a:r>
              <a:rPr lang="pt-BR" sz="24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Moving</a:t>
            </a:r>
            <a:r>
              <a:rPr lang="pt-BR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4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Motivators</a:t>
            </a:r>
            <a:r>
              <a:rPr lang="pt-BR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+</a:t>
            </a:r>
          </a:p>
          <a:p>
            <a:r>
              <a:rPr lang="pt-BR" sz="24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Teck</a:t>
            </a:r>
            <a:r>
              <a:rPr lang="pt-BR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4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shots</a:t>
            </a:r>
            <a:r>
              <a:rPr lang="pt-BR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</a:t>
            </a:r>
            <a:r>
              <a:rPr lang="pt-BR" sz="24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Talks</a:t>
            </a:r>
            <a:r>
              <a:rPr lang="pt-BR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830EFE93-D7CE-480F-8A27-78C29556F948}"/>
              </a:ext>
            </a:extLst>
          </p:cNvPr>
          <p:cNvSpPr txBox="1"/>
          <p:nvPr/>
        </p:nvSpPr>
        <p:spPr>
          <a:xfrm>
            <a:off x="8219745" y="5742377"/>
            <a:ext cx="10220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1º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31269C5C-F002-4282-9F14-09C9771DB397}"/>
              </a:ext>
            </a:extLst>
          </p:cNvPr>
          <p:cNvSpPr txBox="1"/>
          <p:nvPr/>
        </p:nvSpPr>
        <p:spPr>
          <a:xfrm>
            <a:off x="8219745" y="4761896"/>
            <a:ext cx="1070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2º</a:t>
            </a:r>
            <a:endParaRPr lang="pt-BR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B57B8BCB-DF71-4F19-AD07-81C30CEB0D08}"/>
              </a:ext>
            </a:extLst>
          </p:cNvPr>
          <p:cNvSpPr txBox="1"/>
          <p:nvPr/>
        </p:nvSpPr>
        <p:spPr>
          <a:xfrm>
            <a:off x="8248142" y="3781415"/>
            <a:ext cx="10133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3º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6090F225-A1D4-47B8-9DEB-C00E6F81BABC}"/>
              </a:ext>
            </a:extLst>
          </p:cNvPr>
          <p:cNvSpPr txBox="1"/>
          <p:nvPr/>
        </p:nvSpPr>
        <p:spPr>
          <a:xfrm>
            <a:off x="8256422" y="2716181"/>
            <a:ext cx="9486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4º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29FEAF17-243F-48B8-AF70-58C6227B8E44}"/>
              </a:ext>
            </a:extLst>
          </p:cNvPr>
          <p:cNvSpPr txBox="1"/>
          <p:nvPr/>
        </p:nvSpPr>
        <p:spPr>
          <a:xfrm>
            <a:off x="8311797" y="1394944"/>
            <a:ext cx="8379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5º</a:t>
            </a:r>
          </a:p>
        </p:txBody>
      </p:sp>
      <p:pic>
        <p:nvPicPr>
          <p:cNvPr id="34" name="Imagem 33" descr="Uma imagem contendo texto&#10;&#10;Descrição gerada com muito alta confiança">
            <a:extLst>
              <a:ext uri="{FF2B5EF4-FFF2-40B4-BE49-F238E27FC236}">
                <a16:creationId xmlns:a16="http://schemas.microsoft.com/office/drawing/2014/main" id="{F9FB117B-6662-41B0-BFD1-4DF792F9E2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87" y="938625"/>
            <a:ext cx="7732746" cy="4618168"/>
          </a:xfrm>
          <a:prstGeom prst="rect">
            <a:avLst/>
          </a:prstGeom>
        </p:spPr>
      </p:pic>
      <p:sp>
        <p:nvSpPr>
          <p:cNvPr id="35" name="Seta dobrada para cima 34"/>
          <p:cNvSpPr/>
          <p:nvPr/>
        </p:nvSpPr>
        <p:spPr>
          <a:xfrm flipH="1">
            <a:off x="2380340" y="5380381"/>
            <a:ext cx="5891866" cy="962362"/>
          </a:xfrm>
          <a:prstGeom prst="bentUpArrow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Seta dobrada para cima 35"/>
          <p:cNvSpPr/>
          <p:nvPr/>
        </p:nvSpPr>
        <p:spPr>
          <a:xfrm flipH="1">
            <a:off x="4542970" y="4641440"/>
            <a:ext cx="3729238" cy="894999"/>
          </a:xfrm>
          <a:prstGeom prst="bentUpArrow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Seta dobrada para cima 36"/>
          <p:cNvSpPr/>
          <p:nvPr/>
        </p:nvSpPr>
        <p:spPr>
          <a:xfrm flipH="1">
            <a:off x="4593066" y="3840976"/>
            <a:ext cx="3679139" cy="442120"/>
          </a:xfrm>
          <a:prstGeom prst="bentUpArrow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Seta dobrada para cima 37"/>
          <p:cNvSpPr/>
          <p:nvPr/>
        </p:nvSpPr>
        <p:spPr>
          <a:xfrm flipH="1" flipV="1">
            <a:off x="3730168" y="1741709"/>
            <a:ext cx="4542039" cy="404468"/>
          </a:xfrm>
          <a:prstGeom prst="bentUpArrow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Seta para a esquerda 38"/>
          <p:cNvSpPr/>
          <p:nvPr/>
        </p:nvSpPr>
        <p:spPr>
          <a:xfrm>
            <a:off x="4267202" y="2952481"/>
            <a:ext cx="3982384" cy="312668"/>
          </a:xfrm>
          <a:prstGeom prst="leftArrow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83211971-0E44-45EB-9A21-345666C56C39}"/>
              </a:ext>
            </a:extLst>
          </p:cNvPr>
          <p:cNvSpPr/>
          <p:nvPr/>
        </p:nvSpPr>
        <p:spPr>
          <a:xfrm>
            <a:off x="1330155" y="5519237"/>
            <a:ext cx="48718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Diego </a:t>
            </a:r>
            <a:r>
              <a:rPr lang="pt-BR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Andreasi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– portal Jovem Administrador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1DBFF2D-AF64-4080-B0B6-40B113F0FFEE}"/>
              </a:ext>
            </a:extLst>
          </p:cNvPr>
          <p:cNvSpPr txBox="1"/>
          <p:nvPr/>
        </p:nvSpPr>
        <p:spPr>
          <a:xfrm>
            <a:off x="8555092" y="352524"/>
            <a:ext cx="31372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Management 3.0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04437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12192000" cy="851952"/>
          </a:xfrm>
          <a:prstGeom prst="rect">
            <a:avLst/>
          </a:prstGeom>
          <a:solidFill>
            <a:srgbClr val="4ECDC4"/>
          </a:solidFill>
          <a:ln>
            <a:solidFill>
              <a:srgbClr val="4ECD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Google Shape;77;p13"/>
          <p:cNvSpPr txBox="1">
            <a:spLocks/>
          </p:cNvSpPr>
          <p:nvPr/>
        </p:nvSpPr>
        <p:spPr>
          <a:xfrm>
            <a:off x="261257" y="55957"/>
            <a:ext cx="11669486" cy="75245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48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r>
              <a:rPr lang="pt-B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QUAIS AÇÕES UM GESTOR ÁGIL PODE TOMAR?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2498" y="5888570"/>
            <a:ext cx="3234799" cy="970439"/>
          </a:xfrm>
          <a:prstGeom prst="rect">
            <a:avLst/>
          </a:prstGeom>
        </p:spPr>
      </p:pic>
      <p:sp>
        <p:nvSpPr>
          <p:cNvPr id="14" name="Espaço Reservado para Texto 3">
            <a:extLst>
              <a:ext uri="{FF2B5EF4-FFF2-40B4-BE49-F238E27FC236}">
                <a16:creationId xmlns:a16="http://schemas.microsoft.com/office/drawing/2014/main" id="{CECA0698-7B54-4A02-B8DD-DF03170E9DC3}"/>
              </a:ext>
            </a:extLst>
          </p:cNvPr>
          <p:cNvSpPr txBox="1">
            <a:spLocks/>
          </p:cNvSpPr>
          <p:nvPr/>
        </p:nvSpPr>
        <p:spPr>
          <a:xfrm>
            <a:off x="6515123" y="6242260"/>
            <a:ext cx="5676877" cy="46514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PRÁTICAS DO MANAGEMENT 3.0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9B80A423-41E3-4640-B3B5-6E609B904C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4577" y="1321736"/>
            <a:ext cx="3824186" cy="3870420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D61D918A-9515-4D2A-81AE-16F03E820431}"/>
              </a:ext>
            </a:extLst>
          </p:cNvPr>
          <p:cNvSpPr txBox="1"/>
          <p:nvPr/>
        </p:nvSpPr>
        <p:spPr>
          <a:xfrm>
            <a:off x="3217458" y="2836875"/>
            <a:ext cx="1928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4"/>
              </a:buBlip>
            </a:pPr>
            <a:r>
              <a:rPr lang="pt-BR" dirty="0" err="1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Delegation</a:t>
            </a:r>
            <a:r>
              <a:rPr lang="pt-BR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Poker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7A87BFD6-B06B-4F19-A777-7D5125C68934}"/>
              </a:ext>
            </a:extLst>
          </p:cNvPr>
          <p:cNvSpPr txBox="1"/>
          <p:nvPr/>
        </p:nvSpPr>
        <p:spPr>
          <a:xfrm>
            <a:off x="1176280" y="4270168"/>
            <a:ext cx="29482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4"/>
              </a:buBlip>
            </a:pPr>
            <a:r>
              <a:rPr lang="pt-BR" dirty="0" err="1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Kudo</a:t>
            </a:r>
            <a:r>
              <a:rPr lang="pt-BR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dirty="0" err="1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Cards</a:t>
            </a:r>
            <a:r>
              <a:rPr lang="pt-BR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+ </a:t>
            </a:r>
            <a:r>
              <a:rPr lang="pt-BR" dirty="0" err="1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Kudo</a:t>
            </a:r>
            <a:r>
              <a:rPr lang="pt-BR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Wall</a:t>
            </a:r>
          </a:p>
          <a:p>
            <a:pPr marL="285750" indent="-285750">
              <a:buBlip>
                <a:blip r:embed="rId4"/>
              </a:buBlip>
            </a:pPr>
            <a:r>
              <a:rPr lang="pt-BR" dirty="0" err="1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Moving</a:t>
            </a:r>
            <a:r>
              <a:rPr lang="pt-BR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dirty="0" err="1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Motivators</a:t>
            </a:r>
            <a:endParaRPr lang="pt-BR" dirty="0">
              <a:solidFill>
                <a:srgbClr val="2A9BA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buBlip>
                <a:blip r:embed="rId4"/>
              </a:buBlip>
            </a:pPr>
            <a:r>
              <a:rPr lang="pt-BR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Dinâmicas + Desafios</a:t>
            </a:r>
          </a:p>
          <a:p>
            <a:pPr marL="285750" indent="-285750">
              <a:buBlip>
                <a:blip r:embed="rId4"/>
              </a:buBlip>
            </a:pPr>
            <a:r>
              <a:rPr lang="pt-BR" dirty="0" err="1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One</a:t>
            </a:r>
            <a:r>
              <a:rPr lang="pt-BR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dirty="0" err="1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</a:t>
            </a:r>
            <a:r>
              <a:rPr lang="pt-BR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dirty="0" err="1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one</a:t>
            </a:r>
            <a:r>
              <a:rPr lang="pt-BR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+ feedbacks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E6F28A0B-29BF-4A1B-AFE2-EC9E908C81D1}"/>
              </a:ext>
            </a:extLst>
          </p:cNvPr>
          <p:cNvSpPr txBox="1"/>
          <p:nvPr/>
        </p:nvSpPr>
        <p:spPr>
          <a:xfrm>
            <a:off x="7337655" y="1043395"/>
            <a:ext cx="31271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4"/>
              </a:buBlip>
            </a:pPr>
            <a:r>
              <a:rPr lang="pt-BR" dirty="0" err="1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Celebration</a:t>
            </a:r>
            <a:r>
              <a:rPr lang="pt-BR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Grid</a:t>
            </a:r>
          </a:p>
          <a:p>
            <a:pPr marL="285750" indent="-285750">
              <a:buBlip>
                <a:blip r:embed="rId4"/>
              </a:buBlip>
            </a:pPr>
            <a:r>
              <a:rPr lang="pt-BR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Tech </a:t>
            </a:r>
            <a:r>
              <a:rPr lang="pt-BR" dirty="0" err="1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shots</a:t>
            </a:r>
            <a:endParaRPr lang="pt-BR" dirty="0">
              <a:solidFill>
                <a:srgbClr val="2A9BA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buBlip>
                <a:blip r:embed="rId4"/>
              </a:buBlip>
            </a:pPr>
            <a:r>
              <a:rPr lang="pt-BR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Matriz de Competências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0925337D-0952-48FF-AFAF-12064511C1A7}"/>
              </a:ext>
            </a:extLst>
          </p:cNvPr>
          <p:cNvSpPr txBox="1"/>
          <p:nvPr/>
        </p:nvSpPr>
        <p:spPr>
          <a:xfrm>
            <a:off x="2768824" y="1324186"/>
            <a:ext cx="3319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4"/>
              </a:buBlip>
            </a:pPr>
            <a:r>
              <a:rPr lang="pt-BR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Comunidades de práticas</a:t>
            </a:r>
          </a:p>
        </p:txBody>
      </p:sp>
      <p:sp>
        <p:nvSpPr>
          <p:cNvPr id="33" name="Chave Esquerda 17">
            <a:extLst>
              <a:ext uri="{FF2B5EF4-FFF2-40B4-BE49-F238E27FC236}">
                <a16:creationId xmlns:a16="http://schemas.microsoft.com/office/drawing/2014/main" id="{5A137334-537B-467B-89E4-29BA4B84E969}"/>
              </a:ext>
            </a:extLst>
          </p:cNvPr>
          <p:cNvSpPr/>
          <p:nvPr/>
        </p:nvSpPr>
        <p:spPr>
          <a:xfrm>
            <a:off x="1087091" y="4156777"/>
            <a:ext cx="178378" cy="142711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2A9BA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4" name="Imagem 33">
            <a:extLst>
              <a:ext uri="{FF2B5EF4-FFF2-40B4-BE49-F238E27FC236}">
                <a16:creationId xmlns:a16="http://schemas.microsoft.com/office/drawing/2014/main" id="{23437283-BFC6-4D96-A31A-22F237122F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87" y="4512463"/>
            <a:ext cx="870234" cy="815844"/>
          </a:xfrm>
          <a:prstGeom prst="rect">
            <a:avLst/>
          </a:prstGeom>
        </p:spPr>
      </p:pic>
      <p:sp>
        <p:nvSpPr>
          <p:cNvPr id="35" name="Elipse 34">
            <a:extLst>
              <a:ext uri="{FF2B5EF4-FFF2-40B4-BE49-F238E27FC236}">
                <a16:creationId xmlns:a16="http://schemas.microsoft.com/office/drawing/2014/main" id="{A6E6BF35-2783-4E13-A30D-69504E75C6AE}"/>
              </a:ext>
            </a:extLst>
          </p:cNvPr>
          <p:cNvSpPr/>
          <p:nvPr/>
        </p:nvSpPr>
        <p:spPr>
          <a:xfrm>
            <a:off x="4002511" y="4435770"/>
            <a:ext cx="1263972" cy="697600"/>
          </a:xfrm>
          <a:prstGeom prst="ellipse">
            <a:avLst/>
          </a:prstGeom>
          <a:noFill/>
          <a:ln w="44450"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2A9BA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AD809E3-78D3-4BEC-9118-CA0B9B0EF36D}"/>
              </a:ext>
            </a:extLst>
          </p:cNvPr>
          <p:cNvSpPr txBox="1"/>
          <p:nvPr/>
        </p:nvSpPr>
        <p:spPr>
          <a:xfrm>
            <a:off x="6983685" y="4327797"/>
            <a:ext cx="3319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4"/>
              </a:buBlip>
            </a:pPr>
            <a:r>
              <a:rPr lang="pt-BR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PDCA</a:t>
            </a:r>
          </a:p>
        </p:txBody>
      </p:sp>
    </p:spTree>
    <p:extLst>
      <p:ext uri="{BB962C8B-B14F-4D97-AF65-F5344CB8AC3E}">
        <p14:creationId xmlns:p14="http://schemas.microsoft.com/office/powerpoint/2010/main" val="2286738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8" grpId="0"/>
      <p:bldP spid="29" grpId="0"/>
      <p:bldP spid="32" grpId="0"/>
      <p:bldP spid="33" grpId="0" animBg="1"/>
      <p:bldP spid="35" grpId="0" animBg="1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9B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8055429" y="0"/>
            <a:ext cx="4136571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2498" y="5888570"/>
            <a:ext cx="3234799" cy="970439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294158" y="129194"/>
            <a:ext cx="74671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 err="1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Kudo</a:t>
            </a:r>
            <a:r>
              <a:rPr lang="pt-BR" sz="2000" b="1" dirty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000" b="1" dirty="0" err="1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Cards</a:t>
            </a:r>
            <a:r>
              <a:rPr lang="pt-BR" sz="2000" b="1" dirty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+ </a:t>
            </a:r>
            <a:r>
              <a:rPr lang="pt-BR" sz="2000" b="1" dirty="0" err="1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Kudo</a:t>
            </a:r>
            <a:r>
              <a:rPr lang="pt-BR" sz="2000" b="1" dirty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Wall - Reconhecimento de todos para todos</a:t>
            </a:r>
            <a:br>
              <a:rPr lang="pt-BR" sz="2000" b="1" dirty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br>
              <a:rPr lang="pt-BR" sz="2000" b="1" dirty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endParaRPr lang="pt-BR" sz="2000" b="1" dirty="0">
              <a:solidFill>
                <a:schemeClr val="bg1">
                  <a:lumMod val="9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C8FAC87F-710B-45C5-BB4F-95F2A631C7FF}"/>
              </a:ext>
            </a:extLst>
          </p:cNvPr>
          <p:cNvSpPr txBox="1"/>
          <p:nvPr/>
        </p:nvSpPr>
        <p:spPr>
          <a:xfrm>
            <a:off x="8120742" y="961625"/>
            <a:ext cx="4005943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3"/>
              </a:buBlip>
            </a:pPr>
            <a:r>
              <a:rPr lang="pt-BR" sz="24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Reconhecimento do time pelo próprio time e lideranças;</a:t>
            </a:r>
          </a:p>
          <a:p>
            <a:endParaRPr lang="pt-BR" sz="2400" dirty="0">
              <a:solidFill>
                <a:srgbClr val="2A9BA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Blip>
                <a:blip r:embed="rId3"/>
              </a:buBlip>
            </a:pPr>
            <a:r>
              <a:rPr lang="pt-BR" sz="24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Motivação Intrínseca que apoia a Motivação individual;</a:t>
            </a:r>
          </a:p>
          <a:p>
            <a:endParaRPr lang="pt-BR" sz="2400" dirty="0">
              <a:solidFill>
                <a:srgbClr val="2A9BA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Blip>
                <a:blip r:embed="rId3"/>
              </a:buBlip>
            </a:pPr>
            <a:r>
              <a:rPr lang="pt-BR" sz="24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Atuar como times;</a:t>
            </a:r>
          </a:p>
          <a:p>
            <a:pPr marL="342900" indent="-342900">
              <a:buBlip>
                <a:blip r:embed="rId3"/>
              </a:buBlip>
            </a:pPr>
            <a:endParaRPr lang="pt-BR" sz="2400" dirty="0">
              <a:solidFill>
                <a:srgbClr val="2A9BA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Blip>
                <a:blip r:embed="rId3"/>
              </a:buBlip>
            </a:pPr>
            <a:r>
              <a:rPr lang="pt-BR" sz="24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Sentimento de união;</a:t>
            </a:r>
          </a:p>
          <a:p>
            <a:pPr marL="342900" indent="-342900">
              <a:buBlip>
                <a:blip r:embed="rId3"/>
              </a:buBlip>
            </a:pPr>
            <a:endParaRPr lang="pt-BR" sz="2400" dirty="0">
              <a:solidFill>
                <a:srgbClr val="2A9BA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pt-BR" sz="2400" dirty="0">
              <a:solidFill>
                <a:srgbClr val="2A9BA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Blip>
                <a:blip r:embed="rId3"/>
              </a:buBlip>
            </a:pPr>
            <a:endParaRPr lang="pt-BR" sz="2400" dirty="0">
              <a:solidFill>
                <a:srgbClr val="2A9BA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Blip>
                <a:blip r:embed="rId3"/>
              </a:buBlip>
            </a:pPr>
            <a:endParaRPr lang="pt-B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600" dirty="0"/>
          </a:p>
        </p:txBody>
      </p:sp>
      <p:pic>
        <p:nvPicPr>
          <p:cNvPr id="9" name="Imagem 8" descr="Uma imagem contendo pessoa, interior, parede, teto&#10;&#10;Descrição gerada com muito alta confiança">
            <a:extLst>
              <a:ext uri="{FF2B5EF4-FFF2-40B4-BE49-F238E27FC236}">
                <a16:creationId xmlns:a16="http://schemas.microsoft.com/office/drawing/2014/main" id="{794DE071-7482-40C4-9C17-155D961781C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85"/>
          <a:stretch/>
        </p:blipFill>
        <p:spPr>
          <a:xfrm>
            <a:off x="79829" y="725715"/>
            <a:ext cx="7881257" cy="50370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32056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9B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8055429" y="0"/>
            <a:ext cx="4136571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2498" y="5888570"/>
            <a:ext cx="3234799" cy="970439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294158" y="129194"/>
            <a:ext cx="74671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 err="1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Kudo</a:t>
            </a:r>
            <a:r>
              <a:rPr lang="pt-BR" sz="2000" b="1" dirty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000" b="1" dirty="0" err="1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Cards</a:t>
            </a:r>
            <a:r>
              <a:rPr lang="pt-BR" sz="2000" b="1" dirty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+ </a:t>
            </a:r>
            <a:r>
              <a:rPr lang="pt-BR" sz="2000" b="1" dirty="0" err="1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Kudo</a:t>
            </a:r>
            <a:r>
              <a:rPr lang="pt-BR" sz="2000" b="1" dirty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Wall - Reconhecimento de todos para todos</a:t>
            </a:r>
            <a:br>
              <a:rPr lang="pt-BR" sz="2000" b="1" dirty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br>
              <a:rPr lang="pt-BR" sz="2000" b="1" dirty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endParaRPr lang="pt-BR" sz="2000" b="1" dirty="0">
              <a:solidFill>
                <a:schemeClr val="bg1">
                  <a:lumMod val="9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C8FAC87F-710B-45C5-BB4F-95F2A631C7FF}"/>
              </a:ext>
            </a:extLst>
          </p:cNvPr>
          <p:cNvSpPr txBox="1"/>
          <p:nvPr/>
        </p:nvSpPr>
        <p:spPr>
          <a:xfrm>
            <a:off x="8120742" y="1105287"/>
            <a:ext cx="4005943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3"/>
              </a:buBlip>
            </a:pPr>
            <a:r>
              <a:rPr lang="pt-BR" sz="24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Estímulo à prática de da criação do Sentimento de Colaboração e Gratidão;</a:t>
            </a:r>
          </a:p>
          <a:p>
            <a:endParaRPr lang="pt-BR" sz="2400" dirty="0">
              <a:solidFill>
                <a:srgbClr val="2A9BA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Blip>
                <a:blip r:embed="rId3"/>
              </a:buBlip>
            </a:pPr>
            <a:r>
              <a:rPr lang="pt-BR" sz="24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Energização do ambiente e das pessoas – Sentimento de felicidade, gratidão é facilmente percebido;</a:t>
            </a:r>
          </a:p>
          <a:p>
            <a:endParaRPr lang="pt-BR" sz="2400" dirty="0">
              <a:solidFill>
                <a:srgbClr val="2A9BA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Blip>
                <a:blip r:embed="rId3"/>
              </a:buBlip>
            </a:pPr>
            <a:r>
              <a:rPr lang="pt-BR" sz="24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Baixo custo.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600" dirty="0"/>
          </a:p>
        </p:txBody>
      </p:sp>
      <p:grpSp>
        <p:nvGrpSpPr>
          <p:cNvPr id="10" name="Agrupar 28">
            <a:extLst>
              <a:ext uri="{FF2B5EF4-FFF2-40B4-BE49-F238E27FC236}">
                <a16:creationId xmlns:a16="http://schemas.microsoft.com/office/drawing/2014/main" id="{973C95B5-2A05-4238-9518-195E30ABABD4}"/>
              </a:ext>
            </a:extLst>
          </p:cNvPr>
          <p:cNvGrpSpPr/>
          <p:nvPr/>
        </p:nvGrpSpPr>
        <p:grpSpPr>
          <a:xfrm>
            <a:off x="94340" y="637025"/>
            <a:ext cx="7866743" cy="5288901"/>
            <a:chOff x="352926" y="2566735"/>
            <a:chExt cx="5261810" cy="3537575"/>
          </a:xfrm>
        </p:grpSpPr>
        <p:pic>
          <p:nvPicPr>
            <p:cNvPr id="11" name="Imagem 10" descr="Uma imagem contendo pessoa, foto, interior, parede&#10;&#10;Descrição gerada com muito alta confiança">
              <a:extLst>
                <a:ext uri="{FF2B5EF4-FFF2-40B4-BE49-F238E27FC236}">
                  <a16:creationId xmlns:a16="http://schemas.microsoft.com/office/drawing/2014/main" id="{2829C23A-52EB-44E0-9F02-026E7FA0FE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26" y="2566735"/>
              <a:ext cx="3562798" cy="3537575"/>
            </a:xfrm>
            <a:prstGeom prst="rect">
              <a:avLst/>
            </a:prstGeom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3CFD5FD8-4C40-4C91-BCCE-961BB04F78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017671" y="3499095"/>
              <a:ext cx="3495116" cy="16990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033764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9B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8055429" y="0"/>
            <a:ext cx="4136571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2498" y="5888570"/>
            <a:ext cx="3234799" cy="970439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1276797" y="189365"/>
            <a:ext cx="550182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 err="1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Moving</a:t>
            </a:r>
            <a:r>
              <a:rPr lang="pt-BR" sz="2000" b="1" dirty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000" b="1" dirty="0" err="1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Motivators</a:t>
            </a:r>
            <a:r>
              <a:rPr lang="pt-BR" sz="2000" b="1" dirty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– Motivadores Intrínsecos </a:t>
            </a:r>
            <a:br>
              <a:rPr lang="pt-BR" sz="2000" b="1" dirty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br>
              <a:rPr lang="pt-BR" sz="2000" b="1" dirty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endParaRPr lang="pt-BR" sz="2000" b="1" dirty="0">
              <a:solidFill>
                <a:schemeClr val="bg1">
                  <a:lumMod val="9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C8FAC87F-710B-45C5-BB4F-95F2A631C7FF}"/>
              </a:ext>
            </a:extLst>
          </p:cNvPr>
          <p:cNvSpPr txBox="1"/>
          <p:nvPr/>
        </p:nvSpPr>
        <p:spPr>
          <a:xfrm>
            <a:off x="8120742" y="697196"/>
            <a:ext cx="4005943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3"/>
              </a:buBlip>
            </a:pPr>
            <a:r>
              <a:rPr lang="pt-BR" sz="24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Ao todo são 10 </a:t>
            </a:r>
            <a:r>
              <a:rPr lang="pt-BR" sz="2400" dirty="0" err="1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cards</a:t>
            </a:r>
            <a:r>
              <a:rPr lang="pt-BR" sz="24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cada um motivador descrito em uma carta;</a:t>
            </a:r>
          </a:p>
          <a:p>
            <a:endParaRPr lang="pt-BR" sz="2400" dirty="0">
              <a:solidFill>
                <a:srgbClr val="2A9BA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Blip>
                <a:blip r:embed="rId3"/>
              </a:buBlip>
            </a:pPr>
            <a:r>
              <a:rPr lang="pt-BR" sz="24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Reflexão: Quais motivadores são importantes para você? Ponha as cartas em ordem da Esquerda (- importante) para a Direita (+ importante);</a:t>
            </a:r>
          </a:p>
          <a:p>
            <a:endParaRPr lang="pt-BR" sz="2400" dirty="0">
              <a:solidFill>
                <a:srgbClr val="2A9BA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Blip>
                <a:blip r:embed="rId3"/>
              </a:buBlip>
            </a:pPr>
            <a:r>
              <a:rPr lang="pt-BR" sz="24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 menos importante para o mais importante – Pontuação de 1 a 10;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600" dirty="0"/>
          </a:p>
        </p:txBody>
      </p:sp>
      <p:pic>
        <p:nvPicPr>
          <p:cNvPr id="10" name="Imagem 9" descr="Uma imagem contendo parede, pessoa, interior, mesa&#10;&#10;Descrição gerada com muito alta confiança">
            <a:extLst>
              <a:ext uri="{FF2B5EF4-FFF2-40B4-BE49-F238E27FC236}">
                <a16:creationId xmlns:a16="http://schemas.microsoft.com/office/drawing/2014/main" id="{BCACF900-1671-4CAC-BA3D-DF0E2047D3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06" b="4317"/>
          <a:stretch/>
        </p:blipFill>
        <p:spPr>
          <a:xfrm>
            <a:off x="94338" y="811196"/>
            <a:ext cx="7852234" cy="48968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391142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9B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8055429" y="0"/>
            <a:ext cx="4136571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2498" y="5888570"/>
            <a:ext cx="3234799" cy="970439"/>
          </a:xfrm>
          <a:prstGeom prst="rect">
            <a:avLst/>
          </a:prstGeom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C8FAC87F-710B-45C5-BB4F-95F2A631C7FF}"/>
              </a:ext>
            </a:extLst>
          </p:cNvPr>
          <p:cNvSpPr txBox="1"/>
          <p:nvPr/>
        </p:nvSpPr>
        <p:spPr>
          <a:xfrm>
            <a:off x="8120742" y="470509"/>
            <a:ext cx="4005943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400" b="1" dirty="0">
              <a:solidFill>
                <a:srgbClr val="2A9BA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Blip>
                <a:blip r:embed="rId3"/>
              </a:buBlip>
            </a:pPr>
            <a:r>
              <a:rPr lang="pt-BR" sz="24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 que te motiva?</a:t>
            </a:r>
          </a:p>
          <a:p>
            <a:endParaRPr lang="pt-BR" sz="2400" dirty="0">
              <a:solidFill>
                <a:srgbClr val="2A9BA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Blip>
                <a:blip r:embed="rId3"/>
              </a:buBlip>
            </a:pPr>
            <a:r>
              <a:rPr lang="pt-BR" sz="24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 motiva o time? (média da soma de todos os motivadores de todos do time)</a:t>
            </a:r>
          </a:p>
          <a:p>
            <a:endParaRPr lang="pt-BR" sz="2400" dirty="0">
              <a:solidFill>
                <a:srgbClr val="2A9BA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Blip>
                <a:blip r:embed="rId3"/>
              </a:buBlip>
            </a:pPr>
            <a:r>
              <a:rPr lang="pt-BR" sz="24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Ajuda a trabalhar a empatia e trabalho de em equipe;</a:t>
            </a:r>
          </a:p>
          <a:p>
            <a:endParaRPr lang="pt-BR" sz="2400" dirty="0">
              <a:solidFill>
                <a:srgbClr val="2A9BA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Blip>
                <a:blip r:embed="rId3"/>
              </a:buBlip>
            </a:pPr>
            <a:r>
              <a:rPr lang="pt-BR" sz="24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Situacional – Ajuda ao Gestor a desafiar mais o time de forma saudável.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600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585570E5-3C2C-4E98-A656-A4258A23B6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922" y="776725"/>
            <a:ext cx="3985579" cy="5304549"/>
          </a:xfrm>
          <a:prstGeom prst="rect">
            <a:avLst/>
          </a:prstGeom>
        </p:spPr>
      </p:pic>
      <p:sp>
        <p:nvSpPr>
          <p:cNvPr id="11" name="CaixaDeTexto 10"/>
          <p:cNvSpPr txBox="1"/>
          <p:nvPr/>
        </p:nvSpPr>
        <p:spPr>
          <a:xfrm>
            <a:off x="1276797" y="189365"/>
            <a:ext cx="550182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 err="1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Moving</a:t>
            </a:r>
            <a:r>
              <a:rPr lang="pt-BR" sz="2000" b="1" dirty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000" b="1" dirty="0" err="1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Motivators</a:t>
            </a:r>
            <a:r>
              <a:rPr lang="pt-BR" sz="2000" b="1" dirty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– Motivadores Intrínsecos </a:t>
            </a:r>
            <a:br>
              <a:rPr lang="pt-BR" sz="2000" b="1" dirty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br>
              <a:rPr lang="pt-BR" sz="2000" b="1" dirty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endParaRPr lang="pt-BR" sz="2000" b="1" dirty="0">
              <a:solidFill>
                <a:schemeClr val="bg1">
                  <a:lumMod val="9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8940536" y="112421"/>
            <a:ext cx="2366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OBJETIVOS</a:t>
            </a:r>
          </a:p>
        </p:txBody>
      </p:sp>
    </p:spTree>
    <p:extLst>
      <p:ext uri="{BB962C8B-B14F-4D97-AF65-F5344CB8AC3E}">
        <p14:creationId xmlns:p14="http://schemas.microsoft.com/office/powerpoint/2010/main" val="3067278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9B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8055429" y="0"/>
            <a:ext cx="4136571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2498" y="5888570"/>
            <a:ext cx="3234799" cy="970439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9035916" y="275645"/>
            <a:ext cx="21755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DESAFIO 1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F4B0886-FF46-4774-B48E-32D11945389B}"/>
              </a:ext>
            </a:extLst>
          </p:cNvPr>
          <p:cNvSpPr txBox="1"/>
          <p:nvPr/>
        </p:nvSpPr>
        <p:spPr>
          <a:xfrm>
            <a:off x="8221196" y="1173556"/>
            <a:ext cx="380503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5"/>
              </a:buBlip>
            </a:pPr>
            <a:r>
              <a:rPr lang="pt-BR" sz="24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Estabelecer Restrições aos times: </a:t>
            </a:r>
          </a:p>
          <a:p>
            <a:endParaRPr lang="pt-BR" sz="2400" dirty="0">
              <a:solidFill>
                <a:srgbClr val="2A9BA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Blip>
                <a:blip r:embed="rId5"/>
              </a:buBlip>
            </a:pPr>
            <a:r>
              <a:rPr lang="pt-BR" sz="24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Limite de tempo;</a:t>
            </a:r>
          </a:p>
          <a:p>
            <a:endParaRPr lang="pt-BR" sz="2400" dirty="0">
              <a:solidFill>
                <a:srgbClr val="2A9BA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Blip>
                <a:blip r:embed="rId5"/>
              </a:buBlip>
            </a:pPr>
            <a:r>
              <a:rPr lang="pt-BR" sz="24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Limites para a execução da tarefa;</a:t>
            </a:r>
          </a:p>
          <a:p>
            <a:endParaRPr lang="pt-BR" sz="2400" dirty="0">
              <a:solidFill>
                <a:srgbClr val="2A9BA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Blip>
                <a:blip r:embed="rId5"/>
              </a:buBlip>
            </a:pPr>
            <a:r>
              <a:rPr lang="pt-BR" sz="24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Leitura de ambiente;</a:t>
            </a:r>
          </a:p>
          <a:p>
            <a:endParaRPr lang="pt-BR" sz="2400" dirty="0">
              <a:solidFill>
                <a:srgbClr val="2A9BA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Blip>
                <a:blip r:embed="rId5"/>
              </a:buBlip>
            </a:pPr>
            <a:r>
              <a:rPr lang="pt-BR" sz="24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Acreditar uns nos outros;</a:t>
            </a:r>
          </a:p>
          <a:p>
            <a:endParaRPr lang="pt-BR" sz="2400" dirty="0">
              <a:solidFill>
                <a:srgbClr val="2A9BA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Blip>
                <a:blip r:embed="rId5"/>
              </a:buBlip>
            </a:pPr>
            <a:r>
              <a:rPr lang="pt-BR" sz="2400" dirty="0" err="1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Autoresponsabilização</a:t>
            </a:r>
            <a:r>
              <a:rPr lang="pt-BR" sz="24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</p:txBody>
      </p:sp>
      <p:pic>
        <p:nvPicPr>
          <p:cNvPr id="10" name="1507940147251-drlcss">
            <a:hlinkClick r:id="" action="ppaction://media"/>
            <a:extLst>
              <a:ext uri="{FF2B5EF4-FFF2-40B4-BE49-F238E27FC236}">
                <a16:creationId xmlns:a16="http://schemas.microsoft.com/office/drawing/2014/main" id="{12618893-0130-4186-8461-641A0E36F02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00141" y="1173556"/>
            <a:ext cx="4510888" cy="4510888"/>
          </a:xfrm>
          <a:prstGeom prst="rect">
            <a:avLst/>
          </a:prstGeom>
          <a:ln w="127000" cap="flat">
            <a:solidFill>
              <a:srgbClr val="D9D9D9"/>
            </a:solidFill>
            <a:miter lim="800000"/>
          </a:ln>
          <a:effectLst>
            <a:outerShdw blurRad="190500" dist="25400" dir="5400000" sx="104000" sy="104000" kx="100000" ky="100000" algn="t" rotWithShape="0">
              <a:srgbClr val="000000">
                <a:alpha val="18000"/>
              </a:srgbClr>
            </a:outerShdw>
          </a:effectLst>
          <a:scene3d>
            <a:camera prst="orthographicFront"/>
            <a:lightRig rig="threePt" dir="t"/>
          </a:scene3d>
          <a:sp3d contourW="25400">
            <a:contourClr>
              <a:srgbClr val="FFFFFF"/>
            </a:contourClr>
          </a:sp3d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2FCBA4D0-9403-40CE-8489-055AD8C4E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85" y="43247"/>
            <a:ext cx="7924799" cy="1028246"/>
          </a:xfrm>
        </p:spPr>
        <p:txBody>
          <a:bodyPr>
            <a:norm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DINÂMICAS + DESAFIOS: CONFIANÇA, AUTONOMIA E SEGURANÇA DO TIME</a:t>
            </a:r>
            <a:endParaRPr lang="pt-BR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51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6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9B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8055429" y="0"/>
            <a:ext cx="4136571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2498" y="5888570"/>
            <a:ext cx="3234799" cy="970439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9035916" y="229408"/>
            <a:ext cx="21755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DESAFIO 2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F4B0886-FF46-4774-B48E-32D11945389B}"/>
              </a:ext>
            </a:extLst>
          </p:cNvPr>
          <p:cNvSpPr txBox="1"/>
          <p:nvPr/>
        </p:nvSpPr>
        <p:spPr>
          <a:xfrm>
            <a:off x="8221196" y="1019936"/>
            <a:ext cx="380503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3"/>
              </a:buBlip>
            </a:pPr>
            <a:r>
              <a:rPr lang="pt-BR" sz="24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Incentivo ao trabalho em equipe;</a:t>
            </a:r>
          </a:p>
          <a:p>
            <a:endParaRPr lang="pt-BR" sz="2400" dirty="0">
              <a:solidFill>
                <a:srgbClr val="2A9BA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Blip>
                <a:blip r:embed="rId3"/>
              </a:buBlip>
            </a:pPr>
            <a:r>
              <a:rPr lang="pt-BR" sz="24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Apoiar a formação do </a:t>
            </a:r>
            <a:r>
              <a:rPr lang="pt-BR" sz="2400" dirty="0" err="1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Mindset</a:t>
            </a:r>
            <a:r>
              <a:rPr lang="pt-BR" sz="24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de Crescimento;</a:t>
            </a:r>
          </a:p>
          <a:p>
            <a:endParaRPr lang="pt-BR" sz="2400" dirty="0">
              <a:solidFill>
                <a:srgbClr val="2A9BA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Blip>
                <a:blip r:embed="rId3"/>
              </a:buBlip>
            </a:pPr>
            <a:r>
              <a:rPr lang="pt-BR" sz="24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Trabalhar a autonomia;</a:t>
            </a:r>
          </a:p>
          <a:p>
            <a:endParaRPr lang="pt-BR" sz="2400" dirty="0">
              <a:solidFill>
                <a:srgbClr val="2A9BA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Blip>
                <a:blip r:embed="rId3"/>
              </a:buBlip>
            </a:pPr>
            <a:r>
              <a:rPr lang="pt-BR" sz="24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Autoconhecimento;</a:t>
            </a:r>
          </a:p>
          <a:p>
            <a:endParaRPr lang="pt-BR" sz="2400" dirty="0">
              <a:solidFill>
                <a:srgbClr val="2A9BA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Blip>
                <a:blip r:embed="rId3"/>
              </a:buBlip>
            </a:pPr>
            <a:r>
              <a:rPr lang="pt-BR" sz="24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Visão de futuro;</a:t>
            </a:r>
          </a:p>
          <a:p>
            <a:endParaRPr lang="pt-BR" sz="2400" dirty="0">
              <a:solidFill>
                <a:srgbClr val="2A9BA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Blip>
                <a:blip r:embed="rId3"/>
              </a:buBlip>
            </a:pPr>
            <a:r>
              <a:rPr lang="pt-BR" sz="2400" dirty="0">
                <a:solidFill>
                  <a:srgbClr val="2A9BA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Celebrar as pequenas conquistas.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8836A74C-9D39-4919-AD14-9B0BC590B6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887" y="1153814"/>
            <a:ext cx="2303395" cy="47347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2FCBA4D0-9403-40CE-8489-055AD8C4E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85" y="43247"/>
            <a:ext cx="7924799" cy="1028246"/>
          </a:xfrm>
        </p:spPr>
        <p:txBody>
          <a:bodyPr>
            <a:norm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DINÂMICAS + DESAFIOS: CONFIANÇA, AUTONOMIA E SEGURANÇA DO TIME</a:t>
            </a:r>
            <a:endParaRPr lang="pt-BR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7197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12192000" cy="851952"/>
          </a:xfrm>
          <a:prstGeom prst="rect">
            <a:avLst/>
          </a:prstGeom>
          <a:solidFill>
            <a:srgbClr val="4ECDC4"/>
          </a:solidFill>
          <a:ln>
            <a:solidFill>
              <a:srgbClr val="4ECD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Google Shape;77;p13"/>
          <p:cNvSpPr txBox="1">
            <a:spLocks/>
          </p:cNvSpPr>
          <p:nvPr/>
        </p:nvSpPr>
        <p:spPr>
          <a:xfrm>
            <a:off x="123372" y="-29029"/>
            <a:ext cx="11945256" cy="75245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r>
              <a:rPr lang="pt-B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ONE ON ONE – FORTALECER E ENCORAJAR RELACIONAMENTOS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2498" y="5888570"/>
            <a:ext cx="3234799" cy="970439"/>
          </a:xfrm>
          <a:prstGeom prst="rect">
            <a:avLst/>
          </a:prstGeom>
        </p:spPr>
      </p:pic>
      <p:pic>
        <p:nvPicPr>
          <p:cNvPr id="16" name="Picture 4" descr="reuniÃ£o-1019995_640">
            <a:extLst>
              <a:ext uri="{FF2B5EF4-FFF2-40B4-BE49-F238E27FC236}">
                <a16:creationId xmlns:a16="http://schemas.microsoft.com/office/drawing/2014/main" id="{3B15F57F-D9D3-401F-AF08-7D81BD750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630" y="998543"/>
            <a:ext cx="4890027" cy="4890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7824FABD-58A8-45D2-BE58-9537C2E89F28}"/>
              </a:ext>
            </a:extLst>
          </p:cNvPr>
          <p:cNvSpPr txBox="1"/>
          <p:nvPr/>
        </p:nvSpPr>
        <p:spPr>
          <a:xfrm>
            <a:off x="6622643" y="1920062"/>
            <a:ext cx="46985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Blip>
                <a:blip r:embed="rId4"/>
              </a:buBlip>
            </a:pPr>
            <a:r>
              <a:rPr lang="pt-B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 minutos pra ele;</a:t>
            </a:r>
          </a:p>
          <a:p>
            <a:pPr marL="457200" indent="-457200">
              <a:lnSpc>
                <a:spcPct val="150000"/>
              </a:lnSpc>
              <a:buBlip>
                <a:blip r:embed="rId4"/>
              </a:buBlip>
            </a:pPr>
            <a:r>
              <a:rPr lang="pt-B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 minutos pra você;</a:t>
            </a:r>
          </a:p>
          <a:p>
            <a:pPr marL="457200" indent="-457200">
              <a:lnSpc>
                <a:spcPct val="150000"/>
              </a:lnSpc>
              <a:buBlip>
                <a:blip r:embed="rId4"/>
              </a:buBlip>
            </a:pPr>
            <a:r>
              <a:rPr lang="pt-B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 minutos para falar </a:t>
            </a:r>
            <a:r>
              <a:rPr lang="pt-BR" sz="32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 futuro.</a:t>
            </a:r>
            <a:endParaRPr lang="pt-BR" sz="3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C7763129-CB39-4F42-96E3-6862B0905609}"/>
              </a:ext>
            </a:extLst>
          </p:cNvPr>
          <p:cNvSpPr txBox="1"/>
          <p:nvPr/>
        </p:nvSpPr>
        <p:spPr>
          <a:xfrm>
            <a:off x="1642288" y="5236463"/>
            <a:ext cx="4105369" cy="376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Leonardo </a:t>
            </a:r>
            <a:r>
              <a:rPr lang="pt-BR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Andreucci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– </a:t>
            </a:r>
            <a:r>
              <a:rPr lang="pt-BR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one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ones</a:t>
            </a:r>
            <a:endParaRPr lang="pt-BR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5166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12192000" cy="851952"/>
          </a:xfrm>
          <a:prstGeom prst="rect">
            <a:avLst/>
          </a:prstGeom>
          <a:solidFill>
            <a:srgbClr val="4ECDC4"/>
          </a:solidFill>
          <a:ln>
            <a:solidFill>
              <a:srgbClr val="4ECD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Google Shape;77;p13"/>
          <p:cNvSpPr txBox="1">
            <a:spLocks/>
          </p:cNvSpPr>
          <p:nvPr/>
        </p:nvSpPr>
        <p:spPr>
          <a:xfrm>
            <a:off x="123372" y="-29029"/>
            <a:ext cx="11945256" cy="75245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r>
              <a:rPr lang="pt-B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ONE ON ONE – FORTALECER E ENCORAJAR RELACIONAMENTOS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2498" y="5888570"/>
            <a:ext cx="3234799" cy="970439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7824FABD-58A8-45D2-BE58-9537C2E89F28}"/>
              </a:ext>
            </a:extLst>
          </p:cNvPr>
          <p:cNvSpPr txBox="1"/>
          <p:nvPr/>
        </p:nvSpPr>
        <p:spPr>
          <a:xfrm>
            <a:off x="6291943" y="1051990"/>
            <a:ext cx="5900057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3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ONDE FAZER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pt-BR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Qualquer lugar (não agende salas de reunião);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pt-BR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Informal;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pt-BR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Sem interrupções – escute com atenção;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pt-BR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 necessário tome notas.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4" r="6204"/>
          <a:stretch/>
        </p:blipFill>
        <p:spPr>
          <a:xfrm>
            <a:off x="449944" y="1391682"/>
            <a:ext cx="5442858" cy="42604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78925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12192000" cy="851952"/>
          </a:xfrm>
          <a:prstGeom prst="rect">
            <a:avLst/>
          </a:prstGeom>
          <a:solidFill>
            <a:srgbClr val="4ECDC4"/>
          </a:solidFill>
          <a:ln>
            <a:solidFill>
              <a:srgbClr val="4ECD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Google Shape;77;p13"/>
          <p:cNvSpPr txBox="1">
            <a:spLocks/>
          </p:cNvSpPr>
          <p:nvPr/>
        </p:nvSpPr>
        <p:spPr>
          <a:xfrm>
            <a:off x="123372" y="-29029"/>
            <a:ext cx="11945256" cy="75245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r>
              <a:rPr lang="pt-B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ONE ON ONE – FORTALECER E ENCORAJAR RELACIONAMENTOS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2498" y="5888570"/>
            <a:ext cx="3234799" cy="970439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7824FABD-58A8-45D2-BE58-9537C2E89F28}"/>
              </a:ext>
            </a:extLst>
          </p:cNvPr>
          <p:cNvSpPr txBox="1"/>
          <p:nvPr/>
        </p:nvSpPr>
        <p:spPr>
          <a:xfrm>
            <a:off x="3294743" y="1271922"/>
            <a:ext cx="8149772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SUGESTÃO DE PERGUNTAS A SEREM FEITAS:</a:t>
            </a:r>
          </a:p>
          <a:p>
            <a:pPr marL="342900" indent="-342900">
              <a:lnSpc>
                <a:spcPct val="150000"/>
              </a:lnSpc>
              <a:buBlip>
                <a:blip r:embed="rId3"/>
              </a:buBlip>
            </a:pPr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Seu trabalho está sendo o que esperava quando veio trabalhar aqui?</a:t>
            </a:r>
          </a:p>
          <a:p>
            <a:pPr marL="342900" indent="-342900">
              <a:lnSpc>
                <a:spcPct val="150000"/>
              </a:lnSpc>
              <a:buBlip>
                <a:blip r:embed="rId3"/>
              </a:buBlip>
            </a:pPr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Como eu posso te ajudar?</a:t>
            </a:r>
          </a:p>
          <a:p>
            <a:pPr marL="342900" indent="-342900">
              <a:lnSpc>
                <a:spcPct val="150000"/>
              </a:lnSpc>
              <a:buBlip>
                <a:blip r:embed="rId3"/>
              </a:buBlip>
            </a:pPr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Como você se vê daqui a médio prazo? E longo prazo?</a:t>
            </a:r>
          </a:p>
          <a:p>
            <a:pPr marL="342900" indent="-342900">
              <a:lnSpc>
                <a:spcPct val="150000"/>
              </a:lnSpc>
              <a:buBlip>
                <a:blip r:embed="rId3"/>
              </a:buBlip>
            </a:pPr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 que eu posso melhorar?</a:t>
            </a:r>
          </a:p>
          <a:p>
            <a:pPr marL="342900" indent="-342900">
              <a:lnSpc>
                <a:spcPct val="150000"/>
              </a:lnSpc>
              <a:buBlip>
                <a:blip r:embed="rId3"/>
              </a:buBlip>
            </a:pPr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 conte sobre sua família;</a:t>
            </a:r>
          </a:p>
          <a:p>
            <a:pPr marL="342900" indent="-342900">
              <a:lnSpc>
                <a:spcPct val="150000"/>
              </a:lnSpc>
              <a:buBlip>
                <a:blip r:embed="rId3"/>
              </a:buBlip>
            </a:pPr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 você fosse o CEO, o que você mudaria?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386615" y="347198"/>
            <a:ext cx="4267210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1300" b="1" dirty="0">
                <a:solidFill>
                  <a:srgbClr val="4ECDC4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884871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2380343"/>
            <a:ext cx="12192000" cy="2119086"/>
          </a:xfrm>
          <a:prstGeom prst="rect">
            <a:avLst/>
          </a:prstGeom>
          <a:solidFill>
            <a:srgbClr val="4ECDC4"/>
          </a:solidFill>
          <a:ln>
            <a:solidFill>
              <a:srgbClr val="4ECD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0000"/>
              </a:lnSpc>
            </a:pPr>
            <a:endParaRPr lang="pt-BR" sz="3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2498" y="5888570"/>
            <a:ext cx="3234799" cy="970439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457189" y="2839721"/>
            <a:ext cx="102761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7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FERRAMENTAS ÚTEIS</a:t>
            </a:r>
          </a:p>
        </p:txBody>
      </p:sp>
    </p:spTree>
    <p:extLst>
      <p:ext uri="{BB962C8B-B14F-4D97-AF65-F5344CB8AC3E}">
        <p14:creationId xmlns:p14="http://schemas.microsoft.com/office/powerpoint/2010/main" val="33648991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12192000" cy="493486"/>
          </a:xfrm>
          <a:prstGeom prst="rect">
            <a:avLst/>
          </a:prstGeom>
          <a:solidFill>
            <a:srgbClr val="4ECDC4"/>
          </a:solidFill>
          <a:ln>
            <a:solidFill>
              <a:srgbClr val="4ECD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Google Shape;77;p13"/>
          <p:cNvSpPr txBox="1">
            <a:spLocks/>
          </p:cNvSpPr>
          <p:nvPr/>
        </p:nvSpPr>
        <p:spPr>
          <a:xfrm>
            <a:off x="4325257" y="27980"/>
            <a:ext cx="2525486" cy="49348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48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r>
              <a:rPr lang="pt-B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FERRAMENTA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2498" y="5888570"/>
            <a:ext cx="3234799" cy="970439"/>
          </a:xfrm>
          <a:prstGeom prst="rect">
            <a:avLst/>
          </a:prstGeom>
        </p:spPr>
      </p:pic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305061"/>
              </p:ext>
            </p:extLst>
          </p:nvPr>
        </p:nvGraphicFramePr>
        <p:xfrm>
          <a:off x="0" y="508367"/>
          <a:ext cx="12192000" cy="5515061"/>
        </p:xfrm>
        <a:graphic>
          <a:graphicData uri="http://schemas.openxmlformats.org/drawingml/2006/table">
            <a:tbl>
              <a:tblPr/>
              <a:tblGrid>
                <a:gridCol w="3890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4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966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5371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1 - </a:t>
                      </a:r>
                      <a:r>
                        <a:rPr lang="pt-BR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Empoderar</a:t>
                      </a:r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 Times</a:t>
                      </a:r>
                    </a:p>
                  </a:txBody>
                  <a:tcPr marL="7301" marR="7301" marT="7301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Delegation Poker + Delegation Board</a:t>
                      </a:r>
                    </a:p>
                  </a:txBody>
                  <a:tcPr marL="7301" marR="7301" marT="7301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Necessidade de autoorganização, flexibilidade e autonomia.</a:t>
                      </a:r>
                      <a:b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</a:br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Encorajar a tomada de decisões.</a:t>
                      </a:r>
                    </a:p>
                  </a:txBody>
                  <a:tcPr marL="7301" marR="7301" marT="7301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082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2 - Alinhar Restrições</a:t>
                      </a:r>
                    </a:p>
                  </a:txBody>
                  <a:tcPr marL="7301" marR="7301" marT="7301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Tech Shots (talks)</a:t>
                      </a:r>
                    </a:p>
                  </a:txBody>
                  <a:tcPr marL="7301" marR="7301" marT="7301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Criação de Comunidades Práticas. Restrições ao invés de regras.</a:t>
                      </a:r>
                      <a:b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</a:br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Criação de OKRs.</a:t>
                      </a:r>
                      <a:b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</a:br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Estabelecer e deiar claro o propósito.</a:t>
                      </a:r>
                      <a:b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</a:br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Tomar decisões sem prejudicar o time / organização</a:t>
                      </a:r>
                    </a:p>
                  </a:txBody>
                  <a:tcPr marL="7301" marR="7301" marT="7301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41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3 - Desenvolver Competências</a:t>
                      </a:r>
                    </a:p>
                  </a:txBody>
                  <a:tcPr marL="7301" marR="7301" marT="7301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Mapa de Competências + Celebration Grid</a:t>
                      </a:r>
                    </a:p>
                  </a:txBody>
                  <a:tcPr marL="7301" marR="7301" marT="7301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Apoiar Squads para estabelecer as Guildas e Chapters</a:t>
                      </a:r>
                    </a:p>
                  </a:txBody>
                  <a:tcPr marL="7301" marR="7301" marT="7301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235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4 - Energizar Pessoas</a:t>
                      </a:r>
                    </a:p>
                  </a:txBody>
                  <a:tcPr marL="7301" marR="7301" marT="7301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Moving Motivators + Kudo Cards + Kudo Wall + One on One + Feedbaks (escuta empática)</a:t>
                      </a:r>
                    </a:p>
                  </a:txBody>
                  <a:tcPr marL="7301" marR="7301" marT="7301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Manter os times energizados, com segurança e com seus motivadores intrínsecos atendidos</a:t>
                      </a:r>
                    </a:p>
                  </a:txBody>
                  <a:tcPr marL="7301" marR="7301" marT="7301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4235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5 - Crescer a Estrutura</a:t>
                      </a:r>
                    </a:p>
                  </a:txBody>
                  <a:tcPr marL="7301" marR="7301" marT="7301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Game Meddlers</a:t>
                      </a:r>
                    </a:p>
                  </a:txBody>
                  <a:tcPr marL="7301" marR="7301" marT="7301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Aumento de times, mantendo a estrutura, mantendo a agilidade.</a:t>
                      </a:r>
                      <a:b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</a:br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Manter equipes multidisciplinares e trabalhar com vários produtos e donos de produtos</a:t>
                      </a:r>
                    </a:p>
                  </a:txBody>
                  <a:tcPr marL="7301" marR="7301" marT="7301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038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6 - Melhorar Tudo</a:t>
                      </a:r>
                    </a:p>
                  </a:txBody>
                  <a:tcPr marL="7301" marR="7301" marT="7301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PDCA</a:t>
                      </a:r>
                    </a:p>
                  </a:txBody>
                  <a:tcPr marL="7301" marR="7301" marT="7301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Melhoria Contínua</a:t>
                      </a:r>
                    </a:p>
                  </a:txBody>
                  <a:tcPr marL="7301" marR="7301" marT="7301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0" name="Google Shape;77;p13"/>
          <p:cNvSpPr txBox="1">
            <a:spLocks/>
          </p:cNvSpPr>
          <p:nvPr/>
        </p:nvSpPr>
        <p:spPr>
          <a:xfrm>
            <a:off x="725715" y="27979"/>
            <a:ext cx="2525486" cy="49348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48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r>
              <a:rPr lang="pt-B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VISÃO</a:t>
            </a:r>
          </a:p>
        </p:txBody>
      </p:sp>
      <p:sp>
        <p:nvSpPr>
          <p:cNvPr id="31" name="Google Shape;77;p13"/>
          <p:cNvSpPr txBox="1">
            <a:spLocks/>
          </p:cNvSpPr>
          <p:nvPr/>
        </p:nvSpPr>
        <p:spPr>
          <a:xfrm>
            <a:off x="8440057" y="0"/>
            <a:ext cx="2525486" cy="49348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48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r>
              <a:rPr lang="pt-B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CONTEXTO</a:t>
            </a:r>
          </a:p>
        </p:txBody>
      </p:sp>
    </p:spTree>
    <p:extLst>
      <p:ext uri="{BB962C8B-B14F-4D97-AF65-F5344CB8AC3E}">
        <p14:creationId xmlns:p14="http://schemas.microsoft.com/office/powerpoint/2010/main" val="2140662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-1"/>
            <a:ext cx="12192000" cy="1059543"/>
          </a:xfrm>
          <a:prstGeom prst="rect">
            <a:avLst/>
          </a:prstGeom>
          <a:solidFill>
            <a:srgbClr val="4ECDC4"/>
          </a:solidFill>
          <a:ln>
            <a:solidFill>
              <a:srgbClr val="4ECD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1DB9306A-F34A-4C05-998A-EE6CAF4FF516}"/>
              </a:ext>
            </a:extLst>
          </p:cNvPr>
          <p:cNvSpPr txBox="1">
            <a:spLocks/>
          </p:cNvSpPr>
          <p:nvPr/>
        </p:nvSpPr>
        <p:spPr>
          <a:xfrm>
            <a:off x="743878" y="14130"/>
            <a:ext cx="10911094" cy="1045412"/>
          </a:xfrm>
          <a:prstGeom prst="rect">
            <a:avLst/>
          </a:prstGeom>
        </p:spPr>
        <p:txBody>
          <a:bodyPr vert="horz" lIns="121899" tIns="60949" rIns="121899" bIns="60949" rtlCol="0" anchor="ctr">
            <a:noAutofit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PORQUE ESTAMOS MESMO AQUI</a:t>
            </a:r>
            <a:r>
              <a:rPr lang="pt-BR" sz="6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</a:p>
        </p:txBody>
      </p:sp>
      <p:pic>
        <p:nvPicPr>
          <p:cNvPr id="8" name="Imagem 7" descr="Uma imagem contendo gato, laptop, interior, sentado&#10;&#10;Descrição gerada com muito alta confiança">
            <a:extLst>
              <a:ext uri="{FF2B5EF4-FFF2-40B4-BE49-F238E27FC236}">
                <a16:creationId xmlns:a16="http://schemas.microsoft.com/office/drawing/2014/main" id="{08297D0A-9234-4D0A-87BB-12FE3E07B4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723" y="1655012"/>
            <a:ext cx="7022554" cy="39482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2498" y="5888570"/>
            <a:ext cx="3234799" cy="970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0346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/>
          <p:cNvSpPr/>
          <p:nvPr/>
        </p:nvSpPr>
        <p:spPr>
          <a:xfrm>
            <a:off x="0" y="2881372"/>
            <a:ext cx="12192000" cy="2677599"/>
          </a:xfrm>
          <a:prstGeom prst="rect">
            <a:avLst/>
          </a:prstGeom>
          <a:solidFill>
            <a:srgbClr val="4ECDC4"/>
          </a:solidFill>
          <a:ln>
            <a:solidFill>
              <a:srgbClr val="4ECD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Confiança | Segurança Psicológica | Autonomia | Felicidade | Propósito </a:t>
            </a:r>
          </a:p>
          <a:p>
            <a:pPr algn="ctr"/>
            <a:endParaRPr lang="pt-BR" dirty="0"/>
          </a:p>
        </p:txBody>
      </p:sp>
      <p:sp>
        <p:nvSpPr>
          <p:cNvPr id="6" name="Google Shape;77;p13"/>
          <p:cNvSpPr txBox="1">
            <a:spLocks/>
          </p:cNvSpPr>
          <p:nvPr/>
        </p:nvSpPr>
        <p:spPr>
          <a:xfrm>
            <a:off x="885372" y="609599"/>
            <a:ext cx="11176000" cy="2068573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pt-B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Porque houve queda na energia e desmotivação dos times?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pt-B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Como identificar que o time está desmotivado?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pt-B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Quais ações um Gestor Ágil pode tomar?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2498" y="5888570"/>
            <a:ext cx="3234799" cy="970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557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2211562" y="1856184"/>
            <a:ext cx="2742227" cy="865047"/>
          </a:xfrm>
          <a:prstGeom prst="rect">
            <a:avLst/>
          </a:prstGeom>
          <a:solidFill>
            <a:srgbClr val="4ECDC4"/>
          </a:solidFill>
          <a:ln>
            <a:solidFill>
              <a:srgbClr val="4ECD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Google Shape;77;p13"/>
          <p:cNvSpPr txBox="1">
            <a:spLocks/>
          </p:cNvSpPr>
          <p:nvPr/>
        </p:nvSpPr>
        <p:spPr>
          <a:xfrm>
            <a:off x="943429" y="1444569"/>
            <a:ext cx="5878285" cy="376106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pt-BR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“As pessoas são a parte mais importante das empresas”</a:t>
            </a:r>
          </a:p>
        </p:txBody>
      </p:sp>
      <p:sp>
        <p:nvSpPr>
          <p:cNvPr id="4" name="Retângulo 3"/>
          <p:cNvSpPr/>
          <p:nvPr/>
        </p:nvSpPr>
        <p:spPr>
          <a:xfrm>
            <a:off x="0" y="0"/>
            <a:ext cx="12192000" cy="418940"/>
          </a:xfrm>
          <a:prstGeom prst="rect">
            <a:avLst/>
          </a:prstGeom>
          <a:solidFill>
            <a:srgbClr val="4ECDC4"/>
          </a:solidFill>
          <a:ln>
            <a:solidFill>
              <a:srgbClr val="4ECD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2498" y="5888570"/>
            <a:ext cx="3234799" cy="970439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483" y="304070"/>
            <a:ext cx="8680515" cy="6510388"/>
          </a:xfrm>
          <a:prstGeom prst="rect">
            <a:avLst/>
          </a:prstGeom>
        </p:spPr>
      </p:pic>
      <p:sp>
        <p:nvSpPr>
          <p:cNvPr id="2" name="Coração 1"/>
          <p:cNvSpPr/>
          <p:nvPr/>
        </p:nvSpPr>
        <p:spPr>
          <a:xfrm>
            <a:off x="7714826" y="2313120"/>
            <a:ext cx="2365828" cy="2046514"/>
          </a:xfrm>
          <a:prstGeom prst="heart">
            <a:avLst/>
          </a:prstGeom>
          <a:noFill/>
          <a:ln w="762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DD29526-0B5F-43C4-8262-234E5A6F1B64}"/>
              </a:ext>
            </a:extLst>
          </p:cNvPr>
          <p:cNvSpPr txBox="1"/>
          <p:nvPr/>
        </p:nvSpPr>
        <p:spPr>
          <a:xfrm>
            <a:off x="4913401" y="5083757"/>
            <a:ext cx="1908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Management 3.0</a:t>
            </a:r>
          </a:p>
        </p:txBody>
      </p:sp>
    </p:spTree>
    <p:extLst>
      <p:ext uri="{BB962C8B-B14F-4D97-AF65-F5344CB8AC3E}">
        <p14:creationId xmlns:p14="http://schemas.microsoft.com/office/powerpoint/2010/main" val="3180834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3339257" y="2761868"/>
            <a:ext cx="6922343" cy="899886"/>
          </a:xfrm>
          <a:prstGeom prst="rect">
            <a:avLst/>
          </a:prstGeom>
          <a:solidFill>
            <a:srgbClr val="4ECDC4"/>
          </a:solidFill>
          <a:ln>
            <a:solidFill>
              <a:srgbClr val="4ECD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Google Shape;77;p13"/>
          <p:cNvSpPr txBox="1">
            <a:spLocks/>
          </p:cNvSpPr>
          <p:nvPr/>
        </p:nvSpPr>
        <p:spPr>
          <a:xfrm>
            <a:off x="769258" y="2024746"/>
            <a:ext cx="10377714" cy="2627085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pt-BR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“O talento vence jogos, mas só o trabalho em equipe ganha campeonatos”</a:t>
            </a:r>
          </a:p>
        </p:txBody>
      </p:sp>
      <p:sp>
        <p:nvSpPr>
          <p:cNvPr id="4" name="Retângulo 3"/>
          <p:cNvSpPr/>
          <p:nvPr/>
        </p:nvSpPr>
        <p:spPr>
          <a:xfrm>
            <a:off x="0" y="0"/>
            <a:ext cx="12192000" cy="418940"/>
          </a:xfrm>
          <a:prstGeom prst="rect">
            <a:avLst/>
          </a:prstGeom>
          <a:solidFill>
            <a:srgbClr val="4ECDC4"/>
          </a:solidFill>
          <a:ln>
            <a:solidFill>
              <a:srgbClr val="4ECD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2498" y="5888570"/>
            <a:ext cx="3234799" cy="970439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8464827" y="5008590"/>
            <a:ext cx="26821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Michael Jordan</a:t>
            </a:r>
          </a:p>
        </p:txBody>
      </p:sp>
    </p:spTree>
    <p:extLst>
      <p:ext uri="{BB962C8B-B14F-4D97-AF65-F5344CB8AC3E}">
        <p14:creationId xmlns:p14="http://schemas.microsoft.com/office/powerpoint/2010/main" val="14305981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/>
          <p:cNvSpPr/>
          <p:nvPr/>
        </p:nvSpPr>
        <p:spPr>
          <a:xfrm>
            <a:off x="181208" y="2212121"/>
            <a:ext cx="2309717" cy="2278743"/>
          </a:xfrm>
          <a:prstGeom prst="ellipse">
            <a:avLst/>
          </a:prstGeom>
          <a:solidFill>
            <a:srgbClr val="4ECDC4"/>
          </a:solidFill>
          <a:ln>
            <a:solidFill>
              <a:srgbClr val="4ECD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0" y="0"/>
            <a:ext cx="12192000" cy="418940"/>
          </a:xfrm>
          <a:prstGeom prst="rect">
            <a:avLst/>
          </a:prstGeom>
          <a:solidFill>
            <a:srgbClr val="4ECDC4"/>
          </a:solidFill>
          <a:ln>
            <a:solidFill>
              <a:srgbClr val="4ECD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Google Shape;77;p13"/>
          <p:cNvSpPr txBox="1">
            <a:spLocks/>
          </p:cNvSpPr>
          <p:nvPr/>
        </p:nvSpPr>
        <p:spPr>
          <a:xfrm>
            <a:off x="3451436" y="785553"/>
            <a:ext cx="5289127" cy="878681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Muito obrigado!</a:t>
            </a:r>
          </a:p>
        </p:txBody>
      </p:sp>
      <p:sp>
        <p:nvSpPr>
          <p:cNvPr id="6" name="Google Shape;77;p13"/>
          <p:cNvSpPr txBox="1">
            <a:spLocks/>
          </p:cNvSpPr>
          <p:nvPr/>
        </p:nvSpPr>
        <p:spPr>
          <a:xfrm>
            <a:off x="2885082" y="2041658"/>
            <a:ext cx="8998858" cy="2224193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50000"/>
              </a:lnSpc>
              <a:buBlip>
                <a:blip r:embed="rId2"/>
              </a:buBlip>
            </a:pPr>
            <a:r>
              <a:rPr lang="pt-B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linkedin.com/in/</a:t>
            </a:r>
            <a:r>
              <a:rPr lang="pt-B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lhgomesjr</a:t>
            </a:r>
            <a:r>
              <a:rPr lang="pt-B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/</a:t>
            </a:r>
          </a:p>
          <a:p>
            <a:pPr marL="457200" indent="-457200" algn="just">
              <a:lnSpc>
                <a:spcPct val="150000"/>
              </a:lnSpc>
              <a:buBlip>
                <a:blip r:embed="rId2"/>
              </a:buBlip>
            </a:pPr>
            <a:r>
              <a:rPr lang="pt-B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lhgomesjr@gmail.com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2498" y="5888570"/>
            <a:ext cx="3234799" cy="970439"/>
          </a:xfrm>
          <a:prstGeom prst="rect">
            <a:avLst/>
          </a:prstGeom>
        </p:spPr>
      </p:pic>
      <p:pic>
        <p:nvPicPr>
          <p:cNvPr id="8" name="Espaço Reservado para Conteúdo 4">
            <a:extLst>
              <a:ext uri="{FF2B5EF4-FFF2-40B4-BE49-F238E27FC236}">
                <a16:creationId xmlns:a16="http://schemas.microsoft.com/office/drawing/2014/main" id="{3F416701-9F97-4FE4-BC16-3CEEDFADAB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08060" y="2334979"/>
            <a:ext cx="2085039" cy="2085039"/>
          </a:xfrm>
          <a:prstGeom prst="ellipse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5DEE98F8-E0A6-4914-99A1-F161ACA09C12}"/>
              </a:ext>
            </a:extLst>
          </p:cNvPr>
          <p:cNvSpPr/>
          <p:nvPr/>
        </p:nvSpPr>
        <p:spPr>
          <a:xfrm>
            <a:off x="5983564" y="6019846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pt-B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Trilha: Management 3.0 e Gestão Ágil</a:t>
            </a:r>
            <a:br>
              <a:rPr lang="pt-B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t-B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Inovação, </a:t>
            </a:r>
            <a:r>
              <a:rPr lang="pt-B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Lideração</a:t>
            </a:r>
            <a:r>
              <a:rPr lang="pt-B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 Gestão</a:t>
            </a:r>
          </a:p>
        </p:txBody>
      </p:sp>
    </p:spTree>
    <p:extLst>
      <p:ext uri="{BB962C8B-B14F-4D97-AF65-F5344CB8AC3E}">
        <p14:creationId xmlns:p14="http://schemas.microsoft.com/office/powerpoint/2010/main" val="3584284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3109</TotalTime>
  <Words>1078</Words>
  <Application>Microsoft Office PowerPoint</Application>
  <PresentationFormat>Widescreen</PresentationFormat>
  <Paragraphs>239</Paragraphs>
  <Slides>27</Slides>
  <Notes>6</Notes>
  <HiddenSlides>0</HiddenSlides>
  <MMClips>1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Roboto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DINÂMICAS + DESAFIOS: CONFIANÇA, AUTONOMIA E SEGURANÇA DO TIME</vt:lpstr>
      <vt:lpstr>DINÂMICAS + DESAFIOS: CONFIANÇA, AUTONOMIA E SEGURANÇA DO TIME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Liderança Ágil: mantendo as pessoas ativas, criativas e motivadas através do Management 3.0 </dc:title>
  <dc:creator>Luiz Henrique Gomes Jr</dc:creator>
  <cp:lastModifiedBy>Luiz Henrique Gomes Jr</cp:lastModifiedBy>
  <cp:revision>383</cp:revision>
  <dcterms:created xsi:type="dcterms:W3CDTF">2019-06-08T13:48:24Z</dcterms:created>
  <dcterms:modified xsi:type="dcterms:W3CDTF">2019-06-11T01:13:54Z</dcterms:modified>
</cp:coreProperties>
</file>