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2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</p:sldIdLst>
  <p:sldSz cy="13716000" cx="24384000"/>
  <p:notesSz cx="6858000" cy="9144000"/>
  <p:embeddedFontLst>
    <p:embeddedFont>
      <p:font typeface="Helvetica Neue"/>
      <p:regular r:id="rId54"/>
      <p:bold r:id="rId55"/>
      <p:italic r:id="rId56"/>
      <p:boldItalic r:id="rId57"/>
    </p:embeddedFont>
    <p:embeddedFont>
      <p:font typeface="Helvetica Neue Light"/>
      <p:regular r:id="rId58"/>
      <p:bold r:id="rId59"/>
      <p:italic r:id="rId60"/>
      <p:boldItalic r:id="rId6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61" Type="http://schemas.openxmlformats.org/officeDocument/2006/relationships/font" Target="fonts/HelveticaNeueLight-boldItalic.fntdata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60" Type="http://schemas.openxmlformats.org/officeDocument/2006/relationships/font" Target="fonts/HelveticaNeueLight-italic.fntdata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11" Type="http://schemas.openxmlformats.org/officeDocument/2006/relationships/slide" Target="slides/slide7.xml"/><Relationship Id="rId55" Type="http://schemas.openxmlformats.org/officeDocument/2006/relationships/font" Target="fonts/HelveticaNeue-bold.fntdata"/><Relationship Id="rId10" Type="http://schemas.openxmlformats.org/officeDocument/2006/relationships/slide" Target="slides/slide6.xml"/><Relationship Id="rId54" Type="http://schemas.openxmlformats.org/officeDocument/2006/relationships/font" Target="fonts/HelveticaNeue-regular.fntdata"/><Relationship Id="rId13" Type="http://schemas.openxmlformats.org/officeDocument/2006/relationships/slide" Target="slides/slide9.xml"/><Relationship Id="rId57" Type="http://schemas.openxmlformats.org/officeDocument/2006/relationships/font" Target="fonts/HelveticaNeue-boldItalic.fntdata"/><Relationship Id="rId12" Type="http://schemas.openxmlformats.org/officeDocument/2006/relationships/slide" Target="slides/slide8.xml"/><Relationship Id="rId56" Type="http://schemas.openxmlformats.org/officeDocument/2006/relationships/font" Target="fonts/HelveticaNeue-italic.fntdata"/><Relationship Id="rId15" Type="http://schemas.openxmlformats.org/officeDocument/2006/relationships/slide" Target="slides/slide11.xml"/><Relationship Id="rId59" Type="http://schemas.openxmlformats.org/officeDocument/2006/relationships/font" Target="fonts/HelveticaNeueLight-bold.fntdata"/><Relationship Id="rId14" Type="http://schemas.openxmlformats.org/officeDocument/2006/relationships/slide" Target="slides/slide10.xml"/><Relationship Id="rId58" Type="http://schemas.openxmlformats.org/officeDocument/2006/relationships/font" Target="fonts/HelveticaNeueLight-regular.fntdata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8600" lvl="5" marL="27432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228600" lvl="6" marL="32004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228600" lvl="7" marL="36576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228600" lvl="8" marL="41148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5" name="Google Shape;65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1" name="Google Shape;71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8" name="Google Shape;78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6" name="Google Shape;86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1" name="Google Shape;91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2" name="Google Shape;102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8" name="Google Shape;108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5" name="Google Shape;115;p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2" name="Google Shape;122;p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7" name="Google Shape;127;p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3" name="Google Shape;133;p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6" name="Google Shape;146;p1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4" name="Google Shape;154;p1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9" name="Google Shape;159;p1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6" name="Google Shape;166;p1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1" name="Google Shape;171;p1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7" name="Google Shape;177;p1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3" name="Google Shape;183;p1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8" name="Google Shape;188;p2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3" name="Google Shape;193;p2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1" name="Google Shape;201;p2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9" name="Google Shape;209;p2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5" name="Google Shape;215;p2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4" name="Google Shape;224;p2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9" name="Google Shape;229;p2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7" name="Google Shape;237;p2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5" name="Google Shape;245;p2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0" name="Google Shape;250;p2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7" name="Google Shape;257;p3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2" name="Google Shape;262;p3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0" name="Google Shape;270;p3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9" name="Google Shape;279;p3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4" name="Google Shape;284;p3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2" name="Google Shape;292;p3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7" name="Google Shape;297;p3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5" name="Google Shape;305;p3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4" name="Google Shape;314;p3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9" name="Google Shape;319;p3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4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7" name="Google Shape;327;p4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4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2" name="Google Shape;332;p4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0" name="Google Shape;340;p4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9" name="Google Shape;349;p4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4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54" name="Google Shape;354;p4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4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63" name="Google Shape;363;p4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69" name="Google Shape;369;p4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4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76" name="Google Shape;376;p4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4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83" name="Google Shape;383;p4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4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91" name="Google Shape;391;p4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&amp; Subtitle" type="title">
  <p:cSld name="TITLE">
    <p:bg>
      <p:bgPr>
        <a:solidFill>
          <a:srgbClr val="000000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/>
        </p:nvSpPr>
        <p:spPr>
          <a:xfrm>
            <a:off x="1456515" y="1161454"/>
            <a:ext cx="989783" cy="406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Nubank</a:t>
            </a:r>
            <a:endParaRPr/>
          </a:p>
        </p:txBody>
      </p:sp>
      <p:sp>
        <p:nvSpPr>
          <p:cNvPr id="11" name="Google Shape;11;p2"/>
          <p:cNvSpPr txBox="1"/>
          <p:nvPr/>
        </p:nvSpPr>
        <p:spPr>
          <a:xfrm>
            <a:off x="7082206" y="1161454"/>
            <a:ext cx="2146921" cy="406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TDC Florianópolis</a:t>
            </a:r>
            <a:endParaRPr/>
          </a:p>
        </p:txBody>
      </p:sp>
      <p:sp>
        <p:nvSpPr>
          <p:cNvPr id="12" name="Google Shape;12;p2"/>
          <p:cNvSpPr txBox="1"/>
          <p:nvPr/>
        </p:nvSpPr>
        <p:spPr>
          <a:xfrm>
            <a:off x="21636406" y="1161454"/>
            <a:ext cx="1145184" cy="406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Abr 2019</a:t>
            </a:r>
            <a:endParaRPr/>
          </a:p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&amp; Subtitle copy" type="tx">
  <p:cSld name="TITLE_AND_BODY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/>
        </p:nvSpPr>
        <p:spPr>
          <a:xfrm>
            <a:off x="1456515" y="1177429"/>
            <a:ext cx="989783" cy="406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Nubank</a:t>
            </a:r>
            <a:endParaRPr/>
          </a:p>
        </p:txBody>
      </p:sp>
      <p:sp>
        <p:nvSpPr>
          <p:cNvPr id="16" name="Google Shape;16;p3"/>
          <p:cNvSpPr txBox="1"/>
          <p:nvPr/>
        </p:nvSpPr>
        <p:spPr>
          <a:xfrm>
            <a:off x="7082206" y="1177429"/>
            <a:ext cx="2146921" cy="406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TDC Florianópolis</a:t>
            </a:r>
            <a:endParaRPr/>
          </a:p>
        </p:txBody>
      </p:sp>
      <p:sp>
        <p:nvSpPr>
          <p:cNvPr id="17" name="Google Shape;17;p3"/>
          <p:cNvSpPr txBox="1"/>
          <p:nvPr/>
        </p:nvSpPr>
        <p:spPr>
          <a:xfrm>
            <a:off x="21636406" y="1161454"/>
            <a:ext cx="1145184" cy="406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Abr 2019</a:t>
            </a:r>
            <a:endParaRPr/>
          </a:p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&amp; Subtitle copy 1">
  <p:cSld name="Title &amp; Subtitle copy 1">
    <p:bg>
      <p:bgPr>
        <a:solidFill>
          <a:srgbClr val="000000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hoto - Horizontal">
  <p:cSld name="Photo - Horizontal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/>
          <p:nvPr>
            <p:ph idx="2" type="pic"/>
          </p:nvPr>
        </p:nvSpPr>
        <p:spPr>
          <a:xfrm>
            <a:off x="3125968" y="673100"/>
            <a:ext cx="18135601" cy="873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23" name="Google Shape;23;p5"/>
          <p:cNvSpPr txBox="1"/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/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1pPr>
            <a:lvl2pPr indent="-22860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2pPr>
            <a:lvl3pPr indent="-22860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3pPr>
            <a:lvl4pPr indent="-22860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4pPr>
            <a:lvl5pPr indent="-22860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5pPr>
            <a:lvl6pPr indent="-371475" lvl="5" marL="27432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6pPr>
            <a:lvl7pPr indent="-371475" lvl="6" marL="3200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7pPr>
            <a:lvl8pPr indent="-371475" lvl="7" marL="3657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8pPr>
            <a:lvl9pPr indent="-371475" lvl="8" marL="4114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- Center">
  <p:cSld name="Title - Cent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hoto - Vertical">
  <p:cSld name="Photo - Vertical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/>
          <p:nvPr>
            <p:ph idx="2" type="pic"/>
          </p:nvPr>
        </p:nvSpPr>
        <p:spPr>
          <a:xfrm>
            <a:off x="13165980" y="952500"/>
            <a:ext cx="9525001" cy="1146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00"/>
              <a:buFont typeface="Helvetica Neue"/>
              <a:buNone/>
              <a:defRPr sz="8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/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1pPr>
            <a:lvl2pPr indent="-22860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2pPr>
            <a:lvl3pPr indent="-22860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3pPr>
            <a:lvl4pPr indent="-22860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4pPr>
            <a:lvl5pPr indent="-22860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5pPr>
            <a:lvl6pPr indent="-371475" lvl="5" marL="27432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6pPr>
            <a:lvl7pPr indent="-371475" lvl="6" marL="3200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7pPr>
            <a:lvl8pPr indent="-371475" lvl="7" marL="3657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8pPr>
            <a:lvl9pPr indent="-371475" lvl="8" marL="4114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- Top">
  <p:cSld name="Title - Top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/>
          <p:nvPr>
            <p:ph type="title"/>
          </p:nvPr>
        </p:nvSpPr>
        <p:spPr>
          <a:xfrm>
            <a:off x="1689100" y="355600"/>
            <a:ext cx="21005799" cy="228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&amp; Bullets">
  <p:cSld name="Title &amp; Bulle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/>
          <p:nvPr>
            <p:ph type="title"/>
          </p:nvPr>
        </p:nvSpPr>
        <p:spPr>
          <a:xfrm>
            <a:off x="1689100" y="355600"/>
            <a:ext cx="21005799" cy="228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9" name="Google Shape;39;p9"/>
          <p:cNvSpPr txBox="1"/>
          <p:nvPr>
            <p:ph idx="1" type="body"/>
          </p:nvPr>
        </p:nvSpPr>
        <p:spPr>
          <a:xfrm>
            <a:off x="1689100" y="3149600"/>
            <a:ext cx="21005799" cy="929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/>
          <a:lstStyle>
            <a:lvl1pPr indent="-609600" lvl="0" marL="4572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/>
            </a:lvl1pPr>
            <a:lvl2pPr indent="-609600" lvl="1" marL="914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/>
            </a:lvl2pPr>
            <a:lvl3pPr indent="-609600" lvl="2" marL="1371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/>
            </a:lvl3pPr>
            <a:lvl4pPr indent="-609600" lvl="3" marL="1828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/>
            </a:lvl4pPr>
            <a:lvl5pPr indent="-609600" lvl="4" marL="22860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/>
            </a:lvl5pPr>
            <a:lvl6pPr indent="-371475" lvl="5" marL="27432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6pPr>
            <a:lvl7pPr indent="-371475" lvl="6" marL="3200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7pPr>
            <a:lvl8pPr indent="-371475" lvl="7" marL="3657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8pPr>
            <a:lvl9pPr indent="-371475" lvl="8" marL="4114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Bullets &amp; Photo">
  <p:cSld name="Title, Bullets &amp; Photo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/>
          <p:nvPr>
            <p:ph idx="2" type="pic"/>
          </p:nvPr>
        </p:nvSpPr>
        <p:spPr>
          <a:xfrm>
            <a:off x="13169900" y="3149600"/>
            <a:ext cx="9525000" cy="92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43" name="Google Shape;43;p10"/>
          <p:cNvSpPr txBox="1"/>
          <p:nvPr>
            <p:ph type="title"/>
          </p:nvPr>
        </p:nvSpPr>
        <p:spPr>
          <a:xfrm>
            <a:off x="1689100" y="355600"/>
            <a:ext cx="21005799" cy="228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/>
          <a:lstStyle>
            <a:lvl1pPr indent="-530225" lvl="0" marL="457200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750"/>
              <a:buFont typeface="Helvetica Neue"/>
              <a:buChar char="•"/>
              <a:defRPr sz="3800"/>
            </a:lvl1pPr>
            <a:lvl2pPr indent="-530225" lvl="1" marL="914400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750"/>
              <a:buFont typeface="Helvetica Neue"/>
              <a:buChar char="•"/>
              <a:defRPr sz="3800"/>
            </a:lvl2pPr>
            <a:lvl3pPr indent="-530225" lvl="2" marL="1371600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750"/>
              <a:buFont typeface="Helvetica Neue"/>
              <a:buChar char="•"/>
              <a:defRPr sz="3800"/>
            </a:lvl3pPr>
            <a:lvl4pPr indent="-530225" lvl="3" marL="1828800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750"/>
              <a:buFont typeface="Helvetica Neue"/>
              <a:buChar char="•"/>
              <a:defRPr sz="3800"/>
            </a:lvl4pPr>
            <a:lvl5pPr indent="-530225" lvl="4" marL="2286000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750"/>
              <a:buFont typeface="Helvetica Neue"/>
              <a:buChar char="•"/>
              <a:defRPr sz="3800"/>
            </a:lvl5pPr>
            <a:lvl6pPr indent="-371475" lvl="5" marL="27432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6pPr>
            <a:lvl7pPr indent="-371475" lvl="6" marL="3200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7pPr>
            <a:lvl8pPr indent="-371475" lvl="7" marL="3657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8pPr>
            <a:lvl9pPr indent="-371475" lvl="8" marL="4114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9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ullets">
  <p:cSld name="Bullet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1689100" y="1778000"/>
            <a:ext cx="21005799" cy="101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/>
          <a:lstStyle>
            <a:lvl1pPr indent="-609600" lvl="0" marL="4572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/>
            </a:lvl1pPr>
            <a:lvl2pPr indent="-609600" lvl="1" marL="914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/>
            </a:lvl2pPr>
            <a:lvl3pPr indent="-609600" lvl="2" marL="1371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/>
            </a:lvl3pPr>
            <a:lvl4pPr indent="-609600" lvl="3" marL="1828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/>
            </a:lvl4pPr>
            <a:lvl5pPr indent="-609600" lvl="4" marL="22860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/>
            </a:lvl5pPr>
            <a:lvl6pPr indent="-371475" lvl="5" marL="27432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6pPr>
            <a:lvl7pPr indent="-371475" lvl="6" marL="3200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7pPr>
            <a:lvl8pPr indent="-371475" lvl="7" marL="3657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8pPr>
            <a:lvl9pPr indent="-371475" lvl="8" marL="4114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hoto - 3 Up">
  <p:cSld name="Photo - 3 Up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/>
          <p:nvPr>
            <p:ph idx="2" type="pic"/>
          </p:nvPr>
        </p:nvSpPr>
        <p:spPr>
          <a:xfrm>
            <a:off x="15760700" y="7048500"/>
            <a:ext cx="7404100" cy="554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51" name="Google Shape;51;p12"/>
          <p:cNvSpPr/>
          <p:nvPr>
            <p:ph idx="3" type="pic"/>
          </p:nvPr>
        </p:nvSpPr>
        <p:spPr>
          <a:xfrm>
            <a:off x="15760700" y="1130300"/>
            <a:ext cx="7404100" cy="554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52" name="Google Shape;52;p12"/>
          <p:cNvSpPr/>
          <p:nvPr>
            <p:ph idx="4" type="pic"/>
          </p:nvPr>
        </p:nvSpPr>
        <p:spPr>
          <a:xfrm>
            <a:off x="1206500" y="1130300"/>
            <a:ext cx="14173200" cy="1146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">
  <p:cSld name="Quot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/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None/>
              <a:defRPr i="1" sz="3200"/>
            </a:lvl1pPr>
            <a:lvl2pPr indent="-371475" lvl="1" marL="914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2pPr>
            <a:lvl3pPr indent="-371475" lvl="2" marL="1371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3pPr>
            <a:lvl4pPr indent="-371475" lvl="3" marL="1828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4pPr>
            <a:lvl5pPr indent="-371475" lvl="4" marL="22860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5pPr>
            <a:lvl6pPr indent="-371475" lvl="5" marL="27432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6pPr>
            <a:lvl7pPr indent="-371475" lvl="6" marL="3200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7pPr>
            <a:lvl8pPr indent="-371475" lvl="7" marL="3657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8pPr>
            <a:lvl9pPr indent="-371475" lvl="8" marL="4114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2" type="body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/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Helvetica Neue"/>
              <a:buNone/>
              <a:defRPr sz="48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371475" lvl="1" marL="914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2pPr>
            <a:lvl3pPr indent="-371475" lvl="2" marL="1371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3pPr>
            <a:lvl4pPr indent="-371475" lvl="3" marL="1828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4pPr>
            <a:lvl5pPr indent="-371475" lvl="4" marL="22860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5pPr>
            <a:lvl6pPr indent="-371475" lvl="5" marL="27432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6pPr>
            <a:lvl7pPr indent="-371475" lvl="6" marL="3200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7pPr>
            <a:lvl8pPr indent="-371475" lvl="7" marL="3657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8pPr>
            <a:lvl9pPr indent="-371475" lvl="8" marL="4114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hoto">
  <p:cSld name="Photo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/>
          <p:nvPr>
            <p:ph idx="2" type="pic"/>
          </p:nvPr>
        </p:nvSpPr>
        <p:spPr>
          <a:xfrm>
            <a:off x="0" y="0"/>
            <a:ext cx="24384001" cy="137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>
  <p:cSld name="Blank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689100" y="355600"/>
            <a:ext cx="21005799" cy="228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689100" y="3149600"/>
            <a:ext cx="21005799" cy="929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/>
          <a:lstStyle>
            <a:lvl1pPr indent="-641350" lvl="0" marL="4572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641350" lvl="1" marL="9144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641350" lvl="2" marL="13716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641350" lvl="3" marL="18288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641350" lvl="4" marL="2286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641350" lvl="5" marL="27432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641350" lvl="6" marL="32004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641350" lvl="7" marL="36576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641350" lvl="8" marL="41148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Relationship Id="rId4" Type="http://schemas.openxmlformats.org/officeDocument/2006/relationships/image" Target="../media/image5.jpg"/><Relationship Id="rId5" Type="http://schemas.openxmlformats.org/officeDocument/2006/relationships/image" Target="../media/image6.jpg"/><Relationship Id="rId6" Type="http://schemas.openxmlformats.org/officeDocument/2006/relationships/image" Target="../media/image3.jpg"/><Relationship Id="rId7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1.png"/><Relationship Id="rId4" Type="http://schemas.openxmlformats.org/officeDocument/2006/relationships/image" Target="../media/image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2.png"/><Relationship Id="rId4" Type="http://schemas.openxmlformats.org/officeDocument/2006/relationships/image" Target="../media/image30.gif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gif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3.gif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8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6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9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0.gif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1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5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2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4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28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hyperlink" Target="https://facebook.github.io/react-native/docs/accessibility" TargetMode="External"/><Relationship Id="rId4" Type="http://schemas.openxmlformats.org/officeDocument/2006/relationships/hyperlink" Target="https://medium.com/@larenelg/creating-inclusive-apps-in-react-native-the-coding-bit-bd3832349009" TargetMode="External"/><Relationship Id="rId9" Type="http://schemas.openxmlformats.org/officeDocument/2006/relationships/image" Target="../media/image26.png"/><Relationship Id="rId5" Type="http://schemas.openxmlformats.org/officeDocument/2006/relationships/hyperlink" Target="https://medium.com/@larenelg/mobile-accessibility-resources-dab97a739080" TargetMode="External"/><Relationship Id="rId6" Type="http://schemas.openxmlformats.org/officeDocument/2006/relationships/hyperlink" Target="https://www.w3.org/TR/WCAG20/" TargetMode="External"/><Relationship Id="rId7" Type="http://schemas.openxmlformats.org/officeDocument/2006/relationships/hyperlink" Target="https://webaccessibility.guide/" TargetMode="External"/><Relationship Id="rId8" Type="http://schemas.openxmlformats.org/officeDocument/2006/relationships/hyperlink" Target="https://github.com/LisaDziuba/Awesome-Design-Tools#accessibility-tools" TargetMode="Externa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.png"/><Relationship Id="rId4" Type="http://schemas.openxmlformats.org/officeDocument/2006/relationships/image" Target="../media/image27.png"/><Relationship Id="rId5" Type="http://schemas.openxmlformats.org/officeDocument/2006/relationships/hyperlink" Target="https://nubank.workable.com/" TargetMode="Externa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/>
        </p:nvSpPr>
        <p:spPr>
          <a:xfrm>
            <a:off x="1437183" y="3396456"/>
            <a:ext cx="18843329" cy="229616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Desenvolvendo Apps Acessíveis com 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React Native no Nubank </a:t>
            </a:r>
            <a:endParaRPr/>
          </a:p>
        </p:txBody>
      </p:sp>
      <p:pic>
        <p:nvPicPr>
          <p:cNvPr descr="nubank_logo_purple.png" id="68" name="Google Shape;68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146297" y="10746849"/>
            <a:ext cx="4136345" cy="2925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/>
        </p:nvSpPr>
        <p:spPr>
          <a:xfrm>
            <a:off x="1437183" y="3396456"/>
            <a:ext cx="8639176" cy="132080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Quem somos nós</a:t>
            </a:r>
            <a:endParaRPr/>
          </a:p>
        </p:txBody>
      </p:sp>
      <p:pic>
        <p:nvPicPr>
          <p:cNvPr descr="Prancheta 1.png" id="74" name="Google Shape;7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052455" y="6497371"/>
            <a:ext cx="6399100" cy="6399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rick.png" id="75" name="Google Shape;75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90864" y="6442376"/>
            <a:ext cx="6458290" cy="6458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/>
          <p:nvPr/>
        </p:nvSpPr>
        <p:spPr>
          <a:xfrm>
            <a:off x="1437169" y="3396450"/>
            <a:ext cx="6879300" cy="13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E24B7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7E24B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Nubank</a:t>
            </a:r>
            <a:endParaRPr/>
          </a:p>
        </p:txBody>
      </p:sp>
      <p:pic>
        <p:nvPicPr>
          <p:cNvPr descr="Imagem do logo do Nubank" id="81" name="Google Shape;8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063292" y="3120273"/>
            <a:ext cx="8672448" cy="8672448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8"/>
          <p:cNvSpPr txBox="1"/>
          <p:nvPr/>
        </p:nvSpPr>
        <p:spPr>
          <a:xfrm>
            <a:off x="1448878" y="5391800"/>
            <a:ext cx="7239900" cy="71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-529166" lvl="0" marL="52916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Char char="•"/>
            </a:pPr>
            <a:r>
              <a:rPr b="0" i="0" lang="en-US" sz="4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 que é o Nubank?</a:t>
            </a:r>
            <a:endParaRPr/>
          </a:p>
        </p:txBody>
      </p:sp>
      <p:sp>
        <p:nvSpPr>
          <p:cNvPr id="83" name="Google Shape;83;p18"/>
          <p:cNvSpPr txBox="1"/>
          <p:nvPr/>
        </p:nvSpPr>
        <p:spPr>
          <a:xfrm>
            <a:off x="1448881" y="6141450"/>
            <a:ext cx="5049300" cy="71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-529166" lvl="0" marL="52916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Char char="•"/>
            </a:pPr>
            <a:r>
              <a:rPr b="0" i="0" lang="en-US" sz="4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NuConta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9"/>
          <p:cNvSpPr txBox="1"/>
          <p:nvPr/>
        </p:nvSpPr>
        <p:spPr>
          <a:xfrm>
            <a:off x="1437183" y="3396456"/>
            <a:ext cx="8784845" cy="227939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Acessibilidade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Primeiros passos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0"/>
          <p:cNvSpPr txBox="1"/>
          <p:nvPr/>
        </p:nvSpPr>
        <p:spPr>
          <a:xfrm>
            <a:off x="1564183" y="3480792"/>
            <a:ext cx="11842037" cy="1306577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Helvetica Neue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Pessoas com deficiência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Helvetica Neue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realizam tarefas sozinhas</a:t>
            </a:r>
            <a:endParaRPr/>
          </a:p>
        </p:txBody>
      </p:sp>
      <p:sp>
        <p:nvSpPr>
          <p:cNvPr id="94" name="Google Shape;94;p20"/>
          <p:cNvSpPr txBox="1"/>
          <p:nvPr/>
        </p:nvSpPr>
        <p:spPr>
          <a:xfrm>
            <a:off x="1437183" y="3353792"/>
            <a:ext cx="11842037" cy="71120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Helvetica Neue"/>
              <a:buNone/>
            </a:pPr>
            <a:r>
              <a:t/>
            </a:r>
            <a:endParaRPr b="0" i="0" sz="4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Imagem de uma mulher com deficiência visual usando uma escada rolante de uma estação de transporte público." id="95" name="Google Shape;9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23083" y="5923855"/>
            <a:ext cx="14960917" cy="779214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m de uma mulher com deficiência visual cozinhando" id="96" name="Google Shape;96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842711" cy="855645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m de 3 mulheres com deficiência visual treinando balé em um estúdio de dança." id="97" name="Google Shape;97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786240" y="0"/>
            <a:ext cx="12597761" cy="79139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m de um homem com deficiência visual jogando um jogo em um video game" id="98" name="Google Shape;98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0" y="3896072"/>
            <a:ext cx="13093235" cy="981992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m do logo do Nubank" id="99" name="Google Shape;99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868566" y="1534566"/>
            <a:ext cx="10646868" cy="106468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/>
        </p:nvSpPr>
        <p:spPr>
          <a:xfrm>
            <a:off x="12192000" y="10640797"/>
            <a:ext cx="10636428" cy="193040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Helvetica Neue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 o seu design não é para todos, isso significa que pessoas não conseguem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Helvetica Neue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utilizar seu produto.</a:t>
            </a:r>
            <a:endParaRPr/>
          </a:p>
        </p:txBody>
      </p:sp>
      <p:sp>
        <p:nvSpPr>
          <p:cNvPr id="105" name="Google Shape;105;p21"/>
          <p:cNvSpPr txBox="1"/>
          <p:nvPr/>
        </p:nvSpPr>
        <p:spPr>
          <a:xfrm>
            <a:off x="1437183" y="3353792"/>
            <a:ext cx="9826825" cy="229616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Design acessível 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vs.</a:t>
            </a:r>
            <a:r>
              <a:rPr b="0" i="0" lang="en-US" sz="8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b="1" i="0" lang="en-US" sz="8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design universal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2"/>
          <p:cNvSpPr txBox="1"/>
          <p:nvPr/>
        </p:nvSpPr>
        <p:spPr>
          <a:xfrm>
            <a:off x="1437183" y="3396456"/>
            <a:ext cx="9070063" cy="193040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Helvetica Neue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Design acessível considera as necessidades das pessoas com deficiência.</a:t>
            </a:r>
            <a:endParaRPr/>
          </a:p>
        </p:txBody>
      </p:sp>
      <p:pic>
        <p:nvPicPr>
          <p:cNvPr descr="Imagem de uma escada na qual foi colocada uma rampa sobre, mas como a escada é grande no final parece um labirinto as rampas que possuí muitas curvas" id="111" name="Google Shape;111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68000" y="4983956"/>
            <a:ext cx="13728700" cy="87503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m de um meme com a frase “uma bosta”." id="112" name="Google Shape;112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20361" y="7921193"/>
            <a:ext cx="6997701" cy="4127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3"/>
          <p:cNvSpPr txBox="1"/>
          <p:nvPr/>
        </p:nvSpPr>
        <p:spPr>
          <a:xfrm>
            <a:off x="1437183" y="3396456"/>
            <a:ext cx="8710296" cy="193040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Helvetica Neue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Design universal considera as necessidades de uma população humana diversa.</a:t>
            </a:r>
            <a:endParaRPr/>
          </a:p>
        </p:txBody>
      </p:sp>
      <p:pic>
        <p:nvPicPr>
          <p:cNvPr descr="Imagem de uma escadaria que também possui uma rampa de acesso que não torna difícil/diferente o uso tanto da escada como da rampa" id="118" name="Google Shape;118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66510" y="4991155"/>
            <a:ext cx="13732790" cy="874851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eme com um homem surpreso com um resultado positivo&#10;" id="119" name="Google Shape;119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44848" y="5006600"/>
            <a:ext cx="7867011" cy="62936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4"/>
          <p:cNvSpPr txBox="1"/>
          <p:nvPr/>
        </p:nvSpPr>
        <p:spPr>
          <a:xfrm>
            <a:off x="1437183" y="3396456"/>
            <a:ext cx="14355319" cy="467360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None/>
            </a:pPr>
            <a:r>
              <a:rPr b="0" i="0" lang="en-US" sz="6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“Design universal é o design de produtos e ambientes a serem usados por todas as pessoas, na maior medida do possível, sem a necessidade de adaptação ou design especializado.”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 txBox="1"/>
          <p:nvPr/>
        </p:nvSpPr>
        <p:spPr>
          <a:xfrm>
            <a:off x="13119633" y="10437597"/>
            <a:ext cx="9708796" cy="193040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Helvetica Neue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 você trabalha na Web em qualquer capacidade, a acessibilidade é o seu trabalho.</a:t>
            </a:r>
            <a:endParaRPr/>
          </a:p>
        </p:txBody>
      </p:sp>
      <p:sp>
        <p:nvSpPr>
          <p:cNvPr id="130" name="Google Shape;130;p25"/>
          <p:cNvSpPr txBox="1"/>
          <p:nvPr/>
        </p:nvSpPr>
        <p:spPr>
          <a:xfrm>
            <a:off x="1437183" y="3353792"/>
            <a:ext cx="7226797" cy="229616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Considerando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acessibilidade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6"/>
          <p:cNvSpPr txBox="1"/>
          <p:nvPr/>
        </p:nvSpPr>
        <p:spPr>
          <a:xfrm>
            <a:off x="8074460" y="3383937"/>
            <a:ext cx="5394227" cy="314960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Helvetica Neue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Deficiências visuais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Helvetica Neue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Deficiências auditivas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Helvetica Neue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Deficiências motoras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Helvetica Neue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Deficiências cognitivas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Helvetica Neue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Disturbios vestibulares</a:t>
            </a:r>
            <a:endParaRPr/>
          </a:p>
        </p:txBody>
      </p:sp>
      <p:sp>
        <p:nvSpPr>
          <p:cNvPr id="136" name="Google Shape;136;p26"/>
          <p:cNvSpPr txBox="1"/>
          <p:nvPr/>
        </p:nvSpPr>
        <p:spPr>
          <a:xfrm>
            <a:off x="1437183" y="3353792"/>
            <a:ext cx="5645024" cy="229616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Tipos de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deficiência</a:t>
            </a:r>
            <a:endParaRPr/>
          </a:p>
        </p:txBody>
      </p:sp>
      <p:sp>
        <p:nvSpPr>
          <p:cNvPr id="137" name="Google Shape;137;p26"/>
          <p:cNvSpPr txBox="1"/>
          <p:nvPr/>
        </p:nvSpPr>
        <p:spPr>
          <a:xfrm>
            <a:off x="8285677" y="8333650"/>
            <a:ext cx="5645100" cy="13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Helvetica Neue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Idosos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Helvetica Neue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Analfabetismo</a:t>
            </a:r>
            <a:endParaRPr/>
          </a:p>
        </p:txBody>
      </p:sp>
      <p:sp>
        <p:nvSpPr>
          <p:cNvPr id="138" name="Google Shape;138;p26"/>
          <p:cNvSpPr txBox="1"/>
          <p:nvPr/>
        </p:nvSpPr>
        <p:spPr>
          <a:xfrm>
            <a:off x="1258766" y="8333645"/>
            <a:ext cx="6362147" cy="229616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Outros cenários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/>
          <p:nvPr/>
        </p:nvSpPr>
        <p:spPr>
          <a:xfrm>
            <a:off x="1437183" y="3353792"/>
            <a:ext cx="12758739" cy="327152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Como podemos construir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uma ótima experiência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para todos?     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8"/>
          <p:cNvSpPr txBox="1"/>
          <p:nvPr/>
        </p:nvSpPr>
        <p:spPr>
          <a:xfrm>
            <a:off x="10164942" y="3353792"/>
            <a:ext cx="5684441" cy="229616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Tecnologia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assistiva</a:t>
            </a:r>
            <a:endParaRPr/>
          </a:p>
        </p:txBody>
      </p:sp>
      <p:sp>
        <p:nvSpPr>
          <p:cNvPr id="149" name="Google Shape;149;p28"/>
          <p:cNvSpPr txBox="1"/>
          <p:nvPr/>
        </p:nvSpPr>
        <p:spPr>
          <a:xfrm>
            <a:off x="1729255" y="3353792"/>
            <a:ext cx="6210797" cy="229616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Bom design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system </a:t>
            </a:r>
            <a:endParaRPr/>
          </a:p>
        </p:txBody>
      </p:sp>
      <p:sp>
        <p:nvSpPr>
          <p:cNvPr id="150" name="Google Shape;150;p28"/>
          <p:cNvSpPr txBox="1"/>
          <p:nvPr/>
        </p:nvSpPr>
        <p:spPr>
          <a:xfrm>
            <a:off x="8378591" y="3816072"/>
            <a:ext cx="855961" cy="162560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Helvetica Neue"/>
              <a:buNone/>
            </a:pPr>
            <a:r>
              <a:rPr b="1" i="0" lang="en-US" sz="10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+</a:t>
            </a:r>
            <a:endParaRPr/>
          </a:p>
        </p:txBody>
      </p:sp>
      <p:pic>
        <p:nvPicPr>
          <p:cNvPr descr="Gravação do ato de fusão no anime Dragon Ball" id="151" name="Google Shape;151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0986" y="6830974"/>
            <a:ext cx="24414986" cy="6885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9"/>
          <p:cNvSpPr txBox="1"/>
          <p:nvPr/>
        </p:nvSpPr>
        <p:spPr>
          <a:xfrm>
            <a:off x="1437183" y="3396456"/>
            <a:ext cx="11792205" cy="227939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Design System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Mapa de acessibilidade 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0"/>
          <p:cNvSpPr txBox="1"/>
          <p:nvPr/>
        </p:nvSpPr>
        <p:spPr>
          <a:xfrm>
            <a:off x="1437183" y="3396456"/>
            <a:ext cx="7680723" cy="227939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Design System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Componentes</a:t>
            </a:r>
            <a:endParaRPr/>
          </a:p>
        </p:txBody>
      </p:sp>
      <p:sp>
        <p:nvSpPr>
          <p:cNvPr id="162" name="Google Shape;162;p30"/>
          <p:cNvSpPr txBox="1"/>
          <p:nvPr/>
        </p:nvSpPr>
        <p:spPr>
          <a:xfrm>
            <a:off x="1438472" y="5855831"/>
            <a:ext cx="7815827" cy="375920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Helvetica Neue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Em nível de componentes, quando consideramos acessibilidade, temos:</a:t>
            </a:r>
            <a:endParaRPr/>
          </a:p>
          <a:p>
            <a:pPr indent="-529166" lvl="0" marL="52916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"/>
              <a:buChar char="•"/>
            </a:pPr>
            <a:r>
              <a:rPr b="0" i="0" lang="en-US" sz="4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Descrição</a:t>
            </a:r>
            <a:endParaRPr/>
          </a:p>
          <a:p>
            <a:pPr indent="-529166" lvl="0" marL="52916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"/>
              <a:buChar char="•"/>
            </a:pPr>
            <a:r>
              <a:rPr b="0" i="0" lang="en-US" sz="4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Tipo/Estado</a:t>
            </a:r>
            <a:endParaRPr/>
          </a:p>
          <a:p>
            <a:pPr indent="-529166" lvl="0" marL="52916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"/>
              <a:buChar char="•"/>
            </a:pPr>
            <a:r>
              <a:rPr b="0" i="0" lang="en-US" sz="4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Dica/Descrição de interação</a:t>
            </a:r>
            <a:endParaRPr/>
          </a:p>
        </p:txBody>
      </p:sp>
      <p:pic>
        <p:nvPicPr>
          <p:cNvPr descr="Imagem de um item de um mapa de acessibilidade, contendo os seguinte itens:Um Label com valor: NuConta - Página 1 de 3Um Trait com valor ajustableUm Hint com valor Passe um dedo para cima ou para baixo para ajustar o valor" id="163" name="Google Shape;163;p30"/>
          <p:cNvPicPr preferRelativeResize="0"/>
          <p:nvPr/>
        </p:nvPicPr>
        <p:blipFill rotWithShape="1">
          <a:blip r:embed="rId3">
            <a:alphaModFix/>
          </a:blip>
          <a:srcRect b="5999" l="0" r="0" t="0"/>
          <a:stretch/>
        </p:blipFill>
        <p:spPr>
          <a:xfrm>
            <a:off x="12329048" y="4132989"/>
            <a:ext cx="8894986" cy="7799708"/>
          </a:xfrm>
          <a:prstGeom prst="rect">
            <a:avLst/>
          </a:prstGeom>
          <a:noFill/>
          <a:ln>
            <a:noFill/>
          </a:ln>
          <a:effectLst>
            <a:outerShdw blurRad="254000" rotWithShape="0" dir="5400000" dist="127000">
              <a:srgbClr val="000000">
                <a:alpha val="69803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m da tela inicial do App do Nubank para alguém com NuConta junto ao mapa de acessibilidade dela: cada item segue o mesmo formato da imagem do slide anterior." id="168" name="Google Shape;168;p31"/>
          <p:cNvPicPr preferRelativeResize="0"/>
          <p:nvPr/>
        </p:nvPicPr>
        <p:blipFill rotWithShape="1">
          <a:blip r:embed="rId3">
            <a:alphaModFix/>
          </a:blip>
          <a:srcRect b="3766" l="2147" r="2709" t="6203"/>
          <a:stretch/>
        </p:blipFill>
        <p:spPr>
          <a:xfrm>
            <a:off x="3927078" y="2048073"/>
            <a:ext cx="16529878" cy="10610539"/>
          </a:xfrm>
          <a:prstGeom prst="rect">
            <a:avLst/>
          </a:prstGeom>
          <a:noFill/>
          <a:ln>
            <a:noFill/>
          </a:ln>
          <a:effectLst>
            <a:reflection blurRad="0" dir="0" dist="0" endA="0" endPos="40000" fadeDir="5400000" kx="0" rotWithShape="0" algn="bl" stA="50000" stPos="0" sy="-100000" ky="0"/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2"/>
          <p:cNvSpPr txBox="1"/>
          <p:nvPr/>
        </p:nvSpPr>
        <p:spPr>
          <a:xfrm>
            <a:off x="1437183" y="3396456"/>
            <a:ext cx="11509757" cy="227939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Design System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Mapa de acessibilidade</a:t>
            </a:r>
            <a:endParaRPr/>
          </a:p>
        </p:txBody>
      </p:sp>
      <p:sp>
        <p:nvSpPr>
          <p:cNvPr id="174" name="Google Shape;174;p32"/>
          <p:cNvSpPr txBox="1"/>
          <p:nvPr/>
        </p:nvSpPr>
        <p:spPr>
          <a:xfrm>
            <a:off x="1438472" y="6643231"/>
            <a:ext cx="14437496" cy="254000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"/>
              <a:buNone/>
            </a:pPr>
            <a:r>
              <a:rPr b="0" i="0" lang="en-US" sz="8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Quando codar apenas codamos!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3"/>
          <p:cNvSpPr txBox="1"/>
          <p:nvPr/>
        </p:nvSpPr>
        <p:spPr>
          <a:xfrm>
            <a:off x="1437183" y="3353792"/>
            <a:ext cx="6629590" cy="327152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 que são tecnologias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assistivas? </a:t>
            </a:r>
            <a:endParaRPr/>
          </a:p>
        </p:txBody>
      </p:sp>
      <p:sp>
        <p:nvSpPr>
          <p:cNvPr id="180" name="Google Shape;180;p33"/>
          <p:cNvSpPr txBox="1"/>
          <p:nvPr/>
        </p:nvSpPr>
        <p:spPr>
          <a:xfrm>
            <a:off x="8842171" y="3396456"/>
            <a:ext cx="13771245" cy="375920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Helvetica Neue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Tecnologia que ajuda um pessoa a concluir uma tarefa melhor do que sem ela.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Helvetica Neue"/>
              <a:buNone/>
            </a:pPr>
            <a:r>
              <a:t/>
            </a:r>
            <a:endParaRPr b="0" i="0" sz="4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Helvetica Neue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Exemplos: óculos, teclados, leitores de tela (como o TalkBack e o VoiceOver), lupas e configurar tamanho de fontes.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4"/>
          <p:cNvSpPr txBox="1"/>
          <p:nvPr/>
        </p:nvSpPr>
        <p:spPr>
          <a:xfrm>
            <a:off x="1437183" y="3353792"/>
            <a:ext cx="11009512" cy="424688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Como podemos fazer 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uso de tecnologias 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assistivas com 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React Native</a:t>
            </a:r>
            <a:r>
              <a:rPr b="1" i="0" lang="en-US" sz="8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?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5"/>
          <p:cNvSpPr txBox="1"/>
          <p:nvPr/>
        </p:nvSpPr>
        <p:spPr>
          <a:xfrm>
            <a:off x="1437183" y="3353792"/>
            <a:ext cx="6629590" cy="327152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Como o 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React Native</a:t>
            </a:r>
            <a:r>
              <a:rPr b="1" i="0" lang="en-US" sz="8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funciona? 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" name="Google Shape;195;p36"/>
          <p:cNvGrpSpPr/>
          <p:nvPr/>
        </p:nvGrpSpPr>
        <p:grpSpPr>
          <a:xfrm>
            <a:off x="2126121" y="2544032"/>
            <a:ext cx="20301823" cy="9786115"/>
            <a:chOff x="0" y="0"/>
            <a:chExt cx="20301823" cy="9786113"/>
          </a:xfrm>
        </p:grpSpPr>
        <p:pic>
          <p:nvPicPr>
            <p:cNvPr descr="Código para a geração de uma tela simples em React Native.A tela tem apenas as informações: “TDC Florianópolis 2019”, sendo que o texto “2019” está em vermelho.O código para gerar o App é o seguinte:import React, { Component } from 'react';import { Text, View } from 'react-native';export default class BoldAndBeautiful extends Component {  render() {    const viewStyle = {flex: 1, justifyContent: 'center', alignItems: 'center', backgroundColor: '#F5FCFF'};    return (      &lt;View style={{...viewStyle}}&gt;        &lt;Text style={{fontWeight: 'bold'}} allowFontScaling={true}&gt;          TDC Florianópolis        &lt;/Text&gt;        &lt;Text style={{color: 'red'}} allowFontScaling={true}&gt;            2019        &lt;/Text&gt;      &lt;/View&gt;    );  }}" id="196" name="Google Shape;196;p36"/>
            <p:cNvPicPr preferRelativeResize="0"/>
            <p:nvPr/>
          </p:nvPicPr>
          <p:blipFill rotWithShape="1">
            <a:blip r:embed="rId3">
              <a:alphaModFix/>
            </a:blip>
            <a:srcRect b="2810" l="1397" r="576" t="1720"/>
            <a:stretch/>
          </p:blipFill>
          <p:spPr>
            <a:xfrm>
              <a:off x="0" y="0"/>
              <a:ext cx="20301823" cy="9786113"/>
            </a:xfrm>
            <a:prstGeom prst="rect">
              <a:avLst/>
            </a:prstGeom>
            <a:noFill/>
            <a:ln>
              <a:noFill/>
            </a:ln>
            <a:effectLst>
              <a:outerShdw blurRad="254000" rotWithShape="0" dir="5400000" dist="25400">
                <a:srgbClr val="000000">
                  <a:alpha val="49803"/>
                </a:srgbClr>
              </a:outerShdw>
            </a:effectLst>
          </p:spPr>
        </p:pic>
        <p:sp>
          <p:nvSpPr>
            <p:cNvPr id="197" name="Google Shape;197;p36"/>
            <p:cNvSpPr/>
            <p:nvPr/>
          </p:nvSpPr>
          <p:spPr>
            <a:xfrm>
              <a:off x="145482" y="9081352"/>
              <a:ext cx="1943758" cy="406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Helvetica Neue"/>
                <a:buNone/>
              </a:pPr>
              <a:r>
                <a:t/>
              </a:r>
              <a:endParaRPr b="0" i="0" sz="32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8" name="Google Shape;198;p36"/>
            <p:cNvSpPr/>
            <p:nvPr/>
          </p:nvSpPr>
          <p:spPr>
            <a:xfrm>
              <a:off x="12072684" y="8987428"/>
              <a:ext cx="2824652" cy="69435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Helvetica Neue"/>
                <a:buNone/>
              </a:pPr>
              <a:r>
                <a:t/>
              </a:r>
              <a:endParaRPr b="0" i="0" sz="32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7"/>
          <p:cNvSpPr txBox="1"/>
          <p:nvPr/>
        </p:nvSpPr>
        <p:spPr>
          <a:xfrm>
            <a:off x="1437183" y="3353792"/>
            <a:ext cx="8633219" cy="229616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Tamanho flexível do texto</a:t>
            </a:r>
            <a:endParaRPr/>
          </a:p>
        </p:txBody>
      </p:sp>
      <p:grpSp>
        <p:nvGrpSpPr>
          <p:cNvPr id="204" name="Google Shape;204;p37"/>
          <p:cNvGrpSpPr/>
          <p:nvPr/>
        </p:nvGrpSpPr>
        <p:grpSpPr>
          <a:xfrm>
            <a:off x="1437183" y="6630502"/>
            <a:ext cx="8633219" cy="1437234"/>
            <a:chOff x="0" y="0"/>
            <a:chExt cx="8633218" cy="1437232"/>
          </a:xfrm>
        </p:grpSpPr>
        <p:sp>
          <p:nvSpPr>
            <p:cNvPr id="205" name="Google Shape;205;p37"/>
            <p:cNvSpPr/>
            <p:nvPr/>
          </p:nvSpPr>
          <p:spPr>
            <a:xfrm>
              <a:off x="0" y="0"/>
              <a:ext cx="8633218" cy="1437232"/>
            </a:xfrm>
            <a:prstGeom prst="roundRect">
              <a:avLst>
                <a:gd fmla="val 17262" name="adj"/>
              </a:avLst>
            </a:prstGeom>
            <a:solidFill>
              <a:srgbClr val="E3E5E5"/>
            </a:solidFill>
            <a:ln cap="flat" cmpd="sng" w="12700">
              <a:solidFill>
                <a:srgbClr val="000000"/>
              </a:solidFill>
              <a:prstDash val="solid"/>
              <a:miter lim="4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Helvetica Neue"/>
                <a:buNone/>
              </a:pPr>
              <a:r>
                <a:t/>
              </a:r>
              <a:endParaRPr b="0" i="0" sz="32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6" name="Google Shape;206;p37"/>
            <p:cNvSpPr txBox="1"/>
            <p:nvPr/>
          </p:nvSpPr>
          <p:spPr>
            <a:xfrm>
              <a:off x="410347" y="239824"/>
              <a:ext cx="7812522" cy="7993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Courier"/>
                <a:buNone/>
              </a:pPr>
              <a:r>
                <a:rPr b="0" i="0" lang="en-US" sz="4000" u="none" cap="none" strike="noStrik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allowFontScaling: boolean</a:t>
              </a:r>
              <a:endParaRPr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m de uma tela com apenas as informações: “TDC Florianópolis 2019”, sendo que o texto “2019” está em vermelho. O tamanho do texto é o default que o React Native usa." id="211" name="Google Shape;211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58281" y="2139202"/>
            <a:ext cx="5852083" cy="10403703"/>
          </a:xfrm>
          <a:prstGeom prst="rect">
            <a:avLst/>
          </a:prstGeom>
          <a:noFill/>
          <a:ln>
            <a:noFill/>
          </a:ln>
          <a:effectLst>
            <a:outerShdw blurRad="317500" rotWithShape="0" dir="5400000" dist="25400">
              <a:srgbClr val="000000">
                <a:alpha val="49803"/>
              </a:srgbClr>
            </a:outerShdw>
          </a:effectLst>
        </p:spPr>
      </p:pic>
      <p:pic>
        <p:nvPicPr>
          <p:cNvPr descr="Imagem de uma tela com apenas as informações: “TDC Florianópolis 2019”, sendo que o texto “2019” está em vermelho. O tamanho do texto é o configurado pelo usuário dentro das configurações do sistema operacional e está maior" id="212" name="Google Shape;212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10458" y="2139202"/>
            <a:ext cx="5852084" cy="10403703"/>
          </a:xfrm>
          <a:prstGeom prst="rect">
            <a:avLst/>
          </a:prstGeom>
          <a:noFill/>
          <a:ln>
            <a:noFill/>
          </a:ln>
          <a:effectLst>
            <a:outerShdw blurRad="317500" rotWithShape="0" dir="5400000" dist="25400">
              <a:srgbClr val="000000">
                <a:alpha val="49803"/>
              </a:srgbClr>
            </a:outerShdw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9"/>
          <p:cNvSpPr txBox="1"/>
          <p:nvPr/>
        </p:nvSpPr>
        <p:spPr>
          <a:xfrm>
            <a:off x="1437183" y="3353792"/>
            <a:ext cx="6624415" cy="132080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Inseparáveis</a:t>
            </a:r>
            <a:endParaRPr/>
          </a:p>
        </p:txBody>
      </p:sp>
      <p:grpSp>
        <p:nvGrpSpPr>
          <p:cNvPr id="218" name="Google Shape;218;p39"/>
          <p:cNvGrpSpPr/>
          <p:nvPr/>
        </p:nvGrpSpPr>
        <p:grpSpPr>
          <a:xfrm>
            <a:off x="1437183" y="6858000"/>
            <a:ext cx="6629046" cy="1103585"/>
            <a:chOff x="0" y="0"/>
            <a:chExt cx="6629044" cy="1103584"/>
          </a:xfrm>
        </p:grpSpPr>
        <p:sp>
          <p:nvSpPr>
            <p:cNvPr id="219" name="Google Shape;219;p39"/>
            <p:cNvSpPr/>
            <p:nvPr/>
          </p:nvSpPr>
          <p:spPr>
            <a:xfrm>
              <a:off x="0" y="0"/>
              <a:ext cx="6629044" cy="1103584"/>
            </a:xfrm>
            <a:prstGeom prst="roundRect">
              <a:avLst>
                <a:gd fmla="val 17262" name="adj"/>
              </a:avLst>
            </a:prstGeom>
            <a:solidFill>
              <a:srgbClr val="E3E5E5"/>
            </a:solidFill>
            <a:ln cap="flat" cmpd="sng" w="12700">
              <a:solidFill>
                <a:srgbClr val="000000"/>
              </a:solidFill>
              <a:prstDash val="solid"/>
              <a:miter lim="4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Helvetica Neue"/>
                <a:buNone/>
              </a:pPr>
              <a:r>
                <a:t/>
              </a:r>
              <a:endParaRPr b="0" i="0" sz="32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0" name="Google Shape;220;p39"/>
            <p:cNvSpPr txBox="1"/>
            <p:nvPr/>
          </p:nvSpPr>
          <p:spPr>
            <a:xfrm>
              <a:off x="315086" y="184150"/>
              <a:ext cx="5998871" cy="71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Courier"/>
                <a:buNone/>
              </a:pPr>
              <a:r>
                <a:rPr b="0" i="0" lang="en-US" sz="4000" u="none" cap="none" strike="noStrik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accessible: boolean</a:t>
              </a:r>
              <a:endParaRPr/>
            </a:p>
          </p:txBody>
        </p:sp>
      </p:grpSp>
      <p:pic>
        <p:nvPicPr>
          <p:cNvPr descr="Uma imagem animada com a dança da música Together da banda High School Music e a frase em inglês: &quot;Estamos todos juntos&quot;" id="221" name="Google Shape;221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542245" y="7409791"/>
            <a:ext cx="9294565" cy="46472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Video demonstrando o uso da propriedade accessible com valor false:&#10;Tanto label quanto seu valor associado são lidos separadamente" id="226" name="Google Shape;226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34375" y="0"/>
            <a:ext cx="7715250" cy="1371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41"/>
          <p:cNvSpPr txBox="1"/>
          <p:nvPr/>
        </p:nvSpPr>
        <p:spPr>
          <a:xfrm>
            <a:off x="1437183" y="3353792"/>
            <a:ext cx="6624415" cy="132080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Inseparáveis</a:t>
            </a:r>
            <a:endParaRPr/>
          </a:p>
        </p:txBody>
      </p:sp>
      <p:grpSp>
        <p:nvGrpSpPr>
          <p:cNvPr id="232" name="Google Shape;232;p41"/>
          <p:cNvGrpSpPr/>
          <p:nvPr/>
        </p:nvGrpSpPr>
        <p:grpSpPr>
          <a:xfrm>
            <a:off x="1432031" y="6444555"/>
            <a:ext cx="17428144" cy="2814777"/>
            <a:chOff x="0" y="0"/>
            <a:chExt cx="17428142" cy="2814776"/>
          </a:xfrm>
        </p:grpSpPr>
        <p:sp>
          <p:nvSpPr>
            <p:cNvPr id="233" name="Google Shape;233;p41"/>
            <p:cNvSpPr/>
            <p:nvPr/>
          </p:nvSpPr>
          <p:spPr>
            <a:xfrm>
              <a:off x="0" y="0"/>
              <a:ext cx="17428142" cy="2814776"/>
            </a:xfrm>
            <a:prstGeom prst="roundRect">
              <a:avLst>
                <a:gd fmla="val 6655" name="adj"/>
              </a:avLst>
            </a:prstGeom>
            <a:solidFill>
              <a:srgbClr val="E3E5E5"/>
            </a:solidFill>
            <a:ln cap="flat" cmpd="sng" w="12700">
              <a:solidFill>
                <a:srgbClr val="000000"/>
              </a:solidFill>
              <a:prstDash val="solid"/>
              <a:miter lim="4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Helvetica Neue"/>
                <a:buNone/>
              </a:pPr>
              <a:r>
                <a:t/>
              </a:r>
              <a:endParaRPr b="0" i="0" sz="32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4" name="Google Shape;234;p41"/>
            <p:cNvSpPr txBox="1"/>
            <p:nvPr/>
          </p:nvSpPr>
          <p:spPr>
            <a:xfrm>
              <a:off x="309810" y="181066"/>
              <a:ext cx="16760722" cy="24974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Courier"/>
                <a:buNone/>
              </a:pPr>
              <a:r>
                <a:rPr b="0" i="0" lang="en-US" sz="4000" u="none" cap="none" strike="noStrik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&lt;View style={{...viewStyle}}&gt;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Courier"/>
                <a:buNone/>
              </a:pPr>
              <a:r>
                <a:rPr b="0" i="0" lang="en-US" sz="4000" u="none" cap="none" strike="noStrik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  &lt;Text style={{...textStyle}}&gt;Fatura fechada: &lt;/Text&gt;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Courier"/>
                <a:buNone/>
              </a:pPr>
              <a:r>
                <a:rPr b="0" i="0" lang="en-US" sz="4000" u="none" cap="none" strike="noStrik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  &lt;Text style={{...textStyle}}&gt;R$ 2.267,23&lt;/Text&gt;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Courier"/>
                <a:buNone/>
              </a:pPr>
              <a:r>
                <a:rPr b="0" i="0" lang="en-US" sz="4000" u="none" cap="none" strike="noStrik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&lt;/View&gt;</a:t>
              </a:r>
              <a:endParaRPr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2"/>
          <p:cNvSpPr txBox="1"/>
          <p:nvPr/>
        </p:nvSpPr>
        <p:spPr>
          <a:xfrm>
            <a:off x="1437183" y="3353792"/>
            <a:ext cx="6624415" cy="132080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Inseparáveis</a:t>
            </a:r>
            <a:endParaRPr/>
          </a:p>
        </p:txBody>
      </p:sp>
      <p:grpSp>
        <p:nvGrpSpPr>
          <p:cNvPr id="240" name="Google Shape;240;p42"/>
          <p:cNvGrpSpPr/>
          <p:nvPr/>
        </p:nvGrpSpPr>
        <p:grpSpPr>
          <a:xfrm>
            <a:off x="1432031" y="6444555"/>
            <a:ext cx="17428144" cy="2814777"/>
            <a:chOff x="0" y="0"/>
            <a:chExt cx="17428142" cy="2814776"/>
          </a:xfrm>
        </p:grpSpPr>
        <p:sp>
          <p:nvSpPr>
            <p:cNvPr id="241" name="Google Shape;241;p42"/>
            <p:cNvSpPr/>
            <p:nvPr/>
          </p:nvSpPr>
          <p:spPr>
            <a:xfrm>
              <a:off x="0" y="0"/>
              <a:ext cx="17428142" cy="2814776"/>
            </a:xfrm>
            <a:prstGeom prst="roundRect">
              <a:avLst>
                <a:gd fmla="val 6655" name="adj"/>
              </a:avLst>
            </a:prstGeom>
            <a:solidFill>
              <a:srgbClr val="E3E5E5"/>
            </a:solidFill>
            <a:ln cap="flat" cmpd="sng" w="12700">
              <a:solidFill>
                <a:srgbClr val="000000"/>
              </a:solidFill>
              <a:prstDash val="solid"/>
              <a:miter lim="4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Helvetica Neue"/>
                <a:buNone/>
              </a:pPr>
              <a:r>
                <a:t/>
              </a:r>
              <a:endParaRPr b="0" i="0" sz="32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2" name="Google Shape;242;p42"/>
            <p:cNvSpPr txBox="1"/>
            <p:nvPr/>
          </p:nvSpPr>
          <p:spPr>
            <a:xfrm>
              <a:off x="309810" y="181066"/>
              <a:ext cx="16685582" cy="24974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Courier"/>
                <a:buNone/>
              </a:pPr>
              <a:r>
                <a:rPr b="0" i="0" lang="en-US" sz="4000" u="none" cap="none" strike="noStrik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&lt;View style={{...viewStyle}} </a:t>
              </a:r>
              <a:r>
                <a:rPr b="1" i="0" lang="en-US" sz="4000" u="none" cap="none" strike="noStrik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accessible={true}</a:t>
              </a:r>
              <a:r>
                <a:rPr b="0" i="0" lang="en-US" sz="4000" u="none" cap="none" strike="noStrik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&gt;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Courier"/>
                <a:buNone/>
              </a:pPr>
              <a:r>
                <a:rPr b="0" i="0" lang="en-US" sz="4000" u="none" cap="none" strike="noStrik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  &lt;Text style={{...textStyle}}&gt;Fatura fechada: &lt;/Text&gt;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Courier"/>
                <a:buNone/>
              </a:pPr>
              <a:r>
                <a:rPr b="0" i="0" lang="en-US" sz="4000" u="none" cap="none" strike="noStrik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  &lt;Text style={{...textStyle}}&gt;R$ 2.267,23&lt;/Text&gt;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Courier"/>
                <a:buNone/>
              </a:pPr>
              <a:r>
                <a:rPr b="0" i="0" lang="en-US" sz="4000" u="none" cap="none" strike="noStrik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&lt;/View&gt;</a:t>
              </a:r>
              <a:endParaRPr/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Video demonstrando o uso da propriedade accessible com valor true:&#10;Agora tanto o label quanto seu valor associado são lidos em conjunto" id="247" name="Google Shape;247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34375" y="-1"/>
            <a:ext cx="7715250" cy="1371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4"/>
          <p:cNvSpPr txBox="1"/>
          <p:nvPr/>
        </p:nvSpPr>
        <p:spPr>
          <a:xfrm>
            <a:off x="1437183" y="3353792"/>
            <a:ext cx="6624415" cy="229616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Falsos cognatos</a:t>
            </a:r>
            <a:endParaRPr/>
          </a:p>
        </p:txBody>
      </p:sp>
      <p:sp>
        <p:nvSpPr>
          <p:cNvPr id="253" name="Google Shape;253;p44"/>
          <p:cNvSpPr/>
          <p:nvPr/>
        </p:nvSpPr>
        <p:spPr>
          <a:xfrm>
            <a:off x="1437183" y="6858000"/>
            <a:ext cx="8704791" cy="1103584"/>
          </a:xfrm>
          <a:prstGeom prst="roundRect">
            <a:avLst>
              <a:gd fmla="val 17262" name="adj"/>
            </a:avLst>
          </a:prstGeom>
          <a:solidFill>
            <a:srgbClr val="E3E5E5"/>
          </a:solidFill>
          <a:ln cap="flat" cmpd="sng" w="12700">
            <a:solidFill>
              <a:srgbClr val="000000"/>
            </a:solidFill>
            <a:prstDash val="solid"/>
            <a:miter lim="4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44"/>
          <p:cNvSpPr txBox="1"/>
          <p:nvPr/>
        </p:nvSpPr>
        <p:spPr>
          <a:xfrm>
            <a:off x="1752270" y="7042150"/>
            <a:ext cx="8116931" cy="7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ourier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rPr>
              <a:t>accessibilityLabel: String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Video com um botão sendo lido incorretamente a sigla TED é soletrada." id="259" name="Google Shape;259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34375" y="0"/>
            <a:ext cx="7715250" cy="1371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6"/>
          <p:cNvSpPr txBox="1"/>
          <p:nvPr/>
        </p:nvSpPr>
        <p:spPr>
          <a:xfrm>
            <a:off x="1437183" y="3353792"/>
            <a:ext cx="6624415" cy="229616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Falsos cognatos</a:t>
            </a:r>
            <a:endParaRPr/>
          </a:p>
        </p:txBody>
      </p:sp>
      <p:grpSp>
        <p:nvGrpSpPr>
          <p:cNvPr id="265" name="Google Shape;265;p46"/>
          <p:cNvGrpSpPr/>
          <p:nvPr/>
        </p:nvGrpSpPr>
        <p:grpSpPr>
          <a:xfrm>
            <a:off x="1432031" y="6444555"/>
            <a:ext cx="17428144" cy="3517901"/>
            <a:chOff x="0" y="0"/>
            <a:chExt cx="17428142" cy="3517900"/>
          </a:xfrm>
        </p:grpSpPr>
        <p:sp>
          <p:nvSpPr>
            <p:cNvPr id="266" name="Google Shape;266;p46"/>
            <p:cNvSpPr/>
            <p:nvPr/>
          </p:nvSpPr>
          <p:spPr>
            <a:xfrm>
              <a:off x="0" y="0"/>
              <a:ext cx="17428142" cy="3517900"/>
            </a:xfrm>
            <a:prstGeom prst="roundRect">
              <a:avLst>
                <a:gd fmla="val 5324" name="adj"/>
              </a:avLst>
            </a:prstGeom>
            <a:solidFill>
              <a:srgbClr val="E3E5E5"/>
            </a:solidFill>
            <a:ln cap="flat" cmpd="sng" w="12700">
              <a:solidFill>
                <a:srgbClr val="000000"/>
              </a:solidFill>
              <a:prstDash val="solid"/>
              <a:miter lim="4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Helvetica Neue"/>
                <a:buNone/>
              </a:pPr>
              <a:r>
                <a:t/>
              </a:r>
              <a:endParaRPr b="0" i="0" sz="32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7" name="Google Shape;267;p46"/>
            <p:cNvSpPr txBox="1"/>
            <p:nvPr/>
          </p:nvSpPr>
          <p:spPr>
            <a:xfrm>
              <a:off x="309810" y="181066"/>
              <a:ext cx="16760722" cy="24974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Courier"/>
                <a:buNone/>
              </a:pPr>
              <a:r>
                <a:rPr b="0" i="0" lang="en-US" sz="4000" u="none" cap="none" strike="noStrik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&lt;OurButton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Courier"/>
                <a:buNone/>
              </a:pPr>
              <a:r>
                <a:rPr b="0" i="0" lang="en-US" sz="4000" u="none" cap="none" strike="noStrik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  onPress={externalTransferPress}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Courier"/>
                <a:buNone/>
              </a:pPr>
              <a:r>
                <a:rPr b="0" i="0" lang="en-US" sz="4000" u="none" cap="none" strike="noStrik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  title="TED para outro banco"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Courier"/>
                <a:buNone/>
              </a:pPr>
              <a:r>
                <a:rPr b="0" i="0" lang="en-US" sz="4000" u="none" cap="none" strike="noStrik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/&gt;</a:t>
              </a:r>
              <a:endParaRPr/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7"/>
          <p:cNvSpPr txBox="1"/>
          <p:nvPr/>
        </p:nvSpPr>
        <p:spPr>
          <a:xfrm>
            <a:off x="1437183" y="3353792"/>
            <a:ext cx="6624415" cy="229616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Falsos cognatos</a:t>
            </a:r>
            <a:endParaRPr/>
          </a:p>
        </p:txBody>
      </p:sp>
      <p:sp>
        <p:nvSpPr>
          <p:cNvPr id="273" name="Google Shape;273;p47"/>
          <p:cNvSpPr/>
          <p:nvPr/>
        </p:nvSpPr>
        <p:spPr>
          <a:xfrm>
            <a:off x="2243666" y="7788215"/>
            <a:ext cx="11851078" cy="525100"/>
          </a:xfrm>
          <a:prstGeom prst="rect">
            <a:avLst/>
          </a:prstGeom>
          <a:noFill/>
          <a:ln cap="flat" cmpd="sng" w="76200">
            <a:solidFill>
              <a:srgbClr val="FFFFFF"/>
            </a:solidFill>
            <a:prstDash val="solid"/>
            <a:miter lim="4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74" name="Google Shape;274;p47"/>
          <p:cNvGrpSpPr/>
          <p:nvPr/>
        </p:nvGrpSpPr>
        <p:grpSpPr>
          <a:xfrm>
            <a:off x="1432031" y="6444555"/>
            <a:ext cx="17428144" cy="3522531"/>
            <a:chOff x="0" y="0"/>
            <a:chExt cx="17428142" cy="3522529"/>
          </a:xfrm>
        </p:grpSpPr>
        <p:sp>
          <p:nvSpPr>
            <p:cNvPr id="275" name="Google Shape;275;p47"/>
            <p:cNvSpPr/>
            <p:nvPr/>
          </p:nvSpPr>
          <p:spPr>
            <a:xfrm>
              <a:off x="0" y="0"/>
              <a:ext cx="17428142" cy="3522529"/>
            </a:xfrm>
            <a:prstGeom prst="roundRect">
              <a:avLst>
                <a:gd fmla="val 5317" name="adj"/>
              </a:avLst>
            </a:prstGeom>
            <a:solidFill>
              <a:srgbClr val="E3E5E5"/>
            </a:solidFill>
            <a:ln cap="flat" cmpd="sng" w="12700">
              <a:solidFill>
                <a:srgbClr val="000000"/>
              </a:solidFill>
              <a:prstDash val="solid"/>
              <a:miter lim="4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Helvetica Neue"/>
                <a:buNone/>
              </a:pPr>
              <a:r>
                <a:t/>
              </a:r>
              <a:endParaRPr b="0" i="0" sz="32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6" name="Google Shape;276;p47"/>
            <p:cNvSpPr txBox="1"/>
            <p:nvPr/>
          </p:nvSpPr>
          <p:spPr>
            <a:xfrm>
              <a:off x="309810" y="181066"/>
              <a:ext cx="16760722" cy="32262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Courier"/>
                <a:buNone/>
              </a:pPr>
              <a:r>
                <a:rPr b="0" i="0" lang="en-US" sz="4000" u="none" cap="none" strike="noStrik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&lt;OurButton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Courier"/>
                <a:buNone/>
              </a:pPr>
              <a:r>
                <a:rPr b="0" i="0" lang="en-US" sz="4000" u="none" cap="none" strike="noStrik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  onPress={externalTransferPress}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Courier"/>
                <a:buNone/>
              </a:pPr>
              <a:r>
                <a:rPr b="0" i="0" lang="en-US" sz="4000" u="none" cap="none" strike="noStrik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  title="TED para outro banco"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Courier"/>
                <a:buNone/>
              </a:pPr>
              <a:r>
                <a:rPr b="1" i="0" lang="en-US" sz="4000" u="none" cap="none" strike="noStrik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  accessibilityLabel="Tédy para outro banco"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Courier"/>
                <a:buNone/>
              </a:pPr>
              <a:r>
                <a:rPr b="0" i="0" lang="en-US" sz="4000" u="none" cap="none" strike="noStrik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/&gt;</a:t>
              </a:r>
              <a:endParaRPr/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Video com a pronuncia da sigla TED sendo lida corretamente" id="281" name="Google Shape;281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34375" y="0"/>
            <a:ext cx="7715250" cy="1371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9"/>
          <p:cNvSpPr txBox="1"/>
          <p:nvPr/>
        </p:nvSpPr>
        <p:spPr>
          <a:xfrm>
            <a:off x="1437183" y="3353792"/>
            <a:ext cx="11926490" cy="229616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Deixar </a:t>
            </a:r>
            <a:r>
              <a:rPr b="1" i="0" lang="en-US" sz="8000" u="none" cap="none" strike="sng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ainda mais</a:t>
            </a:r>
            <a:r>
              <a:rPr b="1" i="0" lang="en-US" sz="8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óbvio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(quando necessário)</a:t>
            </a:r>
            <a:endParaRPr/>
          </a:p>
        </p:txBody>
      </p:sp>
      <p:sp>
        <p:nvSpPr>
          <p:cNvPr id="287" name="Google Shape;287;p49"/>
          <p:cNvSpPr/>
          <p:nvPr/>
        </p:nvSpPr>
        <p:spPr>
          <a:xfrm>
            <a:off x="1437183" y="6864350"/>
            <a:ext cx="8432018" cy="1103584"/>
          </a:xfrm>
          <a:prstGeom prst="roundRect">
            <a:avLst>
              <a:gd fmla="val 17262" name="adj"/>
            </a:avLst>
          </a:prstGeom>
          <a:solidFill>
            <a:srgbClr val="E3E5E5"/>
          </a:solidFill>
          <a:ln cap="flat" cmpd="sng" w="12700">
            <a:solidFill>
              <a:srgbClr val="000000"/>
            </a:solidFill>
            <a:prstDash val="solid"/>
            <a:miter lim="4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8" name="Google Shape;288;p49"/>
          <p:cNvSpPr txBox="1"/>
          <p:nvPr/>
        </p:nvSpPr>
        <p:spPr>
          <a:xfrm>
            <a:off x="1752270" y="7048500"/>
            <a:ext cx="7801844" cy="7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ourier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rPr>
              <a:t>accessibilityHint: String</a:t>
            </a:r>
            <a:endParaRPr/>
          </a:p>
        </p:txBody>
      </p:sp>
      <p:pic>
        <p:nvPicPr>
          <p:cNvPr descr="Imagem animada com uma mulher pedindo uma dica" id="289" name="Google Shape;289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110480" y="7409791"/>
            <a:ext cx="6726331" cy="46472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Video demonstrando que a forma de como a interação com o componente não é bem definida." id="294" name="Google Shape;294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34375" y="0"/>
            <a:ext cx="7715250" cy="1371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51"/>
          <p:cNvSpPr txBox="1"/>
          <p:nvPr/>
        </p:nvSpPr>
        <p:spPr>
          <a:xfrm>
            <a:off x="1437183" y="3353792"/>
            <a:ext cx="12173141" cy="229616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Deixar </a:t>
            </a:r>
            <a:r>
              <a:rPr b="1" i="0" lang="en-US" sz="8000" u="none" cap="none" strike="sng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ainda mais</a:t>
            </a:r>
            <a:r>
              <a:rPr b="1" i="0" lang="en-US" sz="8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óbvio</a:t>
            </a:r>
            <a:endParaRPr/>
          </a:p>
        </p:txBody>
      </p:sp>
      <p:grpSp>
        <p:nvGrpSpPr>
          <p:cNvPr id="300" name="Google Shape;300;p51"/>
          <p:cNvGrpSpPr/>
          <p:nvPr/>
        </p:nvGrpSpPr>
        <p:grpSpPr>
          <a:xfrm>
            <a:off x="1432031" y="6444555"/>
            <a:ext cx="17428144" cy="4064415"/>
            <a:chOff x="0" y="0"/>
            <a:chExt cx="17428142" cy="4064413"/>
          </a:xfrm>
        </p:grpSpPr>
        <p:sp>
          <p:nvSpPr>
            <p:cNvPr id="301" name="Google Shape;301;p51"/>
            <p:cNvSpPr/>
            <p:nvPr/>
          </p:nvSpPr>
          <p:spPr>
            <a:xfrm>
              <a:off x="0" y="0"/>
              <a:ext cx="17428142" cy="4051456"/>
            </a:xfrm>
            <a:prstGeom prst="roundRect">
              <a:avLst>
                <a:gd fmla="val 4623" name="adj"/>
              </a:avLst>
            </a:prstGeom>
            <a:solidFill>
              <a:srgbClr val="E3E5E5"/>
            </a:solidFill>
            <a:ln cap="flat" cmpd="sng" w="12700">
              <a:solidFill>
                <a:srgbClr val="000000"/>
              </a:solidFill>
              <a:prstDash val="solid"/>
              <a:miter lim="4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Helvetica Neue"/>
                <a:buNone/>
              </a:pPr>
              <a:r>
                <a:t/>
              </a:r>
              <a:endParaRPr b="0" i="0" sz="32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02" name="Google Shape;302;p51"/>
            <p:cNvSpPr txBox="1"/>
            <p:nvPr/>
          </p:nvSpPr>
          <p:spPr>
            <a:xfrm>
              <a:off x="309810" y="181066"/>
              <a:ext cx="16760722" cy="38833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Courier"/>
                <a:buNone/>
              </a:pPr>
              <a:r>
                <a:rPr b="0" i="0" lang="en-US" sz="4000" u="none" cap="none" strike="noStrik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&lt;Line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Courier"/>
                <a:buNone/>
              </a:pPr>
              <a:r>
                <a:rPr b="0" i="0" lang="en-US" sz="4000" u="none" cap="none" strike="noStrik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  label="Conta"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Courier"/>
                <a:buNone/>
              </a:pPr>
              <a:r>
                <a:rPr b="0" i="0" lang="en-US" sz="4000" u="none" cap="none" strike="noStrik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  value="1234-0"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Courier"/>
                <a:buNone/>
              </a:pPr>
              <a:r>
                <a:rPr b="0" i="0" lang="en-US" sz="4000" u="none" cap="none" strike="noStrik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  accessibilityLabel="Conta 1 2 3 4 dígito 0"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Courier"/>
                <a:buNone/>
              </a:pPr>
              <a:r>
                <a:rPr b="0" i="0" lang="en-US" sz="4000" u="none" cap="none" strike="noStrik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/&gt;</a:t>
              </a:r>
              <a:endParaRPr/>
            </a:p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52"/>
          <p:cNvSpPr/>
          <p:nvPr/>
        </p:nvSpPr>
        <p:spPr>
          <a:xfrm>
            <a:off x="1938706" y="6832600"/>
            <a:ext cx="12707826" cy="525099"/>
          </a:xfrm>
          <a:prstGeom prst="rect">
            <a:avLst/>
          </a:prstGeom>
          <a:noFill/>
          <a:ln cap="flat" cmpd="sng" w="76200">
            <a:solidFill>
              <a:srgbClr val="FFFFFF"/>
            </a:solidFill>
            <a:prstDash val="solid"/>
            <a:miter lim="4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308" name="Google Shape;308;p52"/>
          <p:cNvGrpSpPr/>
          <p:nvPr/>
        </p:nvGrpSpPr>
        <p:grpSpPr>
          <a:xfrm>
            <a:off x="1432031" y="6444555"/>
            <a:ext cx="17428144" cy="4064415"/>
            <a:chOff x="0" y="0"/>
            <a:chExt cx="17428142" cy="4064413"/>
          </a:xfrm>
        </p:grpSpPr>
        <p:sp>
          <p:nvSpPr>
            <p:cNvPr id="309" name="Google Shape;309;p52"/>
            <p:cNvSpPr/>
            <p:nvPr/>
          </p:nvSpPr>
          <p:spPr>
            <a:xfrm>
              <a:off x="0" y="0"/>
              <a:ext cx="17428142" cy="4051456"/>
            </a:xfrm>
            <a:prstGeom prst="roundRect">
              <a:avLst>
                <a:gd fmla="val 4623" name="adj"/>
              </a:avLst>
            </a:prstGeom>
            <a:solidFill>
              <a:srgbClr val="E3E5E5"/>
            </a:solidFill>
            <a:ln cap="flat" cmpd="sng" w="12700">
              <a:solidFill>
                <a:srgbClr val="000000"/>
              </a:solidFill>
              <a:prstDash val="solid"/>
              <a:miter lim="4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Helvetica Neue"/>
                <a:buNone/>
              </a:pPr>
              <a:r>
                <a:t/>
              </a:r>
              <a:endParaRPr b="0" i="0" sz="32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10" name="Google Shape;310;p52"/>
            <p:cNvSpPr txBox="1"/>
            <p:nvPr/>
          </p:nvSpPr>
          <p:spPr>
            <a:xfrm>
              <a:off x="309810" y="181066"/>
              <a:ext cx="16760722" cy="38833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Courier"/>
                <a:buNone/>
              </a:pPr>
              <a:r>
                <a:rPr b="0" i="0" lang="en-US" sz="4000" u="none" cap="none" strike="noStrik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&lt;Line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Courier"/>
                <a:buNone/>
              </a:pPr>
              <a:r>
                <a:rPr b="0" i="0" lang="en-US" sz="4000" u="none" cap="none" strike="noStrik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  label="Conta"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Courier"/>
                <a:buNone/>
              </a:pPr>
              <a:r>
                <a:rPr b="0" i="0" lang="en-US" sz="4000" u="none" cap="none" strike="noStrik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  value="1234-0"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Courier"/>
                <a:buNone/>
              </a:pPr>
              <a:r>
                <a:rPr b="0" i="0" lang="en-US" sz="4000" u="none" cap="none" strike="noStrik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  accessibilityLabel="Conta 1 2 3 4 dígito 0"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Courier"/>
                <a:buNone/>
              </a:pPr>
              <a:r>
                <a:rPr b="1" i="0" lang="en-US" sz="4000" u="none" cap="none" strike="noStrik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  accessibilityHint="Toque duas vezes para copiar"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Courier"/>
                <a:buNone/>
              </a:pPr>
              <a:r>
                <a:rPr b="0" i="0" lang="en-US" sz="4000" u="none" cap="none" strike="noStrik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/&gt;</a:t>
              </a:r>
              <a:endParaRPr/>
            </a:p>
          </p:txBody>
        </p:sp>
      </p:grpSp>
      <p:sp>
        <p:nvSpPr>
          <p:cNvPr id="311" name="Google Shape;311;p52"/>
          <p:cNvSpPr txBox="1"/>
          <p:nvPr/>
        </p:nvSpPr>
        <p:spPr>
          <a:xfrm>
            <a:off x="1437183" y="3353792"/>
            <a:ext cx="12173141" cy="229616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Deixar </a:t>
            </a:r>
            <a:r>
              <a:rPr b="1" i="0" lang="en-US" sz="8000" u="none" cap="none" strike="sng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ainda mais</a:t>
            </a:r>
            <a:r>
              <a:rPr b="1" i="0" lang="en-US" sz="8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óbvio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Video demonstrando que a forma de como a interação com o componente agora é apresentada pelo leitor de tela" id="316" name="Google Shape;316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34375" y="0"/>
            <a:ext cx="7715250" cy="1371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54"/>
          <p:cNvSpPr txBox="1"/>
          <p:nvPr/>
        </p:nvSpPr>
        <p:spPr>
          <a:xfrm>
            <a:off x="1437183" y="3353792"/>
            <a:ext cx="15884026" cy="132080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Quem sou eu? Como eu estou? </a:t>
            </a:r>
            <a:endParaRPr/>
          </a:p>
        </p:txBody>
      </p:sp>
      <p:sp>
        <p:nvSpPr>
          <p:cNvPr id="322" name="Google Shape;322;p54"/>
          <p:cNvSpPr/>
          <p:nvPr/>
        </p:nvSpPr>
        <p:spPr>
          <a:xfrm>
            <a:off x="1437183" y="5675168"/>
            <a:ext cx="11979479" cy="7057546"/>
          </a:xfrm>
          <a:prstGeom prst="roundRect">
            <a:avLst>
              <a:gd fmla="val 2699" name="adj"/>
            </a:avLst>
          </a:prstGeom>
          <a:solidFill>
            <a:srgbClr val="E3E5E5"/>
          </a:solidFill>
          <a:ln cap="flat" cmpd="sng" w="12700">
            <a:solidFill>
              <a:srgbClr val="000000"/>
            </a:solidFill>
            <a:prstDash val="solid"/>
            <a:miter lim="4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3" name="Google Shape;323;p54"/>
          <p:cNvSpPr txBox="1"/>
          <p:nvPr/>
        </p:nvSpPr>
        <p:spPr>
          <a:xfrm>
            <a:off x="1752270" y="5960918"/>
            <a:ext cx="11050681" cy="619760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ourier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rPr>
              <a:t>accessibilityRole: String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ourier"/>
              <a:buNone/>
            </a:pPr>
            <a:r>
              <a:t/>
            </a:r>
            <a:endParaRPr b="0" i="0" sz="4000" u="none" cap="none" strike="noStrike">
              <a:solidFill>
                <a:srgbClr val="000000"/>
              </a:solidFill>
              <a:latin typeface="Courier"/>
              <a:ea typeface="Courier"/>
              <a:cs typeface="Courier"/>
              <a:sym typeface="Courier"/>
            </a:endParaRPr>
          </a:p>
          <a:p>
            <a:pPr indent="68580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ourier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rPr>
              <a:t>‘none’ | ’button’ | ’link’ |</a:t>
            </a:r>
            <a:endParaRPr/>
          </a:p>
          <a:p>
            <a:pPr indent="68580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ourier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rPr>
              <a:t>’search’ | ’image’ | ’header’ | ’imagebutton’ | ’keyboardkey’ | ’text’ | ’adjustable’ | ’summary’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ourier"/>
              <a:buNone/>
            </a:pPr>
            <a:r>
              <a:t/>
            </a:r>
            <a:endParaRPr b="0" i="0" sz="4000" u="none" cap="none" strike="noStrike">
              <a:solidFill>
                <a:srgbClr val="000000"/>
              </a:solidFill>
              <a:latin typeface="Courier"/>
              <a:ea typeface="Courier"/>
              <a:cs typeface="Courier"/>
              <a:sym typeface="Couri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ourier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rPr>
              <a:t>accessibilityStates: [String]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ourier"/>
              <a:buNone/>
            </a:pPr>
            <a:r>
              <a:t/>
            </a:r>
            <a:endParaRPr b="0" i="0" sz="4000" u="none" cap="none" strike="noStrike">
              <a:solidFill>
                <a:srgbClr val="000000"/>
              </a:solidFill>
              <a:latin typeface="Courier"/>
              <a:ea typeface="Courier"/>
              <a:cs typeface="Courier"/>
              <a:sym typeface="Couri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ourier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rPr>
              <a:t>	’selected’ | ’disabled’</a:t>
            </a:r>
            <a:endParaRPr/>
          </a:p>
        </p:txBody>
      </p:sp>
      <p:pic>
        <p:nvPicPr>
          <p:cNvPr descr="Imagem de um meme com a frase: “AmI a joke to you?”" id="324" name="Google Shape;324;p54"/>
          <p:cNvPicPr preferRelativeResize="0"/>
          <p:nvPr/>
        </p:nvPicPr>
        <p:blipFill rotWithShape="1">
          <a:blip r:embed="rId3">
            <a:alphaModFix/>
          </a:blip>
          <a:srcRect b="0" l="14058" r="14057" t="21669"/>
          <a:stretch/>
        </p:blipFill>
        <p:spPr>
          <a:xfrm>
            <a:off x="14851855" y="6858000"/>
            <a:ext cx="7984789" cy="48942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Video com um botão customizado pelo Nubank (não é um botão nativo da plataforma) no qual o leitor de tela não apresenta a informação de que esse componente é um botão e que ele está desativado." id="329" name="Google Shape;329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34375" y="-1"/>
            <a:ext cx="7715250" cy="1371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56"/>
          <p:cNvSpPr txBox="1"/>
          <p:nvPr/>
        </p:nvSpPr>
        <p:spPr>
          <a:xfrm>
            <a:off x="1437183" y="3353792"/>
            <a:ext cx="10451811" cy="132080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Quem sou eu?</a:t>
            </a:r>
            <a:endParaRPr/>
          </a:p>
        </p:txBody>
      </p:sp>
      <p:grpSp>
        <p:nvGrpSpPr>
          <p:cNvPr id="335" name="Google Shape;335;p56"/>
          <p:cNvGrpSpPr/>
          <p:nvPr/>
        </p:nvGrpSpPr>
        <p:grpSpPr>
          <a:xfrm>
            <a:off x="1432031" y="6444555"/>
            <a:ext cx="17428144" cy="4964641"/>
            <a:chOff x="0" y="0"/>
            <a:chExt cx="17428142" cy="4964640"/>
          </a:xfrm>
        </p:grpSpPr>
        <p:sp>
          <p:nvSpPr>
            <p:cNvPr id="336" name="Google Shape;336;p56"/>
            <p:cNvSpPr/>
            <p:nvPr/>
          </p:nvSpPr>
          <p:spPr>
            <a:xfrm>
              <a:off x="0" y="0"/>
              <a:ext cx="17428142" cy="4964640"/>
            </a:xfrm>
            <a:prstGeom prst="roundRect">
              <a:avLst>
                <a:gd fmla="val 3773" name="adj"/>
              </a:avLst>
            </a:prstGeom>
            <a:solidFill>
              <a:srgbClr val="E3E5E5"/>
            </a:solidFill>
            <a:ln cap="flat" cmpd="sng" w="12700">
              <a:solidFill>
                <a:srgbClr val="000000"/>
              </a:solidFill>
              <a:prstDash val="solid"/>
              <a:miter lim="4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Helvetica Neue"/>
                <a:buNone/>
              </a:pPr>
              <a:r>
                <a:t/>
              </a:r>
              <a:endParaRPr b="0" i="0" sz="32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7" name="Google Shape;337;p56"/>
            <p:cNvSpPr txBox="1"/>
            <p:nvPr/>
          </p:nvSpPr>
          <p:spPr>
            <a:xfrm>
              <a:off x="309810" y="181066"/>
              <a:ext cx="16803821" cy="44585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Courier"/>
                <a:buNone/>
              </a:pPr>
              <a:r>
                <a:rPr b="0" i="0" lang="en-US" sz="4000" u="none" cap="none" strike="noStrik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&lt;TouchableOpacity style={styles.button} 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Courier"/>
                <a:buNone/>
              </a:pPr>
              <a:r>
                <a:rPr b="0" i="0" lang="en-US" sz="4000" u="none" cap="none" strike="noStrik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                  onPress={continuarPress}&gt;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Courier"/>
                <a:buNone/>
              </a:pPr>
              <a:r>
                <a:rPr b="0" i="0" lang="en-US" sz="4000" u="none" cap="none" strike="noStrik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  &lt;Text style={styles.textButton}&gt; CONTINUAR &lt;/Text&gt;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Courier"/>
                <a:buNone/>
              </a:pPr>
              <a:r>
                <a:rPr b="0" i="0" lang="en-US" sz="4000" u="none" cap="none" strike="noStrik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&lt;/TouchableOpacity&gt;</a:t>
              </a:r>
              <a:endParaRPr/>
            </a:p>
          </p:txBody>
        </p: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57"/>
          <p:cNvSpPr txBox="1"/>
          <p:nvPr/>
        </p:nvSpPr>
        <p:spPr>
          <a:xfrm>
            <a:off x="1437183" y="3353792"/>
            <a:ext cx="9985862" cy="132080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Quem sou eu?</a:t>
            </a:r>
            <a:endParaRPr/>
          </a:p>
        </p:txBody>
      </p:sp>
      <p:sp>
        <p:nvSpPr>
          <p:cNvPr id="343" name="Google Shape;343;p57"/>
          <p:cNvSpPr/>
          <p:nvPr/>
        </p:nvSpPr>
        <p:spPr>
          <a:xfrm>
            <a:off x="1938706" y="6832600"/>
            <a:ext cx="12707826" cy="525099"/>
          </a:xfrm>
          <a:prstGeom prst="rect">
            <a:avLst/>
          </a:prstGeom>
          <a:noFill/>
          <a:ln cap="flat" cmpd="sng" w="76200">
            <a:solidFill>
              <a:srgbClr val="FFFFFF"/>
            </a:solidFill>
            <a:prstDash val="solid"/>
            <a:miter lim="4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344" name="Google Shape;344;p57"/>
          <p:cNvGrpSpPr/>
          <p:nvPr/>
        </p:nvGrpSpPr>
        <p:grpSpPr>
          <a:xfrm>
            <a:off x="1432031" y="6444555"/>
            <a:ext cx="17428144" cy="4964641"/>
            <a:chOff x="0" y="0"/>
            <a:chExt cx="17428142" cy="4964640"/>
          </a:xfrm>
        </p:grpSpPr>
        <p:sp>
          <p:nvSpPr>
            <p:cNvPr id="345" name="Google Shape;345;p57"/>
            <p:cNvSpPr/>
            <p:nvPr/>
          </p:nvSpPr>
          <p:spPr>
            <a:xfrm>
              <a:off x="0" y="0"/>
              <a:ext cx="17428142" cy="4964640"/>
            </a:xfrm>
            <a:prstGeom prst="roundRect">
              <a:avLst>
                <a:gd fmla="val 3773" name="adj"/>
              </a:avLst>
            </a:prstGeom>
            <a:solidFill>
              <a:srgbClr val="E3E5E5"/>
            </a:solidFill>
            <a:ln cap="flat" cmpd="sng" w="12700">
              <a:solidFill>
                <a:srgbClr val="000000"/>
              </a:solidFill>
              <a:prstDash val="solid"/>
              <a:miter lim="4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Helvetica Neue"/>
                <a:buNone/>
              </a:pPr>
              <a:r>
                <a:t/>
              </a:r>
              <a:endParaRPr b="0" i="0" sz="32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6" name="Google Shape;346;p57"/>
            <p:cNvSpPr txBox="1"/>
            <p:nvPr/>
          </p:nvSpPr>
          <p:spPr>
            <a:xfrm>
              <a:off x="309810" y="181066"/>
              <a:ext cx="16803821" cy="44585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Courier"/>
                <a:buNone/>
              </a:pPr>
              <a:r>
                <a:rPr b="0" i="0" lang="en-US" sz="4000" u="none" cap="none" strike="noStrik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&lt;TouchableOpacity style={styles.button} 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Courier"/>
                <a:buNone/>
              </a:pPr>
              <a:r>
                <a:rPr b="0" i="0" lang="en-US" sz="4000" u="none" cap="none" strike="noStrik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                  onPress={continuarPress}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Courier"/>
                <a:buNone/>
              </a:pPr>
              <a:r>
                <a:rPr b="0" i="0" lang="en-US" sz="4000" u="none" cap="none" strike="noStrik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                  accessibilityLabel={'Continuar'}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Courier"/>
                <a:buNone/>
              </a:pPr>
              <a:r>
                <a:rPr b="0" i="0" lang="en-US" sz="4000" u="none" cap="none" strike="noStrik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                  </a:t>
              </a:r>
              <a:r>
                <a:rPr b="1" i="0" lang="en-US" sz="4000" u="none" cap="none" strike="noStrik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accessibilityRole='button' </a:t>
              </a:r>
              <a:endParaRPr b="1" i="0" sz="3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Courier"/>
                <a:buNone/>
              </a:pPr>
              <a:r>
                <a:rPr b="1" i="0" lang="en-US" sz="4000" u="none" cap="none" strike="noStrik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                  accessibilityStates={['disabled']}</a:t>
              </a:r>
              <a:r>
                <a:rPr b="0" i="0" lang="en-US" sz="4000" u="none" cap="none" strike="noStrik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&gt;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Courier"/>
                <a:buNone/>
              </a:pPr>
              <a:r>
                <a:rPr b="0" i="0" lang="en-US" sz="4000" u="none" cap="none" strike="noStrik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  &lt;Text style={styles.textButton}&gt; CONTINUAR &lt;/Text&gt;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Courier"/>
                <a:buNone/>
              </a:pPr>
              <a:r>
                <a:rPr b="0" i="0" lang="en-US" sz="4000" u="none" cap="none" strike="noStrik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&lt;/TouchableOpacity&gt;</a:t>
              </a:r>
              <a:endParaRPr/>
            </a:p>
          </p:txBody>
        </p: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rait_right.mp4" id="351" name="Google Shape;351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34375" y="-1"/>
            <a:ext cx="7715250" cy="1371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59"/>
          <p:cNvSpPr txBox="1"/>
          <p:nvPr/>
        </p:nvSpPr>
        <p:spPr>
          <a:xfrm>
            <a:off x="1438783" y="6760183"/>
            <a:ext cx="6624415" cy="101600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6000"/>
              <a:buFont typeface="Helvetica Neue"/>
              <a:buNone/>
            </a:pPr>
            <a:r>
              <a:rPr b="1" i="0" lang="en-US" sz="60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Vantagens</a:t>
            </a:r>
            <a:endParaRPr/>
          </a:p>
        </p:txBody>
      </p:sp>
      <p:sp>
        <p:nvSpPr>
          <p:cNvPr id="357" name="Google Shape;357;p59"/>
          <p:cNvSpPr txBox="1"/>
          <p:nvPr/>
        </p:nvSpPr>
        <p:spPr>
          <a:xfrm>
            <a:off x="8843771" y="6802847"/>
            <a:ext cx="13771245" cy="193040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Helvetica Neue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Simplicidade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Helvetica Neue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Funciona em ambas as plataformas (quase sempre)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Helvetica Neue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Atende a maioria dos requisitos de usuários</a:t>
            </a:r>
            <a:endParaRPr/>
          </a:p>
        </p:txBody>
      </p:sp>
      <p:sp>
        <p:nvSpPr>
          <p:cNvPr id="358" name="Google Shape;358;p59"/>
          <p:cNvSpPr txBox="1"/>
          <p:nvPr/>
        </p:nvSpPr>
        <p:spPr>
          <a:xfrm>
            <a:off x="1437183" y="3396456"/>
            <a:ext cx="9599118" cy="227939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 que aprendemos</a:t>
            </a:r>
            <a:endParaRPr/>
          </a:p>
        </p:txBody>
      </p:sp>
      <p:sp>
        <p:nvSpPr>
          <p:cNvPr id="359" name="Google Shape;359;p59"/>
          <p:cNvSpPr txBox="1"/>
          <p:nvPr/>
        </p:nvSpPr>
        <p:spPr>
          <a:xfrm>
            <a:off x="1437183" y="9165321"/>
            <a:ext cx="6624415" cy="101600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6000"/>
              <a:buFont typeface="Helvetica Neue"/>
              <a:buNone/>
            </a:pPr>
            <a:r>
              <a:rPr b="1" i="0" lang="en-US" sz="60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Desvantagens</a:t>
            </a:r>
            <a:endParaRPr/>
          </a:p>
        </p:txBody>
      </p:sp>
      <p:sp>
        <p:nvSpPr>
          <p:cNvPr id="360" name="Google Shape;360;p59"/>
          <p:cNvSpPr txBox="1"/>
          <p:nvPr/>
        </p:nvSpPr>
        <p:spPr>
          <a:xfrm>
            <a:off x="8842171" y="9207985"/>
            <a:ext cx="14758495" cy="193040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Helvetica Neue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Direção de leitura de cima para baixo, esquerda para a direita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Helvetica Neue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Android vs iOS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Helvetica Neue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Recursos nativos inexistentes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60"/>
          <p:cNvSpPr txBox="1"/>
          <p:nvPr/>
        </p:nvSpPr>
        <p:spPr>
          <a:xfrm>
            <a:off x="1437183" y="3353792"/>
            <a:ext cx="10616606" cy="229616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Considerações finais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Universalidade</a:t>
            </a:r>
            <a:endParaRPr/>
          </a:p>
        </p:txBody>
      </p:sp>
      <p:sp>
        <p:nvSpPr>
          <p:cNvPr id="366" name="Google Shape;366;p60"/>
          <p:cNvSpPr txBox="1"/>
          <p:nvPr/>
        </p:nvSpPr>
        <p:spPr>
          <a:xfrm>
            <a:off x="12592560" y="9082001"/>
            <a:ext cx="10235869" cy="314960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Helvetica Neue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“Quando a acessibilidade é instituída como uma prática em toda a empresa, ao invés de ser meramente observada por algumas pessoas dentro de uma equipe, ela inevitavelmente terá mais sucesso.”</a:t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61"/>
          <p:cNvSpPr txBox="1"/>
          <p:nvPr/>
        </p:nvSpPr>
        <p:spPr>
          <a:xfrm>
            <a:off x="1437183" y="8306791"/>
            <a:ext cx="14430058" cy="193040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Helvetica Neue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 qualquer forma, a acessibilidade não beneficia apenas pessoas com deficiências específicas, mas também melhora a usabilidade para todos.</a:t>
            </a:r>
            <a:endParaRPr/>
          </a:p>
        </p:txBody>
      </p:sp>
      <p:sp>
        <p:nvSpPr>
          <p:cNvPr id="372" name="Google Shape;372;p61"/>
          <p:cNvSpPr txBox="1"/>
          <p:nvPr/>
        </p:nvSpPr>
        <p:spPr>
          <a:xfrm>
            <a:off x="1437183" y="6452591"/>
            <a:ext cx="14430058" cy="132080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Helvetica Neue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Algumas pequenas mudanças podem fazer uma grande diferença.</a:t>
            </a:r>
            <a:endParaRPr/>
          </a:p>
        </p:txBody>
      </p:sp>
      <p:sp>
        <p:nvSpPr>
          <p:cNvPr id="373" name="Google Shape;373;p61"/>
          <p:cNvSpPr txBox="1"/>
          <p:nvPr/>
        </p:nvSpPr>
        <p:spPr>
          <a:xfrm>
            <a:off x="1437183" y="3353792"/>
            <a:ext cx="10616606" cy="229616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Considerações finais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Universalidade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62"/>
          <p:cNvSpPr txBox="1"/>
          <p:nvPr/>
        </p:nvSpPr>
        <p:spPr>
          <a:xfrm>
            <a:off x="1437183" y="3353792"/>
            <a:ext cx="10616606" cy="229616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Considerações finais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Onde ir</a:t>
            </a:r>
            <a:endParaRPr/>
          </a:p>
        </p:txBody>
      </p:sp>
      <p:sp>
        <p:nvSpPr>
          <p:cNvPr id="379" name="Google Shape;379;p62"/>
          <p:cNvSpPr txBox="1"/>
          <p:nvPr/>
        </p:nvSpPr>
        <p:spPr>
          <a:xfrm>
            <a:off x="1435100" y="6260236"/>
            <a:ext cx="15946165" cy="375920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Helvetica Neue"/>
              <a:buNone/>
            </a:pPr>
            <a:r>
              <a:rPr b="0" i="0" lang="en-US" sz="4000" u="sng" cap="none" strike="noStrike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3"/>
              </a:rPr>
              <a:t>Accessibility - React Native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Helvetica Neue"/>
              <a:buNone/>
            </a:pPr>
            <a:r>
              <a:rPr b="0" i="0" lang="en-US" sz="4000" u="sng" cap="none" strike="noStrike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4"/>
              </a:rPr>
              <a:t>Creating Inclusive Apps in React Native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Helvetica Neue"/>
              <a:buNone/>
            </a:pPr>
            <a:r>
              <a:rPr b="0" i="0" lang="en-US" sz="4000" u="sng" cap="none" strike="noStrike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5"/>
              </a:rPr>
              <a:t>Mobile Accessibility Resources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Helvetica Neue"/>
              <a:buNone/>
            </a:pPr>
            <a:r>
              <a:rPr b="0" i="0" lang="en-US" sz="4000" u="sng" cap="none" strike="noStrike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6"/>
              </a:rPr>
              <a:t>Web Content Accessibility Guidelines (WCAG) 2.0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Helvetica Neue"/>
              <a:buNone/>
            </a:pPr>
            <a:r>
              <a:rPr b="0" i="0" lang="en-US" sz="4000" u="sng" cap="none" strike="noStrike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7"/>
              </a:rPr>
              <a:t>Web Accessibility Guide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Helvetica Neue"/>
              <a:buNone/>
            </a:pPr>
            <a:r>
              <a:rPr b="0" i="0" lang="en-US" sz="4000" u="sng" cap="none" strike="noStrike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8"/>
              </a:rPr>
              <a:t>Accessibility Tools</a:t>
            </a:r>
            <a:endParaRPr/>
          </a:p>
        </p:txBody>
      </p:sp>
      <p:pic>
        <p:nvPicPr>
          <p:cNvPr descr="QR Code com link para https://gist.github.com/analuisabavati/4351c03d91b7f284149041cbea0c5f23" id="380" name="Google Shape;380;p6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6371559" y="5046948"/>
            <a:ext cx="6185778" cy="61857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63"/>
          <p:cNvSpPr txBox="1"/>
          <p:nvPr/>
        </p:nvSpPr>
        <p:spPr>
          <a:xfrm>
            <a:off x="1462583" y="3396456"/>
            <a:ext cx="10840344" cy="132080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E24B7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7E24B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Estamos contratando!</a:t>
            </a:r>
            <a:endParaRPr/>
          </a:p>
        </p:txBody>
      </p:sp>
      <p:pic>
        <p:nvPicPr>
          <p:cNvPr descr="Imagem do logo do Nubank" id="386" name="Google Shape;386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629803" y="5202770"/>
            <a:ext cx="6328513" cy="63285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QR Code com a URL https://nubank.workable.com/ " id="387" name="Google Shape;387;p6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68372" y="5773537"/>
            <a:ext cx="5186980" cy="5186980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63"/>
          <p:cNvSpPr txBox="1"/>
          <p:nvPr/>
        </p:nvSpPr>
        <p:spPr>
          <a:xfrm>
            <a:off x="5136374" y="10861533"/>
            <a:ext cx="2250976" cy="711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E24B7"/>
              </a:buClr>
              <a:buSzPts val="4000"/>
              <a:buFont typeface="Helvetica Neue"/>
              <a:buNone/>
            </a:pPr>
            <a:r>
              <a:rPr b="0" i="0" lang="en-US" sz="4000" u="sng" cap="none" strike="noStrike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5"/>
              </a:rPr>
              <a:t>Workable</a:t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64"/>
          <p:cNvSpPr txBox="1"/>
          <p:nvPr/>
        </p:nvSpPr>
        <p:spPr>
          <a:xfrm>
            <a:off x="1437183" y="3396456"/>
            <a:ext cx="4968083" cy="132080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0"/>
              <a:buFont typeface="Helvetica Neue"/>
              <a:buNone/>
            </a:pPr>
            <a:r>
              <a:rPr b="1" i="0" lang="en-US" sz="80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Obrigado!</a:t>
            </a:r>
            <a:endParaRPr/>
          </a:p>
        </p:txBody>
      </p:sp>
      <p:pic>
        <p:nvPicPr>
          <p:cNvPr descr="Prancheta 1.png" id="394" name="Google Shape;394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4255" y="5104796"/>
            <a:ext cx="6399100" cy="6399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rick.png" id="395" name="Google Shape;395;p6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339589" y="5045601"/>
            <a:ext cx="6458290" cy="6458290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64"/>
          <p:cNvSpPr txBox="1"/>
          <p:nvPr/>
        </p:nvSpPr>
        <p:spPr>
          <a:xfrm>
            <a:off x="2674725" y="11405325"/>
            <a:ext cx="9598200" cy="19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ana.bavati@nubank.com.br</a:t>
            </a:r>
            <a:endParaRPr sz="4800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FFFFFF"/>
                </a:solidFill>
              </a:rPr>
              <a:t>ana-luisa-bavati</a:t>
            </a:r>
            <a:endParaRPr sz="4800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7" name="Google Shape;397;p64"/>
          <p:cNvSpPr txBox="1"/>
          <p:nvPr/>
        </p:nvSpPr>
        <p:spPr>
          <a:xfrm>
            <a:off x="10769638" y="11427700"/>
            <a:ext cx="9598200" cy="19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erick.mattos</a:t>
            </a:r>
            <a:r>
              <a:rPr lang="en-US" sz="48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@nubank.com.br</a:t>
            </a:r>
            <a:endParaRPr sz="4800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FFFFFF"/>
                </a:solidFill>
              </a:rPr>
              <a:t>erickrmattos</a:t>
            </a:r>
            <a:endParaRPr sz="4800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Logo do linkedin" id="398" name="Google Shape;398;p6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08950" y="12328825"/>
            <a:ext cx="687600" cy="687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 do linkedin" id="399" name="Google Shape;399;p6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821025" y="12328825"/>
            <a:ext cx="687600" cy="68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