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  <p:sldMasterId id="2147483661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y="5143500" cx="9144000"/>
  <p:notesSz cx="6858000" cy="9144000"/>
  <p:embeddedFontLst>
    <p:embeddedFont>
      <p:font typeface="Raleway"/>
      <p:regular r:id="rId52"/>
      <p:bold r:id="rId53"/>
      <p:italic r:id="rId54"/>
      <p:boldItalic r:id="rId55"/>
    </p:embeddedFont>
    <p:embeddedFont>
      <p:font typeface="Montserrat"/>
      <p:regular r:id="rId56"/>
      <p:bold r:id="rId57"/>
      <p:italic r:id="rId58"/>
      <p:boldItalic r:id="rId59"/>
    </p:embeddedFont>
    <p:embeddedFont>
      <p:font typeface="Montserrat Medium"/>
      <p:regular r:id="rId60"/>
      <p:bold r:id="rId61"/>
      <p:italic r:id="rId62"/>
      <p:boldItalic r:id="rId63"/>
    </p:embeddedFont>
    <p:embeddedFont>
      <p:font typeface="Monda"/>
      <p:regular r:id="rId64"/>
      <p:bold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8BA95848-16E4-45D5-BF1F-781A9846DAB9}">
  <a:tblStyle styleId="{8BA95848-16E4-45D5-BF1F-781A9846DA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MontserratMedium-italic.fntdata"/><Relationship Id="rId61" Type="http://schemas.openxmlformats.org/officeDocument/2006/relationships/font" Target="fonts/MontserratMedium-bold.fntdata"/><Relationship Id="rId20" Type="http://schemas.openxmlformats.org/officeDocument/2006/relationships/slide" Target="slides/slide13.xml"/><Relationship Id="rId64" Type="http://schemas.openxmlformats.org/officeDocument/2006/relationships/font" Target="fonts/Monda-regular.fntdata"/><Relationship Id="rId63" Type="http://schemas.openxmlformats.org/officeDocument/2006/relationships/font" Target="fonts/MontserratMedium-bold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65" Type="http://schemas.openxmlformats.org/officeDocument/2006/relationships/font" Target="fonts/Monda-bold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font" Target="fonts/MontserratMedium-regular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font" Target="fonts/Raleway-bold.fntdata"/><Relationship Id="rId52" Type="http://schemas.openxmlformats.org/officeDocument/2006/relationships/font" Target="fonts/Raleway-regular.fntdata"/><Relationship Id="rId11" Type="http://schemas.openxmlformats.org/officeDocument/2006/relationships/slide" Target="slides/slide4.xml"/><Relationship Id="rId55" Type="http://schemas.openxmlformats.org/officeDocument/2006/relationships/font" Target="fonts/Raleway-boldItalic.fntdata"/><Relationship Id="rId10" Type="http://schemas.openxmlformats.org/officeDocument/2006/relationships/slide" Target="slides/slide3.xml"/><Relationship Id="rId54" Type="http://schemas.openxmlformats.org/officeDocument/2006/relationships/font" Target="fonts/Raleway-italic.fntdata"/><Relationship Id="rId13" Type="http://schemas.openxmlformats.org/officeDocument/2006/relationships/slide" Target="slides/slide6.xml"/><Relationship Id="rId57" Type="http://schemas.openxmlformats.org/officeDocument/2006/relationships/font" Target="fonts/Montserrat-bold.fntdata"/><Relationship Id="rId12" Type="http://schemas.openxmlformats.org/officeDocument/2006/relationships/slide" Target="slides/slide5.xml"/><Relationship Id="rId56" Type="http://schemas.openxmlformats.org/officeDocument/2006/relationships/font" Target="fonts/Montserrat-regular.fntdata"/><Relationship Id="rId15" Type="http://schemas.openxmlformats.org/officeDocument/2006/relationships/slide" Target="slides/slide8.xml"/><Relationship Id="rId59" Type="http://schemas.openxmlformats.org/officeDocument/2006/relationships/font" Target="fonts/Montserrat-boldItalic.fntdata"/><Relationship Id="rId14" Type="http://schemas.openxmlformats.org/officeDocument/2006/relationships/slide" Target="slides/slide7.xml"/><Relationship Id="rId58" Type="http://schemas.openxmlformats.org/officeDocument/2006/relationships/font" Target="fonts/Montserrat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8b79fd9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58b79fd964_0_0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Porque de eu ter escolhido kotlin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8b72ef5fb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8b72ef5fb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Falar da evolução do Kotlin e da grande adesão dos desenvolvedores Android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8b79fd96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8b79fd96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8b72ef5fb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8b72ef5fb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8b72ef5fb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8b72ef5fb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8b72ef5fb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58b72ef5fb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8b72ef5fb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8b72ef5fb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8b72ef5fb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8b72ef5fb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8b72ef5fb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8b72ef5fb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8b72ef5fb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58b72ef5fb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8b72ef5fb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8b72ef5fb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58b72ef5fb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58b72ef5fb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8b72ef5fb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58b72ef5fb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58b72ef5fb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58b72ef5fb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58b72ef5fb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58b72ef5fb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58b72ef5fb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58b72ef5fb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58b72ef5fb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58b72ef5fb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58b72ef5fb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58b72ef5fb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58b72ef5fb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58b72ef5fb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58b72ef5fb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58b72ef5fb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58b72ef5fb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58b72ef5fb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58b72ef5fb_0_5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58b72ef5fb_0_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58b72ef5fb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58b72ef5fb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58b72ef5fb_0_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58b72ef5fb_0_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58b72ef5fb_0_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58b72ef5fb_0_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58b72ef5fb_0_6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58b72ef5fb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58b72ef5fb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58b72ef5fb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58b72ef5fb_0_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58b72ef5fb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58b72ef5fb_0_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58b72ef5fb_0_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58b72ef5fb_0_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58b72ef5fb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58b72ef5fb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58b72ef5fb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58b72ef5fb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58b72ef5fb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58b72ef5fb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58b72ef5fb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58b72ef5fb_0_7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58b72ef5fb_0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58b72ef5fb_0_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58b72ef5fb_0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58b72ef5fb_0_7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58b72ef5fb_0_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58b72ef5fb_0_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58b72ef5fb_0_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8b72ef5fb_0_8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8b72ef5fb_0_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58b72ef5fb_0_9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58b72ef5fb_0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Falar da evolução do Kotlin e da grande adesão dos desenvolvedores Android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58b72ef5fb_0_8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58b72ef5fb_0_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58b72ef5fb_0_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58b72ef5fb_0_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58b72ef5fb_0_9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58b72ef5fb_0_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Falar da evolução do Kotlin e da grande adesão dos desenvolvedores Android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58b79fd964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g58b79fd964_0_77:notes"/>
          <p:cNvSpPr/>
          <p:nvPr>
            <p:ph idx="2" type="sldImg"/>
          </p:nvPr>
        </p:nvSpPr>
        <p:spPr>
          <a:xfrm>
            <a:off x="1714500" y="685800"/>
            <a:ext cx="34290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m logo">
  <p:cSld name="CUSTOM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8051575" y="203825"/>
            <a:ext cx="876600" cy="509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">
  <p:cSld name="CUSTOM_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title"/>
          </p:nvPr>
        </p:nvSpPr>
        <p:spPr>
          <a:xfrm>
            <a:off x="228600" y="228600"/>
            <a:ext cx="7521600" cy="4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 1">
  <p:cSld name="CUSTOM_1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type="title"/>
          </p:nvPr>
        </p:nvSpPr>
        <p:spPr>
          <a:xfrm>
            <a:off x="1404000" y="701100"/>
            <a:ext cx="6300000" cy="13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">
  <p:cSld name="CUSTOM_2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 txBox="1"/>
          <p:nvPr>
            <p:ph type="title"/>
          </p:nvPr>
        </p:nvSpPr>
        <p:spPr>
          <a:xfrm>
            <a:off x="381000" y="2086425"/>
            <a:ext cx="7521600" cy="26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6" name="Google Shape;16;p5"/>
          <p:cNvSpPr txBox="1"/>
          <p:nvPr>
            <p:ph idx="2" type="title"/>
          </p:nvPr>
        </p:nvSpPr>
        <p:spPr>
          <a:xfrm>
            <a:off x="381000" y="860500"/>
            <a:ext cx="7521600" cy="13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 1">
  <p:cSld name="CUSTOM_2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388425" y="394200"/>
            <a:ext cx="3492000" cy="2268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sz="3600">
                <a:solidFill>
                  <a:srgbClr val="EA1D2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subTitle"/>
          </p:nvPr>
        </p:nvSpPr>
        <p:spPr>
          <a:xfrm>
            <a:off x="388425" y="2662200"/>
            <a:ext cx="3492000" cy="22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200">
                <a:solidFill>
                  <a:srgbClr val="53535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 1 1">
  <p:cSld name="CUSTOM_2_1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idx="1" type="body"/>
          </p:nvPr>
        </p:nvSpPr>
        <p:spPr>
          <a:xfrm>
            <a:off x="5418525" y="0"/>
            <a:ext cx="3725700" cy="5084100"/>
          </a:xfrm>
          <a:prstGeom prst="rect">
            <a:avLst/>
          </a:prstGeom>
          <a:solidFill>
            <a:srgbClr val="F5F0EB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04800" lvl="0" marL="457200" marR="28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●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04800" lvl="1" marL="9144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○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04800" lvl="2" marL="13716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■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04800" lvl="3" marL="18288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●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04800" lvl="4" marL="22860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○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04800" lvl="5" marL="27432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■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04800" lvl="6" marL="32004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●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04800" lvl="7" marL="36576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○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04800" lvl="8" marL="4114800" marR="28800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535353"/>
              </a:buClr>
              <a:buSzPts val="1200"/>
              <a:buFont typeface="Montserrat Medium"/>
              <a:buChar char="■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 1 1 1">
  <p:cSld name="CUSTOM_2_1_1_1">
    <p:bg>
      <p:bgPr>
        <a:solidFill>
          <a:srgbClr val="F5F0EB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/>
          <p:nvPr>
            <p:ph idx="1" type="body"/>
          </p:nvPr>
        </p:nvSpPr>
        <p:spPr>
          <a:xfrm>
            <a:off x="5418525" y="0"/>
            <a:ext cx="3725700" cy="508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04800" lvl="0" marL="457200" marR="28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●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04800" lvl="1" marL="9144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○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04800" lvl="2" marL="13716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■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04800" lvl="3" marL="18288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●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04800" lvl="4" marL="22860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○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04800" lvl="5" marL="27432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■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04800" lvl="6" marL="32004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●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04800" lvl="7" marL="3657600" marR="288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35353"/>
              </a:buClr>
              <a:buSzPts val="1200"/>
              <a:buFont typeface="Montserrat Medium"/>
              <a:buChar char="○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04800" lvl="8" marL="4114800" marR="28800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535353"/>
              </a:buClr>
              <a:buSzPts val="1200"/>
              <a:buFont typeface="Montserrat Medium"/>
              <a:buChar char="■"/>
              <a:defRPr sz="1200">
                <a:solidFill>
                  <a:srgbClr val="53535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3">
  <p:cSld name="CUSTOM_3">
    <p:bg>
      <p:bgPr>
        <a:solidFill>
          <a:srgbClr val="EA1D2C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/>
          <p:nvPr>
            <p:ph type="title"/>
          </p:nvPr>
        </p:nvSpPr>
        <p:spPr>
          <a:xfrm>
            <a:off x="381000" y="2086425"/>
            <a:ext cx="7521600" cy="26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2" type="title"/>
          </p:nvPr>
        </p:nvSpPr>
        <p:spPr>
          <a:xfrm>
            <a:off x="381000" y="860500"/>
            <a:ext cx="7521600" cy="13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rgbClr val="FED29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" name="Google Shape;27;p9"/>
          <p:cNvSpPr/>
          <p:nvPr/>
        </p:nvSpPr>
        <p:spPr>
          <a:xfrm>
            <a:off x="8085550" y="237800"/>
            <a:ext cx="856200" cy="495900"/>
          </a:xfrm>
          <a:prstGeom prst="rect">
            <a:avLst/>
          </a:prstGeom>
          <a:solidFill>
            <a:srgbClr val="EA1D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" name="Google Shape;2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13000" y="228729"/>
            <a:ext cx="302400" cy="2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3 1">
  <p:cSld name="CUSTOM_3_1">
    <p:bg>
      <p:bgPr>
        <a:solidFill>
          <a:srgbClr val="EA1D2C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/>
          <p:nvPr/>
        </p:nvSpPr>
        <p:spPr>
          <a:xfrm>
            <a:off x="8085550" y="237800"/>
            <a:ext cx="856200" cy="495900"/>
          </a:xfrm>
          <a:prstGeom prst="rect">
            <a:avLst/>
          </a:prstGeom>
          <a:solidFill>
            <a:srgbClr val="EA1D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" name="Google Shape;3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13000" y="228729"/>
            <a:ext cx="302400" cy="2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ctrTitle"/>
          </p:nvPr>
        </p:nvSpPr>
        <p:spPr>
          <a:xfrm>
            <a:off x="684213" y="2950369"/>
            <a:ext cx="77724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1371600" y="3489723"/>
            <a:ext cx="64008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idx="10" type="dt"/>
          </p:nvPr>
        </p:nvSpPr>
        <p:spPr>
          <a:xfrm>
            <a:off x="457200" y="4767262"/>
            <a:ext cx="2133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1" type="ftr"/>
          </p:nvPr>
        </p:nvSpPr>
        <p:spPr>
          <a:xfrm>
            <a:off x="3124200" y="4767262"/>
            <a:ext cx="2895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6553200" y="4767262"/>
            <a:ext cx="2133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5089500"/>
            <a:ext cx="9144000" cy="54000"/>
          </a:xfrm>
          <a:prstGeom prst="rect">
            <a:avLst/>
          </a:prstGeom>
          <a:solidFill>
            <a:srgbClr val="EA1D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8613000" y="228600"/>
            <a:ext cx="302400" cy="252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/>
        </p:nvSpPr>
        <p:spPr>
          <a:xfrm>
            <a:off x="5148262" y="4875212"/>
            <a:ext cx="39957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pt-BR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pt-BR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12"/>
          <p:cNvGrpSpPr/>
          <p:nvPr/>
        </p:nvGrpSpPr>
        <p:grpSpPr>
          <a:xfrm>
            <a:off x="0" y="0"/>
            <a:ext cx="9050338" cy="357845"/>
            <a:chOff x="0" y="0"/>
            <a:chExt cx="5701" cy="300"/>
          </a:xfrm>
        </p:grpSpPr>
        <p:sp>
          <p:nvSpPr>
            <p:cNvPr id="36" name="Google Shape;36;p12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2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12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2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2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2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12"/>
          <p:cNvGrpSpPr/>
          <p:nvPr/>
        </p:nvGrpSpPr>
        <p:grpSpPr>
          <a:xfrm>
            <a:off x="-6350" y="5056187"/>
            <a:ext cx="9050338" cy="144716"/>
            <a:chOff x="0" y="0"/>
            <a:chExt cx="5701" cy="300"/>
          </a:xfrm>
        </p:grpSpPr>
        <p:sp>
          <p:nvSpPr>
            <p:cNvPr id="43" name="Google Shape;43;p12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2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12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2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12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2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49" name="Google Shape;49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3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2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idx="10" type="dt"/>
          </p:nvPr>
        </p:nvSpPr>
        <p:spPr>
          <a:xfrm>
            <a:off x="457200" y="4767262"/>
            <a:ext cx="2133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1" type="ftr"/>
          </p:nvPr>
        </p:nvSpPr>
        <p:spPr>
          <a:xfrm>
            <a:off x="3124200" y="4767262"/>
            <a:ext cx="2895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6553200" y="4767262"/>
            <a:ext cx="2133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kotlinlang.org/docs/tutorials/native/mpp-ios-android.html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blog.jetbrains.com/kotlin/2019/04/kotlin-1-3-30-released/" TargetMode="External"/><Relationship Id="rId4" Type="http://schemas.openxmlformats.org/officeDocument/2006/relationships/hyperlink" Target="https://github.com/JetBrains/kotlin-native/tree/master/samples/cocoapods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github.com/leandro-dev/MiniFood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://bit.ly/tdc_floripa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ctrTitle"/>
          </p:nvPr>
        </p:nvSpPr>
        <p:spPr>
          <a:xfrm>
            <a:off x="611187" y="3003550"/>
            <a:ext cx="78471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pt-BR"/>
              <a:t>Kotlin Multiplataforma no iFood</a:t>
            </a:r>
            <a:endParaRPr b="1"/>
          </a:p>
        </p:txBody>
      </p:sp>
      <p:sp>
        <p:nvSpPr>
          <p:cNvPr id="68" name="Google Shape;68;p16"/>
          <p:cNvSpPr txBox="1"/>
          <p:nvPr>
            <p:ph idx="1" type="subTitle"/>
          </p:nvPr>
        </p:nvSpPr>
        <p:spPr>
          <a:xfrm>
            <a:off x="611187" y="3651250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pt-BR" sz="2000"/>
              <a:t>Leandro Sobocinski Castro</a:t>
            </a:r>
            <a:endParaRPr/>
          </a:p>
        </p:txBody>
      </p:sp>
      <p:sp>
        <p:nvSpPr>
          <p:cNvPr id="69" name="Google Shape;69;p16"/>
          <p:cNvSpPr txBox="1"/>
          <p:nvPr/>
        </p:nvSpPr>
        <p:spPr>
          <a:xfrm>
            <a:off x="611187" y="3925887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dk1"/>
                </a:solidFill>
              </a:rPr>
              <a:t>Desenvolvedor Android</a:t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2987" y="3924925"/>
            <a:ext cx="941675" cy="506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81000" y="2086425"/>
            <a:ext cx="7521600" cy="266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Minha história com o kotlin</a:t>
            </a:r>
            <a:endParaRPr/>
          </a:p>
        </p:txBody>
      </p:sp>
      <p:sp>
        <p:nvSpPr>
          <p:cNvPr id="76" name="Google Shape;76;p17"/>
          <p:cNvSpPr txBox="1"/>
          <p:nvPr>
            <p:ph idx="2" type="title"/>
          </p:nvPr>
        </p:nvSpPr>
        <p:spPr>
          <a:xfrm>
            <a:off x="381000" y="860500"/>
            <a:ext cx="7521600" cy="13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Quando tudo começou</a:t>
            </a:r>
            <a:endParaRPr sz="2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381000" y="2086425"/>
            <a:ext cx="7521600" cy="266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8"/>
          <p:cNvSpPr txBox="1"/>
          <p:nvPr>
            <p:ph idx="2" type="title"/>
          </p:nvPr>
        </p:nvSpPr>
        <p:spPr>
          <a:xfrm>
            <a:off x="381000" y="860500"/>
            <a:ext cx="7521600" cy="13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Evolução do Kotlin</a:t>
            </a:r>
            <a:endParaRPr sz="2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Projeto Android simples</a:t>
            </a:r>
            <a:endParaRPr sz="2600"/>
          </a:p>
        </p:txBody>
      </p:sp>
      <p:sp>
        <p:nvSpPr>
          <p:cNvPr id="88" name="Google Shape;88;p19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" name="Google Shape;89;p19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Model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0" name="Google Shape;90;p19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Google Shape;91;p19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19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19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94" name="Google Shape;94;p19"/>
          <p:cNvCxnSpPr>
            <a:stCxn id="88" idx="3"/>
            <a:endCxn id="89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95" name="Google Shape;95;p19"/>
          <p:cNvCxnSpPr>
            <a:stCxn id="89" idx="3"/>
            <a:endCxn id="90" idx="1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96" name="Google Shape;96;p19"/>
          <p:cNvCxnSpPr>
            <a:stCxn id="90" idx="3"/>
            <a:endCxn id="91" idx="1"/>
          </p:cNvCxnSpPr>
          <p:nvPr/>
        </p:nvCxnSpPr>
        <p:spPr>
          <a:xfrm flipH="1" rot="10800000">
            <a:off x="543705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97" name="Google Shape;97;p19"/>
          <p:cNvCxnSpPr>
            <a:stCxn id="90" idx="3"/>
            <a:endCxn id="93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98" name="Google Shape;98;p19"/>
          <p:cNvCxnSpPr>
            <a:stCxn id="92" idx="1"/>
            <a:endCxn id="90" idx="3"/>
          </p:cNvCxnSpPr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Projeto Android simples</a:t>
            </a:r>
            <a:endParaRPr sz="2600"/>
          </a:p>
        </p:txBody>
      </p:sp>
      <p:sp>
        <p:nvSpPr>
          <p:cNvPr id="104" name="Google Shape;104;p20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5" name="Google Shape;105;p20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Model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20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20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8" name="Google Shape;108;p20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20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10" name="Google Shape;110;p20"/>
          <p:cNvCxnSpPr>
            <a:stCxn id="104" idx="3"/>
            <a:endCxn id="105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11" name="Google Shape;111;p20"/>
          <p:cNvCxnSpPr>
            <a:stCxn id="105" idx="3"/>
            <a:endCxn id="106" idx="1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12" name="Google Shape;112;p20"/>
          <p:cNvCxnSpPr>
            <a:stCxn id="106" idx="3"/>
            <a:endCxn id="107" idx="1"/>
          </p:cNvCxnSpPr>
          <p:nvPr/>
        </p:nvCxnSpPr>
        <p:spPr>
          <a:xfrm flipH="1" rot="10800000">
            <a:off x="543705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13" name="Google Shape;113;p20"/>
          <p:cNvCxnSpPr>
            <a:stCxn id="106" idx="3"/>
            <a:endCxn id="109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937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4238150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1195700"/>
            <a:ext cx="235150" cy="235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20"/>
          <p:cNvCxnSpPr>
            <a:stCxn id="108" idx="1"/>
            <a:endCxn id="106" idx="3"/>
          </p:cNvCxnSpPr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Interoperabilidade</a:t>
            </a:r>
            <a:endParaRPr sz="2600"/>
          </a:p>
        </p:txBody>
      </p:sp>
      <p:sp>
        <p:nvSpPr>
          <p:cNvPr id="126" name="Google Shape;126;p21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Model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1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1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31" name="Google Shape;131;p21"/>
          <p:cNvCxnSpPr>
            <a:stCxn id="126" idx="3"/>
            <a:endCxn id="127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32" name="Google Shape;132;p21"/>
          <p:cNvCxnSpPr>
            <a:stCxn id="127" idx="3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33" name="Google Shape;133;p21"/>
          <p:cNvCxnSpPr>
            <a:endCxn id="128" idx="1"/>
          </p:cNvCxnSpPr>
          <p:nvPr/>
        </p:nvCxnSpPr>
        <p:spPr>
          <a:xfrm flipH="1" rot="10800000">
            <a:off x="543710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34" name="Google Shape;134;p21"/>
          <p:cNvCxnSpPr>
            <a:stCxn id="135" idx="3"/>
            <a:endCxn id="130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4238150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1195700"/>
            <a:ext cx="235150" cy="23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927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21"/>
          <p:cNvCxnSpPr/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Até que...</a:t>
            </a:r>
            <a:endParaRPr sz="2600"/>
          </a:p>
        </p:txBody>
      </p:sp>
      <p:sp>
        <p:nvSpPr>
          <p:cNvPr id="148" name="Google Shape;148;p22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p22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Model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1" name="Google Shape;151;p22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2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54" name="Google Shape;154;p22"/>
          <p:cNvCxnSpPr>
            <a:stCxn id="148" idx="3"/>
            <a:endCxn id="149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55" name="Google Shape;155;p22"/>
          <p:cNvCxnSpPr>
            <a:stCxn id="149" idx="3"/>
            <a:endCxn id="150" idx="1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56" name="Google Shape;156;p22"/>
          <p:cNvCxnSpPr>
            <a:stCxn id="150" idx="3"/>
            <a:endCxn id="151" idx="1"/>
          </p:cNvCxnSpPr>
          <p:nvPr/>
        </p:nvCxnSpPr>
        <p:spPr>
          <a:xfrm flipH="1" rot="10800000">
            <a:off x="543705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57" name="Google Shape;157;p22"/>
          <p:cNvCxnSpPr>
            <a:stCxn id="150" idx="3"/>
            <a:endCxn id="153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158" name="Google Shape;15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927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92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62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427115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1235600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Google Shape;164;p22"/>
          <p:cNvCxnSpPr/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Kotlin Multiplataforma</a:t>
            </a:r>
            <a:endParaRPr sz="2600"/>
          </a:p>
        </p:txBody>
      </p:sp>
      <p:pic>
        <p:nvPicPr>
          <p:cNvPr id="170" name="Google Shape;1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3225" y="2482000"/>
            <a:ext cx="921749" cy="10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9933" y="2482000"/>
            <a:ext cx="880818" cy="108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Plataforma Android</a:t>
            </a:r>
            <a:endParaRPr sz="2600"/>
          </a:p>
        </p:txBody>
      </p:sp>
      <p:sp>
        <p:nvSpPr>
          <p:cNvPr id="177" name="Google Shape;177;p24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24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Model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p24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p24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1" name="Google Shape;181;p24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24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83" name="Google Shape;183;p24"/>
          <p:cNvCxnSpPr>
            <a:stCxn id="177" idx="3"/>
            <a:endCxn id="178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84" name="Google Shape;184;p24"/>
          <p:cNvCxnSpPr>
            <a:stCxn id="178" idx="3"/>
            <a:endCxn id="179" idx="1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85" name="Google Shape;185;p24"/>
          <p:cNvCxnSpPr>
            <a:stCxn id="179" idx="3"/>
            <a:endCxn id="180" idx="1"/>
          </p:cNvCxnSpPr>
          <p:nvPr/>
        </p:nvCxnSpPr>
        <p:spPr>
          <a:xfrm flipH="1" rot="10800000">
            <a:off x="543705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86" name="Google Shape;186;p24"/>
          <p:cNvCxnSpPr>
            <a:stCxn id="179" idx="3"/>
            <a:endCxn id="182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187" name="Google Shape;18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927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92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62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427115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1235600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24"/>
          <p:cNvCxnSpPr/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Plataforma Android</a:t>
            </a:r>
            <a:endParaRPr sz="2600"/>
          </a:p>
        </p:txBody>
      </p:sp>
      <p:grpSp>
        <p:nvGrpSpPr>
          <p:cNvPr id="199" name="Google Shape;199;p25"/>
          <p:cNvGrpSpPr/>
          <p:nvPr/>
        </p:nvGrpSpPr>
        <p:grpSpPr>
          <a:xfrm>
            <a:off x="363450" y="2129250"/>
            <a:ext cx="3833538" cy="885000"/>
            <a:chOff x="363450" y="2129250"/>
            <a:chExt cx="3833538" cy="885000"/>
          </a:xfrm>
        </p:grpSpPr>
        <p:sp>
          <p:nvSpPr>
            <p:cNvPr id="200" name="Google Shape;200;p25"/>
            <p:cNvSpPr/>
            <p:nvPr/>
          </p:nvSpPr>
          <p:spPr>
            <a:xfrm>
              <a:off x="363450" y="2129250"/>
              <a:ext cx="936300" cy="885000"/>
            </a:xfrm>
            <a:prstGeom prst="roundRect">
              <a:avLst>
                <a:gd fmla="val 16667" name="adj"/>
              </a:avLst>
            </a:prstGeom>
            <a:solidFill>
              <a:srgbClr val="CFE2F3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View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01" name="Google Shape;201;p25"/>
            <p:cNvSpPr/>
            <p:nvPr/>
          </p:nvSpPr>
          <p:spPr>
            <a:xfrm>
              <a:off x="1941588" y="2129250"/>
              <a:ext cx="1613400" cy="885000"/>
            </a:xfrm>
            <a:prstGeom prst="roundRect">
              <a:avLst>
                <a:gd fmla="val 16667" name="adj"/>
              </a:avLst>
            </a:prstGeom>
            <a:solidFill>
              <a:srgbClr val="CFE2F3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View Model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cxnSp>
          <p:nvCxnSpPr>
            <p:cNvPr id="202" name="Google Shape;202;p25"/>
            <p:cNvCxnSpPr>
              <a:stCxn id="200" idx="3"/>
              <a:endCxn id="201" idx="1"/>
            </p:cNvCxnSpPr>
            <p:nvPr/>
          </p:nvCxnSpPr>
          <p:spPr>
            <a:xfrm>
              <a:off x="1299750" y="2571750"/>
              <a:ext cx="641700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stealth"/>
            </a:ln>
          </p:spPr>
        </p:cxnSp>
        <p:pic>
          <p:nvPicPr>
            <p:cNvPr id="203" name="Google Shape;203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53925" y="2743300"/>
              <a:ext cx="155350" cy="18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70625" y="2743300"/>
              <a:ext cx="155350" cy="1824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05" name="Google Shape;205;p25"/>
            <p:cNvCxnSpPr>
              <a:stCxn id="201" idx="3"/>
              <a:endCxn id="206" idx="1"/>
            </p:cNvCxnSpPr>
            <p:nvPr/>
          </p:nvCxnSpPr>
          <p:spPr>
            <a:xfrm>
              <a:off x="3554988" y="2571750"/>
              <a:ext cx="642000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stealth"/>
            </a:ln>
          </p:spPr>
        </p:cxnSp>
      </p:grpSp>
      <p:sp>
        <p:nvSpPr>
          <p:cNvPr id="206" name="Google Shape;206;p25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25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25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25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10" name="Google Shape;210;p25"/>
          <p:cNvCxnSpPr>
            <a:stCxn id="206" idx="3"/>
            <a:endCxn id="207" idx="1"/>
          </p:cNvCxnSpPr>
          <p:nvPr/>
        </p:nvCxnSpPr>
        <p:spPr>
          <a:xfrm flipH="1" rot="10800000">
            <a:off x="543705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11" name="Google Shape;211;p25"/>
          <p:cNvCxnSpPr>
            <a:stCxn id="206" idx="3"/>
            <a:endCxn id="209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212" name="Google Shape;21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927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225" y="427115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225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225" y="1235600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5"/>
          <p:cNvCxnSpPr>
            <a:stCxn id="208" idx="1"/>
            <a:endCxn id="206" idx="3"/>
          </p:cNvCxnSpPr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6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Plataforma Android</a:t>
            </a:r>
            <a:endParaRPr sz="2600"/>
          </a:p>
        </p:txBody>
      </p:sp>
      <p:sp>
        <p:nvSpPr>
          <p:cNvPr id="222" name="Google Shape;222;p26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26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26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26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26" name="Google Shape;226;p26"/>
          <p:cNvCxnSpPr>
            <a:stCxn id="222" idx="3"/>
            <a:endCxn id="223" idx="1"/>
          </p:cNvCxnSpPr>
          <p:nvPr/>
        </p:nvCxnSpPr>
        <p:spPr>
          <a:xfrm flipH="1" rot="10800000">
            <a:off x="543705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27" name="Google Shape;227;p26"/>
          <p:cNvCxnSpPr>
            <a:stCxn id="222" idx="3"/>
            <a:endCxn id="225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228" name="Google Shape;2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927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427115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1235600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Google Shape;232;p26"/>
          <p:cNvCxnSpPr>
            <a:stCxn id="224" idx="1"/>
            <a:endCxn id="222" idx="3"/>
          </p:cNvCxnSpPr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Plataforma Android</a:t>
            </a:r>
            <a:endParaRPr sz="2600"/>
          </a:p>
        </p:txBody>
      </p:sp>
      <p:sp>
        <p:nvSpPr>
          <p:cNvPr id="238" name="Google Shape;238;p27"/>
          <p:cNvSpPr/>
          <p:nvPr/>
        </p:nvSpPr>
        <p:spPr>
          <a:xfrm>
            <a:off x="233592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27"/>
          <p:cNvSpPr/>
          <p:nvPr/>
        </p:nvSpPr>
        <p:spPr>
          <a:xfrm>
            <a:off x="5567875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0" name="Google Shape;240;p27"/>
          <p:cNvSpPr/>
          <p:nvPr/>
        </p:nvSpPr>
        <p:spPr>
          <a:xfrm>
            <a:off x="556787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27"/>
          <p:cNvSpPr/>
          <p:nvPr/>
        </p:nvSpPr>
        <p:spPr>
          <a:xfrm>
            <a:off x="5567875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42" name="Google Shape;242;p27"/>
          <p:cNvCxnSpPr>
            <a:stCxn id="238" idx="3"/>
            <a:endCxn id="239" idx="1"/>
          </p:cNvCxnSpPr>
          <p:nvPr/>
        </p:nvCxnSpPr>
        <p:spPr>
          <a:xfrm flipH="1" rot="10800000">
            <a:off x="3576125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43" name="Google Shape;243;p27"/>
          <p:cNvCxnSpPr>
            <a:stCxn id="238" idx="3"/>
            <a:endCxn id="240" idx="1"/>
          </p:cNvCxnSpPr>
          <p:nvPr/>
        </p:nvCxnSpPr>
        <p:spPr>
          <a:xfrm>
            <a:off x="3576125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44" name="Google Shape;244;p27"/>
          <p:cNvCxnSpPr>
            <a:stCxn id="238" idx="3"/>
            <a:endCxn id="241" idx="1"/>
          </p:cNvCxnSpPr>
          <p:nvPr/>
        </p:nvCxnSpPr>
        <p:spPr>
          <a:xfrm>
            <a:off x="3576125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245" name="Google Shape;2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350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427115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1235600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7"/>
          <p:cNvSpPr/>
          <p:nvPr/>
        </p:nvSpPr>
        <p:spPr>
          <a:xfrm>
            <a:off x="68397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27"/>
          <p:cNvSpPr txBox="1"/>
          <p:nvPr/>
        </p:nvSpPr>
        <p:spPr>
          <a:xfrm>
            <a:off x="683975" y="16868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27"/>
          <p:cNvSpPr txBox="1"/>
          <p:nvPr/>
        </p:nvSpPr>
        <p:spPr>
          <a:xfrm>
            <a:off x="2220250" y="16868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Implementação</a:t>
            </a:r>
            <a:endParaRPr/>
          </a:p>
        </p:txBody>
      </p:sp>
      <p:pic>
        <p:nvPicPr>
          <p:cNvPr id="252" name="Google Shape;2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400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7"/>
          <p:cNvSpPr txBox="1"/>
          <p:nvPr/>
        </p:nvSpPr>
        <p:spPr>
          <a:xfrm>
            <a:off x="5567875" y="1363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27"/>
          <p:cNvSpPr txBox="1"/>
          <p:nvPr/>
        </p:nvSpPr>
        <p:spPr>
          <a:xfrm>
            <a:off x="5567875" y="16645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27"/>
          <p:cNvSpPr txBox="1"/>
          <p:nvPr/>
        </p:nvSpPr>
        <p:spPr>
          <a:xfrm>
            <a:off x="5567825" y="3185788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27"/>
          <p:cNvSpPr/>
          <p:nvPr/>
        </p:nvSpPr>
        <p:spPr>
          <a:xfrm>
            <a:off x="71375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27"/>
          <p:cNvSpPr/>
          <p:nvPr/>
        </p:nvSpPr>
        <p:spPr>
          <a:xfrm>
            <a:off x="71374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8" name="Google Shape;258;p27"/>
          <p:cNvSpPr/>
          <p:nvPr/>
        </p:nvSpPr>
        <p:spPr>
          <a:xfrm>
            <a:off x="71375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9" name="Google Shape;25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825" y="1222075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7379" y="1217818"/>
            <a:ext cx="155374" cy="19091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 txBox="1"/>
          <p:nvPr/>
        </p:nvSpPr>
        <p:spPr>
          <a:xfrm>
            <a:off x="7021850" y="1363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sp>
        <p:nvSpPr>
          <p:cNvPr id="262" name="Google Shape;262;p27"/>
          <p:cNvSpPr txBox="1"/>
          <p:nvPr/>
        </p:nvSpPr>
        <p:spPr>
          <a:xfrm>
            <a:off x="7021850" y="16645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sp>
        <p:nvSpPr>
          <p:cNvPr id="263" name="Google Shape;263;p27"/>
          <p:cNvSpPr txBox="1"/>
          <p:nvPr/>
        </p:nvSpPr>
        <p:spPr>
          <a:xfrm>
            <a:off x="7021800" y="3185788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pic>
        <p:nvPicPr>
          <p:cNvPr id="264" name="Google Shape;26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6137" y="2743300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3691" y="2739043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6137" y="4264525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3691" y="4260268"/>
            <a:ext cx="155374" cy="190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8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Plataforma Android</a:t>
            </a:r>
            <a:endParaRPr sz="2600"/>
          </a:p>
        </p:txBody>
      </p:sp>
      <p:sp>
        <p:nvSpPr>
          <p:cNvPr id="273" name="Google Shape;273;p28"/>
          <p:cNvSpPr/>
          <p:nvPr/>
        </p:nvSpPr>
        <p:spPr>
          <a:xfrm>
            <a:off x="233592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28"/>
          <p:cNvSpPr/>
          <p:nvPr/>
        </p:nvSpPr>
        <p:spPr>
          <a:xfrm>
            <a:off x="5567875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28"/>
          <p:cNvSpPr/>
          <p:nvPr/>
        </p:nvSpPr>
        <p:spPr>
          <a:xfrm>
            <a:off x="556787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6" name="Google Shape;276;p28"/>
          <p:cNvSpPr/>
          <p:nvPr/>
        </p:nvSpPr>
        <p:spPr>
          <a:xfrm>
            <a:off x="5567875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77" name="Google Shape;277;p28"/>
          <p:cNvCxnSpPr>
            <a:stCxn id="273" idx="3"/>
            <a:endCxn id="274" idx="1"/>
          </p:cNvCxnSpPr>
          <p:nvPr/>
        </p:nvCxnSpPr>
        <p:spPr>
          <a:xfrm flipH="1" rot="10800000">
            <a:off x="3576125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78" name="Google Shape;278;p28"/>
          <p:cNvCxnSpPr>
            <a:stCxn id="273" idx="3"/>
            <a:endCxn id="275" idx="1"/>
          </p:cNvCxnSpPr>
          <p:nvPr/>
        </p:nvCxnSpPr>
        <p:spPr>
          <a:xfrm>
            <a:off x="3576125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79" name="Google Shape;279;p28"/>
          <p:cNvCxnSpPr>
            <a:stCxn id="273" idx="3"/>
            <a:endCxn id="276" idx="1"/>
          </p:cNvCxnSpPr>
          <p:nvPr/>
        </p:nvCxnSpPr>
        <p:spPr>
          <a:xfrm>
            <a:off x="3576125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280" name="Google Shape;2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350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427115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1235600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8"/>
          <p:cNvSpPr/>
          <p:nvPr/>
        </p:nvSpPr>
        <p:spPr>
          <a:xfrm>
            <a:off x="68397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p28"/>
          <p:cNvSpPr txBox="1"/>
          <p:nvPr/>
        </p:nvSpPr>
        <p:spPr>
          <a:xfrm>
            <a:off x="683975" y="16868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p28"/>
          <p:cNvSpPr txBox="1"/>
          <p:nvPr/>
        </p:nvSpPr>
        <p:spPr>
          <a:xfrm>
            <a:off x="2220250" y="16868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Implementação</a:t>
            </a:r>
            <a:endParaRPr/>
          </a:p>
        </p:txBody>
      </p:sp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400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 txBox="1"/>
          <p:nvPr/>
        </p:nvSpPr>
        <p:spPr>
          <a:xfrm>
            <a:off x="5567875" y="1363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9" name="Google Shape;289;p28"/>
          <p:cNvSpPr txBox="1"/>
          <p:nvPr/>
        </p:nvSpPr>
        <p:spPr>
          <a:xfrm>
            <a:off x="5567875" y="16645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567825" y="3185788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1" name="Google Shape;291;p28"/>
          <p:cNvSpPr/>
          <p:nvPr/>
        </p:nvSpPr>
        <p:spPr>
          <a:xfrm>
            <a:off x="71375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2" name="Google Shape;292;p28"/>
          <p:cNvSpPr/>
          <p:nvPr/>
        </p:nvSpPr>
        <p:spPr>
          <a:xfrm>
            <a:off x="71374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3" name="Google Shape;293;p28"/>
          <p:cNvSpPr/>
          <p:nvPr/>
        </p:nvSpPr>
        <p:spPr>
          <a:xfrm>
            <a:off x="71375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4" name="Google Shape;29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825" y="1222075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7379" y="1217818"/>
            <a:ext cx="155374" cy="190916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8"/>
          <p:cNvSpPr txBox="1"/>
          <p:nvPr/>
        </p:nvSpPr>
        <p:spPr>
          <a:xfrm>
            <a:off x="7021850" y="1363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sp>
        <p:nvSpPr>
          <p:cNvPr id="297" name="Google Shape;297;p28"/>
          <p:cNvSpPr txBox="1"/>
          <p:nvPr/>
        </p:nvSpPr>
        <p:spPr>
          <a:xfrm>
            <a:off x="7021850" y="16645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sp>
        <p:nvSpPr>
          <p:cNvPr id="298" name="Google Shape;298;p28"/>
          <p:cNvSpPr txBox="1"/>
          <p:nvPr/>
        </p:nvSpPr>
        <p:spPr>
          <a:xfrm>
            <a:off x="7021800" y="3185788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pic>
        <p:nvPicPr>
          <p:cNvPr id="299" name="Google Shape;29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6137" y="2743300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3691" y="2739043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6137" y="4264525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3691" y="4260268"/>
            <a:ext cx="155374" cy="190916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8"/>
          <p:cNvSpPr txBox="1"/>
          <p:nvPr/>
        </p:nvSpPr>
        <p:spPr>
          <a:xfrm>
            <a:off x="2033650" y="3014250"/>
            <a:ext cx="18447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Kotlin-common</a:t>
            </a:r>
            <a:endParaRPr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9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Como funciona Kotlin Multiplataforma</a:t>
            </a:r>
            <a:endParaRPr sz="2600"/>
          </a:p>
        </p:txBody>
      </p:sp>
      <p:grpSp>
        <p:nvGrpSpPr>
          <p:cNvPr id="309" name="Google Shape;309;p29"/>
          <p:cNvGrpSpPr/>
          <p:nvPr/>
        </p:nvGrpSpPr>
        <p:grpSpPr>
          <a:xfrm>
            <a:off x="809750" y="2531675"/>
            <a:ext cx="3762301" cy="2185200"/>
            <a:chOff x="809750" y="2531675"/>
            <a:chExt cx="3762301" cy="2185200"/>
          </a:xfrm>
        </p:grpSpPr>
        <p:sp>
          <p:nvSpPr>
            <p:cNvPr id="310" name="Google Shape;310;p29"/>
            <p:cNvSpPr/>
            <p:nvPr/>
          </p:nvSpPr>
          <p:spPr>
            <a:xfrm>
              <a:off x="2936151" y="2531675"/>
              <a:ext cx="1635900" cy="8850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kotlin-js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11" name="Google Shape;311;p29"/>
            <p:cNvSpPr/>
            <p:nvPr/>
          </p:nvSpPr>
          <p:spPr>
            <a:xfrm>
              <a:off x="809750" y="3831875"/>
              <a:ext cx="37623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kotlin-common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312" name="Google Shape;31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13225" y="4440225"/>
              <a:ext cx="155350" cy="155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" name="Google Shape;313;p29"/>
            <p:cNvSpPr/>
            <p:nvPr/>
          </p:nvSpPr>
          <p:spPr>
            <a:xfrm>
              <a:off x="809750" y="2531675"/>
              <a:ext cx="1635900" cy="885000"/>
            </a:xfrm>
            <a:prstGeom prst="roundRect">
              <a:avLst>
                <a:gd fmla="val 16667" name="adj"/>
              </a:avLst>
            </a:prstGeom>
            <a:solidFill>
              <a:srgbClr val="F6B26B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kotlin-jvm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314" name="Google Shape;31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10125" y="3146175"/>
              <a:ext cx="235150" cy="235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5537" y="3175187"/>
              <a:ext cx="177150" cy="1771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0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Como funciona Kotlin Multiplataforma</a:t>
            </a:r>
            <a:endParaRPr sz="2600"/>
          </a:p>
        </p:txBody>
      </p:sp>
      <p:grpSp>
        <p:nvGrpSpPr>
          <p:cNvPr id="321" name="Google Shape;321;p30"/>
          <p:cNvGrpSpPr/>
          <p:nvPr/>
        </p:nvGrpSpPr>
        <p:grpSpPr>
          <a:xfrm>
            <a:off x="809750" y="2531675"/>
            <a:ext cx="3762301" cy="2185200"/>
            <a:chOff x="809750" y="2531675"/>
            <a:chExt cx="3762301" cy="2185200"/>
          </a:xfrm>
        </p:grpSpPr>
        <p:sp>
          <p:nvSpPr>
            <p:cNvPr id="322" name="Google Shape;322;p30"/>
            <p:cNvSpPr/>
            <p:nvPr/>
          </p:nvSpPr>
          <p:spPr>
            <a:xfrm>
              <a:off x="2936151" y="2531675"/>
              <a:ext cx="1635900" cy="8850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kotlin-js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23" name="Google Shape;323;p30"/>
            <p:cNvSpPr/>
            <p:nvPr/>
          </p:nvSpPr>
          <p:spPr>
            <a:xfrm>
              <a:off x="809750" y="3831875"/>
              <a:ext cx="37623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kotlin-common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324" name="Google Shape;32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13225" y="4440225"/>
              <a:ext cx="155350" cy="155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30"/>
            <p:cNvSpPr/>
            <p:nvPr/>
          </p:nvSpPr>
          <p:spPr>
            <a:xfrm>
              <a:off x="809750" y="2531675"/>
              <a:ext cx="1635900" cy="885000"/>
            </a:xfrm>
            <a:prstGeom prst="roundRect">
              <a:avLst>
                <a:gd fmla="val 16667" name="adj"/>
              </a:avLst>
            </a:prstGeom>
            <a:solidFill>
              <a:srgbClr val="F6B26B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kotlin-jvm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326" name="Google Shape;326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10125" y="3146175"/>
              <a:ext cx="235150" cy="235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5537" y="3175187"/>
              <a:ext cx="177150" cy="1771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8" name="Google Shape;328;p30"/>
          <p:cNvSpPr txBox="1"/>
          <p:nvPr/>
        </p:nvSpPr>
        <p:spPr>
          <a:xfrm>
            <a:off x="5364575" y="1099225"/>
            <a:ext cx="3622800" cy="3622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88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FF0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Kotlin-common</a:t>
            </a:r>
            <a:endParaRPr b="1" sz="1200">
              <a:solidFill>
                <a:srgbClr val="FF0000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20124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expect fun</a:t>
            </a: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logDebug(message: String)</a:t>
            </a:r>
            <a:endParaRPr b="1" sz="1200">
              <a:solidFill>
                <a:srgbClr val="33333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b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b="1" lang="pt-BR" sz="1200">
                <a:solidFill>
                  <a:srgbClr val="FF0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JVM</a:t>
            </a:r>
            <a:endParaRPr b="1" sz="1200">
              <a:solidFill>
                <a:srgbClr val="FF0000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20124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actual fun</a:t>
            </a: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logDebug(message: String) {</a:t>
            </a:r>
            <a:endParaRPr b="1" sz="1200">
              <a:solidFill>
                <a:srgbClr val="33333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println(</a:t>
            </a:r>
            <a:r>
              <a:rPr b="1" lang="pt-BR" sz="1200">
                <a:solidFill>
                  <a:srgbClr val="6AA84F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"Debug: $message"</a:t>
            </a: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solidFill>
                <a:srgbClr val="33333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200">
              <a:solidFill>
                <a:srgbClr val="33333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b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b="1" lang="pt-BR" sz="1200">
                <a:solidFill>
                  <a:srgbClr val="FF000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JS</a:t>
            </a:r>
            <a:endParaRPr b="1" sz="1200">
              <a:solidFill>
                <a:srgbClr val="FF0000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20124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actual fun</a:t>
            </a: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logDebug(message: String) {</a:t>
            </a:r>
            <a:endParaRPr b="1" sz="1200">
              <a:solidFill>
                <a:srgbClr val="33333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console.log(message)</a:t>
            </a:r>
            <a:endParaRPr b="1" sz="1200">
              <a:solidFill>
                <a:srgbClr val="33333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200">
              <a:solidFill>
                <a:srgbClr val="33333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1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Plataforma Android</a:t>
            </a:r>
            <a:endParaRPr sz="2600"/>
          </a:p>
        </p:txBody>
      </p:sp>
      <p:sp>
        <p:nvSpPr>
          <p:cNvPr id="334" name="Google Shape;334;p31"/>
          <p:cNvSpPr/>
          <p:nvPr/>
        </p:nvSpPr>
        <p:spPr>
          <a:xfrm>
            <a:off x="233592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5" name="Google Shape;335;p31"/>
          <p:cNvSpPr/>
          <p:nvPr/>
        </p:nvSpPr>
        <p:spPr>
          <a:xfrm>
            <a:off x="5567875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6" name="Google Shape;336;p31"/>
          <p:cNvSpPr/>
          <p:nvPr/>
        </p:nvSpPr>
        <p:spPr>
          <a:xfrm>
            <a:off x="556787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7" name="Google Shape;337;p31"/>
          <p:cNvSpPr/>
          <p:nvPr/>
        </p:nvSpPr>
        <p:spPr>
          <a:xfrm>
            <a:off x="5567875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38" name="Google Shape;338;p31"/>
          <p:cNvCxnSpPr>
            <a:stCxn id="334" idx="3"/>
            <a:endCxn id="335" idx="1"/>
          </p:cNvCxnSpPr>
          <p:nvPr/>
        </p:nvCxnSpPr>
        <p:spPr>
          <a:xfrm flipH="1" rot="10800000">
            <a:off x="3576125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39" name="Google Shape;339;p31"/>
          <p:cNvCxnSpPr>
            <a:stCxn id="334" idx="3"/>
            <a:endCxn id="336" idx="1"/>
          </p:cNvCxnSpPr>
          <p:nvPr/>
        </p:nvCxnSpPr>
        <p:spPr>
          <a:xfrm>
            <a:off x="3576125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40" name="Google Shape;340;p31"/>
          <p:cNvCxnSpPr>
            <a:stCxn id="334" idx="3"/>
            <a:endCxn id="337" idx="1"/>
          </p:cNvCxnSpPr>
          <p:nvPr/>
        </p:nvCxnSpPr>
        <p:spPr>
          <a:xfrm>
            <a:off x="3576125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341" name="Google Shape;34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350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427115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300" y="1235600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1"/>
          <p:cNvSpPr/>
          <p:nvPr/>
        </p:nvSpPr>
        <p:spPr>
          <a:xfrm>
            <a:off x="683975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6" name="Google Shape;346;p31"/>
          <p:cNvSpPr txBox="1"/>
          <p:nvPr/>
        </p:nvSpPr>
        <p:spPr>
          <a:xfrm>
            <a:off x="683975" y="16868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7" name="Google Shape;347;p31"/>
          <p:cNvSpPr txBox="1"/>
          <p:nvPr/>
        </p:nvSpPr>
        <p:spPr>
          <a:xfrm>
            <a:off x="2220250" y="16868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Implementação</a:t>
            </a:r>
            <a:endParaRPr/>
          </a:p>
        </p:txBody>
      </p:sp>
      <p:pic>
        <p:nvPicPr>
          <p:cNvPr id="348" name="Google Shape;34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400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1"/>
          <p:cNvSpPr txBox="1"/>
          <p:nvPr/>
        </p:nvSpPr>
        <p:spPr>
          <a:xfrm>
            <a:off x="5567875" y="1363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0" name="Google Shape;350;p31"/>
          <p:cNvSpPr txBox="1"/>
          <p:nvPr/>
        </p:nvSpPr>
        <p:spPr>
          <a:xfrm>
            <a:off x="5567875" y="16645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1" name="Google Shape;351;p31"/>
          <p:cNvSpPr txBox="1"/>
          <p:nvPr/>
        </p:nvSpPr>
        <p:spPr>
          <a:xfrm>
            <a:off x="5567825" y="3185788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2" name="Google Shape;352;p31"/>
          <p:cNvSpPr/>
          <p:nvPr/>
        </p:nvSpPr>
        <p:spPr>
          <a:xfrm>
            <a:off x="71375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3" name="Google Shape;353;p31"/>
          <p:cNvSpPr/>
          <p:nvPr/>
        </p:nvSpPr>
        <p:spPr>
          <a:xfrm>
            <a:off x="71374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4" name="Google Shape;354;p31"/>
          <p:cNvSpPr/>
          <p:nvPr/>
        </p:nvSpPr>
        <p:spPr>
          <a:xfrm>
            <a:off x="71375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55" name="Google Shape;35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825" y="1222075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7379" y="1217818"/>
            <a:ext cx="155374" cy="190916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1"/>
          <p:cNvSpPr txBox="1"/>
          <p:nvPr/>
        </p:nvSpPr>
        <p:spPr>
          <a:xfrm>
            <a:off x="7021850" y="1363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sp>
        <p:nvSpPr>
          <p:cNvPr id="358" name="Google Shape;358;p31"/>
          <p:cNvSpPr txBox="1"/>
          <p:nvPr/>
        </p:nvSpPr>
        <p:spPr>
          <a:xfrm>
            <a:off x="7021850" y="16645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sp>
        <p:nvSpPr>
          <p:cNvPr id="359" name="Google Shape;359;p31"/>
          <p:cNvSpPr txBox="1"/>
          <p:nvPr/>
        </p:nvSpPr>
        <p:spPr>
          <a:xfrm>
            <a:off x="7021800" y="3185788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Implementação</a:t>
            </a:r>
            <a:endParaRPr/>
          </a:p>
        </p:txBody>
      </p:sp>
      <p:pic>
        <p:nvPicPr>
          <p:cNvPr id="360" name="Google Shape;36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6137" y="2743300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3691" y="2739043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6137" y="4264525"/>
            <a:ext cx="155350" cy="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3691" y="4260268"/>
            <a:ext cx="155374" cy="190916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1"/>
          <p:cNvSpPr txBox="1"/>
          <p:nvPr/>
        </p:nvSpPr>
        <p:spPr>
          <a:xfrm>
            <a:off x="2033650" y="3014250"/>
            <a:ext cx="18447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Kotlin-common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2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Eliminando a dependência do Android</a:t>
            </a:r>
            <a:endParaRPr sz="2600"/>
          </a:p>
        </p:txBody>
      </p:sp>
      <p:sp>
        <p:nvSpPr>
          <p:cNvPr id="370" name="Google Shape;370;p32"/>
          <p:cNvSpPr/>
          <p:nvPr/>
        </p:nvSpPr>
        <p:spPr>
          <a:xfrm>
            <a:off x="2335925" y="2586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71" name="Google Shape;371;p32"/>
          <p:cNvCxnSpPr>
            <a:stCxn id="370" idx="3"/>
            <a:endCxn id="372" idx="1"/>
          </p:cNvCxnSpPr>
          <p:nvPr/>
        </p:nvCxnSpPr>
        <p:spPr>
          <a:xfrm flipH="1" rot="10800000">
            <a:off x="3576125" y="2312850"/>
            <a:ext cx="2192400" cy="716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73" name="Google Shape;373;p32"/>
          <p:cNvCxnSpPr>
            <a:stCxn id="370" idx="3"/>
            <a:endCxn id="374" idx="1"/>
          </p:cNvCxnSpPr>
          <p:nvPr/>
        </p:nvCxnSpPr>
        <p:spPr>
          <a:xfrm>
            <a:off x="3576125" y="3028950"/>
            <a:ext cx="2192400" cy="716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375" name="Google Shape;3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350" y="321402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2"/>
          <p:cNvSpPr/>
          <p:nvPr/>
        </p:nvSpPr>
        <p:spPr>
          <a:xfrm>
            <a:off x="683975" y="2586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7" name="Google Shape;377;p32"/>
          <p:cNvSpPr txBox="1"/>
          <p:nvPr/>
        </p:nvSpPr>
        <p:spPr>
          <a:xfrm>
            <a:off x="683975" y="21440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8" name="Google Shape;378;p32"/>
          <p:cNvSpPr txBox="1"/>
          <p:nvPr/>
        </p:nvSpPr>
        <p:spPr>
          <a:xfrm>
            <a:off x="2220250" y="21440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Implementação</a:t>
            </a:r>
            <a:endParaRPr/>
          </a:p>
        </p:txBody>
      </p:sp>
      <p:pic>
        <p:nvPicPr>
          <p:cNvPr id="379" name="Google Shape;37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400" y="3210575"/>
            <a:ext cx="155350" cy="15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0" name="Google Shape;380;p32"/>
          <p:cNvGrpSpPr/>
          <p:nvPr/>
        </p:nvGrpSpPr>
        <p:grpSpPr>
          <a:xfrm>
            <a:off x="5768600" y="1870350"/>
            <a:ext cx="1240200" cy="885000"/>
            <a:chOff x="5768600" y="1413150"/>
            <a:chExt cx="1240200" cy="885000"/>
          </a:xfrm>
        </p:grpSpPr>
        <p:sp>
          <p:nvSpPr>
            <p:cNvPr id="372" name="Google Shape;372;p32"/>
            <p:cNvSpPr/>
            <p:nvPr/>
          </p:nvSpPr>
          <p:spPr>
            <a:xfrm>
              <a:off x="5768600" y="1413150"/>
              <a:ext cx="12402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Network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381" name="Google Shape;38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311025" y="2034175"/>
              <a:ext cx="155350" cy="182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2" name="Google Shape;382;p32"/>
          <p:cNvGrpSpPr/>
          <p:nvPr/>
        </p:nvGrpSpPr>
        <p:grpSpPr>
          <a:xfrm>
            <a:off x="5768600" y="3302550"/>
            <a:ext cx="1240200" cy="885000"/>
            <a:chOff x="5768600" y="2845350"/>
            <a:chExt cx="1240200" cy="885000"/>
          </a:xfrm>
        </p:grpSpPr>
        <p:sp>
          <p:nvSpPr>
            <p:cNvPr id="374" name="Google Shape;374;p32"/>
            <p:cNvSpPr/>
            <p:nvPr/>
          </p:nvSpPr>
          <p:spPr>
            <a:xfrm>
              <a:off x="5768600" y="2845350"/>
              <a:ext cx="12402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Network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383" name="Google Shape;383;p3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11004" y="3434343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4" name="Google Shape;384;p32"/>
          <p:cNvSpPr txBox="1"/>
          <p:nvPr/>
        </p:nvSpPr>
        <p:spPr>
          <a:xfrm>
            <a:off x="2033650" y="3471450"/>
            <a:ext cx="18447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Kotlin-common</a:t>
            </a:r>
            <a:endParaRPr b="1"/>
          </a:p>
        </p:txBody>
      </p:sp>
      <p:sp>
        <p:nvSpPr>
          <p:cNvPr id="385" name="Google Shape;385;p32"/>
          <p:cNvSpPr txBox="1"/>
          <p:nvPr/>
        </p:nvSpPr>
        <p:spPr>
          <a:xfrm>
            <a:off x="5553000" y="1425450"/>
            <a:ext cx="16713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E</a:t>
            </a:r>
            <a:r>
              <a:rPr b="1" lang="pt-BR"/>
              <a:t>ngine Android</a:t>
            </a:r>
            <a:endParaRPr b="1"/>
          </a:p>
        </p:txBody>
      </p:sp>
      <p:sp>
        <p:nvSpPr>
          <p:cNvPr id="386" name="Google Shape;386;p32"/>
          <p:cNvSpPr txBox="1"/>
          <p:nvPr/>
        </p:nvSpPr>
        <p:spPr>
          <a:xfrm>
            <a:off x="5553050" y="4187550"/>
            <a:ext cx="16713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Engine iOS</a:t>
            </a:r>
            <a:endParaRPr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3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Ktor</a:t>
            </a:r>
            <a:endParaRPr sz="2600"/>
          </a:p>
        </p:txBody>
      </p:sp>
      <p:sp>
        <p:nvSpPr>
          <p:cNvPr id="392" name="Google Shape;392;p33"/>
          <p:cNvSpPr/>
          <p:nvPr/>
        </p:nvSpPr>
        <p:spPr>
          <a:xfrm>
            <a:off x="2335925" y="2586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93" name="Google Shape;39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350" y="321402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3"/>
          <p:cNvSpPr/>
          <p:nvPr/>
        </p:nvSpPr>
        <p:spPr>
          <a:xfrm>
            <a:off x="683975" y="2586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5" name="Google Shape;395;p33"/>
          <p:cNvSpPr txBox="1"/>
          <p:nvPr/>
        </p:nvSpPr>
        <p:spPr>
          <a:xfrm>
            <a:off x="683975" y="21440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6" name="Google Shape;396;p33"/>
          <p:cNvSpPr txBox="1"/>
          <p:nvPr/>
        </p:nvSpPr>
        <p:spPr>
          <a:xfrm>
            <a:off x="2220250" y="21440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Implementação</a:t>
            </a:r>
            <a:endParaRPr/>
          </a:p>
        </p:txBody>
      </p:sp>
      <p:pic>
        <p:nvPicPr>
          <p:cNvPr id="397" name="Google Shape;39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400" y="321057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 txBox="1"/>
          <p:nvPr/>
        </p:nvSpPr>
        <p:spPr>
          <a:xfrm>
            <a:off x="2033650" y="3471450"/>
            <a:ext cx="18447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Kotlin-common</a:t>
            </a:r>
            <a:endParaRPr b="1"/>
          </a:p>
        </p:txBody>
      </p:sp>
      <p:cxnSp>
        <p:nvCxnSpPr>
          <p:cNvPr id="399" name="Google Shape;399;p33"/>
          <p:cNvCxnSpPr>
            <a:stCxn id="392" idx="3"/>
            <a:endCxn id="400" idx="1"/>
          </p:cNvCxnSpPr>
          <p:nvPr/>
        </p:nvCxnSpPr>
        <p:spPr>
          <a:xfrm>
            <a:off x="3576125" y="3028950"/>
            <a:ext cx="1565700" cy="442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grpSp>
        <p:nvGrpSpPr>
          <p:cNvPr id="401" name="Google Shape;401;p33"/>
          <p:cNvGrpSpPr/>
          <p:nvPr/>
        </p:nvGrpSpPr>
        <p:grpSpPr>
          <a:xfrm>
            <a:off x="6847325" y="2505950"/>
            <a:ext cx="1240200" cy="885000"/>
            <a:chOff x="6847325" y="2505950"/>
            <a:chExt cx="1240200" cy="885000"/>
          </a:xfrm>
        </p:grpSpPr>
        <p:sp>
          <p:nvSpPr>
            <p:cNvPr id="402" name="Google Shape;402;p33"/>
            <p:cNvSpPr/>
            <p:nvPr/>
          </p:nvSpPr>
          <p:spPr>
            <a:xfrm>
              <a:off x="6847325" y="2505950"/>
              <a:ext cx="12402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Android engine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03" name="Google Shape;40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36425" y="3126975"/>
              <a:ext cx="155350" cy="18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4" name="Google Shape;404;p33"/>
          <p:cNvSpPr/>
          <p:nvPr/>
        </p:nvSpPr>
        <p:spPr>
          <a:xfrm>
            <a:off x="6847325" y="367430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iOS engine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5" name="Google Shape;40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6404" y="4277118"/>
            <a:ext cx="155374" cy="19091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/>
          <p:nvPr/>
        </p:nvSpPr>
        <p:spPr>
          <a:xfrm>
            <a:off x="5141725" y="30289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Ktor library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6" name="Google Shape;406;p33"/>
          <p:cNvSpPr txBox="1"/>
          <p:nvPr/>
        </p:nvSpPr>
        <p:spPr>
          <a:xfrm>
            <a:off x="4839450" y="3913950"/>
            <a:ext cx="18447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Kotlin-common</a:t>
            </a:r>
            <a:endParaRPr b="1"/>
          </a:p>
        </p:txBody>
      </p:sp>
      <p:pic>
        <p:nvPicPr>
          <p:cNvPr id="407" name="Google Shape;40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825" y="367430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5025" y="1303357"/>
            <a:ext cx="2886749" cy="1202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4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Ktor</a:t>
            </a:r>
            <a:endParaRPr sz="2600"/>
          </a:p>
        </p:txBody>
      </p:sp>
      <p:grpSp>
        <p:nvGrpSpPr>
          <p:cNvPr id="414" name="Google Shape;414;p34"/>
          <p:cNvGrpSpPr/>
          <p:nvPr/>
        </p:nvGrpSpPr>
        <p:grpSpPr>
          <a:xfrm>
            <a:off x="2464275" y="2754800"/>
            <a:ext cx="1240200" cy="885000"/>
            <a:chOff x="6847325" y="2505950"/>
            <a:chExt cx="1240200" cy="885000"/>
          </a:xfrm>
        </p:grpSpPr>
        <p:sp>
          <p:nvSpPr>
            <p:cNvPr id="415" name="Google Shape;415;p34"/>
            <p:cNvSpPr/>
            <p:nvPr/>
          </p:nvSpPr>
          <p:spPr>
            <a:xfrm>
              <a:off x="6847325" y="2505950"/>
              <a:ext cx="1240200" cy="885000"/>
            </a:xfrm>
            <a:prstGeom prst="roundRect">
              <a:avLst>
                <a:gd fmla="val 16667" name="adj"/>
              </a:avLst>
            </a:prstGeom>
            <a:solidFill>
              <a:srgbClr val="D9EAD3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Android engine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16" name="Google Shape;416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836425" y="3126975"/>
              <a:ext cx="155350" cy="182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7" name="Google Shape;417;p34"/>
          <p:cNvGrpSpPr/>
          <p:nvPr/>
        </p:nvGrpSpPr>
        <p:grpSpPr>
          <a:xfrm>
            <a:off x="2464275" y="3923150"/>
            <a:ext cx="1240200" cy="885000"/>
            <a:chOff x="6847325" y="3674300"/>
            <a:chExt cx="1240200" cy="885000"/>
          </a:xfrm>
        </p:grpSpPr>
        <p:sp>
          <p:nvSpPr>
            <p:cNvPr id="418" name="Google Shape;418;p34"/>
            <p:cNvSpPr/>
            <p:nvPr/>
          </p:nvSpPr>
          <p:spPr>
            <a:xfrm>
              <a:off x="6847325" y="3674300"/>
              <a:ext cx="1240200" cy="885000"/>
            </a:xfrm>
            <a:prstGeom prst="roundRect">
              <a:avLst>
                <a:gd fmla="val 16667" name="adj"/>
              </a:avLst>
            </a:prstGeom>
            <a:solidFill>
              <a:srgbClr val="ECECE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iOS engine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19" name="Google Shape;41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36404" y="4277118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0" name="Google Shape;420;p34"/>
          <p:cNvGrpSpPr/>
          <p:nvPr/>
        </p:nvGrpSpPr>
        <p:grpSpPr>
          <a:xfrm>
            <a:off x="300275" y="2800800"/>
            <a:ext cx="1844700" cy="1349700"/>
            <a:chOff x="4839450" y="3028950"/>
            <a:chExt cx="1844700" cy="1349700"/>
          </a:xfrm>
        </p:grpSpPr>
        <p:sp>
          <p:nvSpPr>
            <p:cNvPr id="421" name="Google Shape;421;p34"/>
            <p:cNvSpPr/>
            <p:nvPr/>
          </p:nvSpPr>
          <p:spPr>
            <a:xfrm>
              <a:off x="5141725" y="3028950"/>
              <a:ext cx="12402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Ktor library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2" name="Google Shape;422;p34"/>
            <p:cNvSpPr txBox="1"/>
            <p:nvPr/>
          </p:nvSpPr>
          <p:spPr>
            <a:xfrm>
              <a:off x="4839450" y="3913950"/>
              <a:ext cx="1844700" cy="46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/>
                <a:t>Kotlin-common</a:t>
              </a:r>
              <a:endParaRPr b="1"/>
            </a:p>
          </p:txBody>
        </p:sp>
        <p:pic>
          <p:nvPicPr>
            <p:cNvPr id="423" name="Google Shape;423;p3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134825" y="3674300"/>
              <a:ext cx="155350" cy="155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4" name="Google Shape;424;p34"/>
          <p:cNvSpPr txBox="1"/>
          <p:nvPr/>
        </p:nvSpPr>
        <p:spPr>
          <a:xfrm>
            <a:off x="3733175" y="2632625"/>
            <a:ext cx="1631400" cy="112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Pode usar a engine do OkHttp ou a do Android sem nenhuma dependência</a:t>
            </a:r>
            <a:endParaRPr/>
          </a:p>
        </p:txBody>
      </p:sp>
      <p:sp>
        <p:nvSpPr>
          <p:cNvPr id="425" name="Google Shape;425;p34"/>
          <p:cNvSpPr txBox="1"/>
          <p:nvPr/>
        </p:nvSpPr>
        <p:spPr>
          <a:xfrm>
            <a:off x="3733175" y="3897300"/>
            <a:ext cx="16314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Usa uma NSURLSession assíncrona</a:t>
            </a:r>
            <a:endParaRPr/>
          </a:p>
        </p:txBody>
      </p:sp>
      <p:sp>
        <p:nvSpPr>
          <p:cNvPr id="426" name="Google Shape;426;p34"/>
          <p:cNvSpPr txBox="1"/>
          <p:nvPr/>
        </p:nvSpPr>
        <p:spPr>
          <a:xfrm>
            <a:off x="5364575" y="1099225"/>
            <a:ext cx="3622800" cy="3622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88900" marR="88900" rtl="0" algn="l">
              <a:lnSpc>
                <a:spcPct val="14285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val</a:t>
            </a: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client = HttpClient(Apache) {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install(JsonFeature) {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  serializer = GsonSerializer {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      </a:t>
            </a:r>
            <a:r>
              <a:rPr i="1" lang="pt-BR" sz="1000">
                <a:solidFill>
                  <a:srgbClr val="999988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// .GsonBuilder</a:t>
            </a:r>
            <a:br>
              <a:rPr i="1" lang="pt-BR" sz="1000">
                <a:solidFill>
                  <a:srgbClr val="999988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      serializeNulls()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      disableHtmlEscaping()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  }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b="1"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val</a:t>
            </a: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message = client.post&lt;HelloWorld&gt; {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url(URL(</a:t>
            </a:r>
            <a:r>
              <a:rPr lang="pt-BR" sz="1000">
                <a:solidFill>
                  <a:srgbClr val="DD1144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"http://127.0.0.1:8080/"</a:t>
            </a: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contentType(ContentType.Application.Json)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body = HelloWorld(hello = </a:t>
            </a:r>
            <a:r>
              <a:rPr lang="pt-BR" sz="1000">
                <a:solidFill>
                  <a:srgbClr val="DD1144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"world"</a:t>
            </a: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pt-BR" sz="10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000">
              <a:solidFill>
                <a:srgbClr val="33333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427" name="Google Shape;427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7725" y="1430032"/>
            <a:ext cx="2886749" cy="1202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5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Eliminando a dependência do Android</a:t>
            </a:r>
            <a:endParaRPr sz="2600"/>
          </a:p>
        </p:txBody>
      </p:sp>
      <p:sp>
        <p:nvSpPr>
          <p:cNvPr id="433" name="Google Shape;433;p35"/>
          <p:cNvSpPr/>
          <p:nvPr/>
        </p:nvSpPr>
        <p:spPr>
          <a:xfrm>
            <a:off x="2335925" y="2586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34" name="Google Shape;434;p35"/>
          <p:cNvCxnSpPr>
            <a:stCxn id="433" idx="3"/>
            <a:endCxn id="435" idx="1"/>
          </p:cNvCxnSpPr>
          <p:nvPr/>
        </p:nvCxnSpPr>
        <p:spPr>
          <a:xfrm flipH="1" rot="10800000">
            <a:off x="3576125" y="2312850"/>
            <a:ext cx="2192400" cy="716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436" name="Google Shape;436;p35"/>
          <p:cNvCxnSpPr>
            <a:stCxn id="433" idx="3"/>
            <a:endCxn id="437" idx="1"/>
          </p:cNvCxnSpPr>
          <p:nvPr/>
        </p:nvCxnSpPr>
        <p:spPr>
          <a:xfrm>
            <a:off x="3576125" y="3028950"/>
            <a:ext cx="2192400" cy="716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438" name="Google Shape;43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350" y="321402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/>
          <p:nvPr/>
        </p:nvSpPr>
        <p:spPr>
          <a:xfrm>
            <a:off x="683975" y="2586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0" name="Google Shape;440;p35"/>
          <p:cNvSpPr txBox="1"/>
          <p:nvPr/>
        </p:nvSpPr>
        <p:spPr>
          <a:xfrm>
            <a:off x="683975" y="21440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2220250" y="21440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Implementação</a:t>
            </a:r>
            <a:endParaRPr/>
          </a:p>
        </p:txBody>
      </p:sp>
      <p:pic>
        <p:nvPicPr>
          <p:cNvPr id="442" name="Google Shape;44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400" y="3210575"/>
            <a:ext cx="155350" cy="15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3" name="Google Shape;443;p35"/>
          <p:cNvGrpSpPr/>
          <p:nvPr/>
        </p:nvGrpSpPr>
        <p:grpSpPr>
          <a:xfrm>
            <a:off x="5768600" y="1870350"/>
            <a:ext cx="1240200" cy="885000"/>
            <a:chOff x="5768600" y="1413150"/>
            <a:chExt cx="1240200" cy="885000"/>
          </a:xfrm>
        </p:grpSpPr>
        <p:sp>
          <p:nvSpPr>
            <p:cNvPr id="435" name="Google Shape;435;p35"/>
            <p:cNvSpPr/>
            <p:nvPr/>
          </p:nvSpPr>
          <p:spPr>
            <a:xfrm>
              <a:off x="5768600" y="1413150"/>
              <a:ext cx="12402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Storage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311025" y="2034175"/>
              <a:ext cx="155350" cy="182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5" name="Google Shape;445;p35"/>
          <p:cNvGrpSpPr/>
          <p:nvPr/>
        </p:nvGrpSpPr>
        <p:grpSpPr>
          <a:xfrm>
            <a:off x="5768600" y="3302550"/>
            <a:ext cx="1240200" cy="885000"/>
            <a:chOff x="5768600" y="2845350"/>
            <a:chExt cx="1240200" cy="885000"/>
          </a:xfrm>
        </p:grpSpPr>
        <p:sp>
          <p:nvSpPr>
            <p:cNvPr id="437" name="Google Shape;437;p35"/>
            <p:cNvSpPr/>
            <p:nvPr/>
          </p:nvSpPr>
          <p:spPr>
            <a:xfrm>
              <a:off x="5768600" y="2845350"/>
              <a:ext cx="12402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Storage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46" name="Google Shape;446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11004" y="3434343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7" name="Google Shape;447;p35"/>
          <p:cNvSpPr txBox="1"/>
          <p:nvPr/>
        </p:nvSpPr>
        <p:spPr>
          <a:xfrm>
            <a:off x="2033650" y="3471450"/>
            <a:ext cx="18447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Kotlin-common</a:t>
            </a:r>
            <a:endParaRPr b="1"/>
          </a:p>
        </p:txBody>
      </p:sp>
      <p:sp>
        <p:nvSpPr>
          <p:cNvPr id="448" name="Google Shape;448;p35"/>
          <p:cNvSpPr txBox="1"/>
          <p:nvPr/>
        </p:nvSpPr>
        <p:spPr>
          <a:xfrm>
            <a:off x="5553000" y="1425450"/>
            <a:ext cx="16713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Engine Android</a:t>
            </a:r>
            <a:endParaRPr b="1"/>
          </a:p>
        </p:txBody>
      </p:sp>
      <p:sp>
        <p:nvSpPr>
          <p:cNvPr id="449" name="Google Shape;449;p35"/>
          <p:cNvSpPr txBox="1"/>
          <p:nvPr/>
        </p:nvSpPr>
        <p:spPr>
          <a:xfrm>
            <a:off x="5553050" y="4187550"/>
            <a:ext cx="16713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Engine iOS</a:t>
            </a:r>
            <a:endParaRPr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6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Eliminando a dependência do Android</a:t>
            </a:r>
            <a:endParaRPr sz="2600"/>
          </a:p>
        </p:txBody>
      </p:sp>
      <p:sp>
        <p:nvSpPr>
          <p:cNvPr id="455" name="Google Shape;455;p36"/>
          <p:cNvSpPr txBox="1"/>
          <p:nvPr/>
        </p:nvSpPr>
        <p:spPr>
          <a:xfrm>
            <a:off x="527250" y="1425450"/>
            <a:ext cx="2081700" cy="7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/>
              <a:t>SQLDelight</a:t>
            </a:r>
            <a:endParaRPr b="1" sz="2400"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456" name="Google Shape;456;p36"/>
          <p:cNvGrpSpPr/>
          <p:nvPr/>
        </p:nvGrpSpPr>
        <p:grpSpPr>
          <a:xfrm>
            <a:off x="381725" y="2586450"/>
            <a:ext cx="1844700" cy="1536375"/>
            <a:chOff x="381725" y="2586450"/>
            <a:chExt cx="1844700" cy="1536375"/>
          </a:xfrm>
        </p:grpSpPr>
        <p:sp>
          <p:nvSpPr>
            <p:cNvPr id="457" name="Google Shape;457;p36"/>
            <p:cNvSpPr/>
            <p:nvPr/>
          </p:nvSpPr>
          <p:spPr>
            <a:xfrm>
              <a:off x="527250" y="2586450"/>
              <a:ext cx="1553700" cy="885000"/>
            </a:xfrm>
            <a:prstGeom prst="roundRect">
              <a:avLst>
                <a:gd fmla="val 16667" name="adj"/>
              </a:avLst>
            </a:prstGeom>
            <a:solidFill>
              <a:srgbClr val="F4D6AD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Database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58" name="Google Shape;458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26400" y="3210575"/>
              <a:ext cx="155350" cy="155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9" name="Google Shape;459;p36"/>
            <p:cNvSpPr txBox="1"/>
            <p:nvPr/>
          </p:nvSpPr>
          <p:spPr>
            <a:xfrm>
              <a:off x="381725" y="3658125"/>
              <a:ext cx="1844700" cy="46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/>
                <a:t>Você escreve as queries em SQLite</a:t>
              </a:r>
              <a:endParaRPr b="1"/>
            </a:p>
          </p:txBody>
        </p:sp>
      </p:grpSp>
      <p:grpSp>
        <p:nvGrpSpPr>
          <p:cNvPr id="460" name="Google Shape;460;p36"/>
          <p:cNvGrpSpPr/>
          <p:nvPr/>
        </p:nvGrpSpPr>
        <p:grpSpPr>
          <a:xfrm>
            <a:off x="3330665" y="2191657"/>
            <a:ext cx="2576954" cy="1471926"/>
            <a:chOff x="3321875" y="2488800"/>
            <a:chExt cx="2766456" cy="1214661"/>
          </a:xfrm>
        </p:grpSpPr>
        <p:sp>
          <p:nvSpPr>
            <p:cNvPr id="461" name="Google Shape;461;p36"/>
            <p:cNvSpPr/>
            <p:nvPr/>
          </p:nvSpPr>
          <p:spPr>
            <a:xfrm>
              <a:off x="5112431" y="2488800"/>
              <a:ext cx="975900" cy="523500"/>
            </a:xfrm>
            <a:prstGeom prst="roundRect">
              <a:avLst>
                <a:gd fmla="val 16667" name="adj"/>
              </a:avLst>
            </a:prstGeom>
            <a:solidFill>
              <a:srgbClr val="CFE2F3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000">
                  <a:latin typeface="Raleway"/>
                  <a:ea typeface="Raleway"/>
                  <a:cs typeface="Raleway"/>
                  <a:sym typeface="Raleway"/>
                </a:rPr>
                <a:t>Driver Android</a:t>
              </a:r>
              <a:endParaRPr b="1" sz="10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62" name="Google Shape;462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90798" y="2856180"/>
              <a:ext cx="122252" cy="107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3" name="Google Shape;463;p36"/>
            <p:cNvSpPr/>
            <p:nvPr/>
          </p:nvSpPr>
          <p:spPr>
            <a:xfrm>
              <a:off x="5112431" y="3179961"/>
              <a:ext cx="975900" cy="523500"/>
            </a:xfrm>
            <a:prstGeom prst="roundRect">
              <a:avLst>
                <a:gd fmla="val 16667" name="adj"/>
              </a:avLst>
            </a:prstGeom>
            <a:solidFill>
              <a:srgbClr val="CFE2F3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000">
                  <a:latin typeface="Raleway"/>
                  <a:ea typeface="Raleway"/>
                  <a:cs typeface="Raleway"/>
                  <a:sym typeface="Raleway"/>
                </a:rPr>
                <a:t>Driver iOS</a:t>
              </a:r>
              <a:endParaRPr b="1" sz="10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64" name="Google Shape;464;p3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90781" y="3536569"/>
              <a:ext cx="122270" cy="1129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/>
            <p:nvPr/>
          </p:nvSpPr>
          <p:spPr>
            <a:xfrm>
              <a:off x="3321875" y="2798191"/>
              <a:ext cx="1424400" cy="523500"/>
            </a:xfrm>
            <a:prstGeom prst="roundRect">
              <a:avLst>
                <a:gd fmla="val 16667" name="adj"/>
              </a:avLst>
            </a:prstGeom>
            <a:solidFill>
              <a:srgbClr val="CFE2F3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000">
                  <a:latin typeface="Raleway"/>
                  <a:ea typeface="Raleway"/>
                  <a:cs typeface="Raleway"/>
                  <a:sym typeface="Raleway"/>
                </a:rPr>
                <a:t>Biblioteca</a:t>
              </a:r>
              <a:r>
                <a:rPr b="1" lang="pt-BR" sz="1000"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b="1" lang="pt-BR" sz="1000">
                  <a:latin typeface="Raleway"/>
                  <a:ea typeface="Raleway"/>
                  <a:cs typeface="Raleway"/>
                  <a:sym typeface="Raleway"/>
                </a:rPr>
                <a:t>SQLDelight</a:t>
              </a:r>
              <a:endParaRPr b="1" sz="10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66" name="Google Shape;466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51732" y="3179961"/>
              <a:ext cx="122252" cy="91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7" name="Google Shape;467;p36"/>
          <p:cNvGrpSpPr/>
          <p:nvPr/>
        </p:nvGrpSpPr>
        <p:grpSpPr>
          <a:xfrm>
            <a:off x="7011875" y="2586450"/>
            <a:ext cx="1844700" cy="1792148"/>
            <a:chOff x="7011875" y="2586450"/>
            <a:chExt cx="1844700" cy="1792148"/>
          </a:xfrm>
        </p:grpSpPr>
        <p:sp>
          <p:nvSpPr>
            <p:cNvPr id="468" name="Google Shape;468;p36"/>
            <p:cNvSpPr txBox="1"/>
            <p:nvPr/>
          </p:nvSpPr>
          <p:spPr>
            <a:xfrm>
              <a:off x="7011875" y="3493598"/>
              <a:ext cx="18447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/>
                <a:t>É gerado o banco de dados pronto para ser usado no kotlin-common</a:t>
              </a:r>
              <a:endParaRPr b="1"/>
            </a:p>
          </p:txBody>
        </p:sp>
        <p:sp>
          <p:nvSpPr>
            <p:cNvPr id="469" name="Google Shape;469;p36"/>
            <p:cNvSpPr/>
            <p:nvPr/>
          </p:nvSpPr>
          <p:spPr>
            <a:xfrm>
              <a:off x="7234700" y="2586450"/>
              <a:ext cx="1553700" cy="885000"/>
            </a:xfrm>
            <a:prstGeom prst="roundRect">
              <a:avLst>
                <a:gd fmla="val 16667" name="adj"/>
              </a:avLst>
            </a:prstGeom>
            <a:solidFill>
              <a:srgbClr val="F4D6AD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Database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933875" y="3210575"/>
              <a:ext cx="155350" cy="155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1" name="Google Shape;471;p36"/>
          <p:cNvSpPr txBox="1"/>
          <p:nvPr/>
        </p:nvSpPr>
        <p:spPr>
          <a:xfrm>
            <a:off x="3696800" y="3822700"/>
            <a:ext cx="18447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Aplica o plugin</a:t>
            </a:r>
            <a:endParaRPr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7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Eliminando a dependência do Android</a:t>
            </a:r>
            <a:endParaRPr sz="2600"/>
          </a:p>
        </p:txBody>
      </p:sp>
      <p:sp>
        <p:nvSpPr>
          <p:cNvPr id="477" name="Google Shape;477;p37"/>
          <p:cNvSpPr/>
          <p:nvPr/>
        </p:nvSpPr>
        <p:spPr>
          <a:xfrm>
            <a:off x="2335925" y="2586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78" name="Google Shape;47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350" y="321402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7"/>
          <p:cNvSpPr/>
          <p:nvPr/>
        </p:nvSpPr>
        <p:spPr>
          <a:xfrm>
            <a:off x="683975" y="2586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0" name="Google Shape;480;p37"/>
          <p:cNvSpPr txBox="1"/>
          <p:nvPr/>
        </p:nvSpPr>
        <p:spPr>
          <a:xfrm>
            <a:off x="683975" y="21440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1" name="Google Shape;481;p37"/>
          <p:cNvSpPr txBox="1"/>
          <p:nvPr/>
        </p:nvSpPr>
        <p:spPr>
          <a:xfrm>
            <a:off x="2220250" y="2144050"/>
            <a:ext cx="14715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Implementação</a:t>
            </a:r>
            <a:endParaRPr/>
          </a:p>
        </p:txBody>
      </p:sp>
      <p:pic>
        <p:nvPicPr>
          <p:cNvPr id="482" name="Google Shape;4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400" y="3210575"/>
            <a:ext cx="155350" cy="1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37"/>
          <p:cNvSpPr txBox="1"/>
          <p:nvPr/>
        </p:nvSpPr>
        <p:spPr>
          <a:xfrm>
            <a:off x="2033650" y="3471450"/>
            <a:ext cx="18447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Kotlin-common</a:t>
            </a:r>
            <a:endParaRPr b="1"/>
          </a:p>
        </p:txBody>
      </p:sp>
      <p:cxnSp>
        <p:nvCxnSpPr>
          <p:cNvPr id="484" name="Google Shape;484;p37"/>
          <p:cNvCxnSpPr>
            <a:stCxn id="477" idx="3"/>
            <a:endCxn id="485" idx="1"/>
          </p:cNvCxnSpPr>
          <p:nvPr/>
        </p:nvCxnSpPr>
        <p:spPr>
          <a:xfrm>
            <a:off x="3576125" y="3028950"/>
            <a:ext cx="12399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grpSp>
        <p:nvGrpSpPr>
          <p:cNvPr id="486" name="Google Shape;486;p37"/>
          <p:cNvGrpSpPr/>
          <p:nvPr/>
        </p:nvGrpSpPr>
        <p:grpSpPr>
          <a:xfrm>
            <a:off x="6847338" y="2002275"/>
            <a:ext cx="1793400" cy="885000"/>
            <a:chOff x="6847325" y="2505950"/>
            <a:chExt cx="1793400" cy="885000"/>
          </a:xfrm>
        </p:grpSpPr>
        <p:sp>
          <p:nvSpPr>
            <p:cNvPr id="487" name="Google Shape;487;p37"/>
            <p:cNvSpPr/>
            <p:nvPr/>
          </p:nvSpPr>
          <p:spPr>
            <a:xfrm>
              <a:off x="6847325" y="2505950"/>
              <a:ext cx="17934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500">
                  <a:latin typeface="Raleway"/>
                  <a:ea typeface="Raleway"/>
                  <a:cs typeface="Raleway"/>
                  <a:sym typeface="Raleway"/>
                </a:rPr>
                <a:t>Android API implementation</a:t>
              </a:r>
              <a:br>
                <a:rPr b="1" lang="pt-BR" sz="1500">
                  <a:latin typeface="Raleway"/>
                  <a:ea typeface="Raleway"/>
                  <a:cs typeface="Raleway"/>
                  <a:sym typeface="Raleway"/>
                </a:rPr>
              </a:br>
              <a:endParaRPr b="1" sz="15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666350" y="3126975"/>
              <a:ext cx="155350" cy="182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9" name="Google Shape;489;p37"/>
          <p:cNvGrpSpPr/>
          <p:nvPr/>
        </p:nvGrpSpPr>
        <p:grpSpPr>
          <a:xfrm>
            <a:off x="6847338" y="3170625"/>
            <a:ext cx="1793400" cy="885000"/>
            <a:chOff x="6847338" y="3170625"/>
            <a:chExt cx="1793400" cy="885000"/>
          </a:xfrm>
        </p:grpSpPr>
        <p:sp>
          <p:nvSpPr>
            <p:cNvPr id="490" name="Google Shape;490;p37"/>
            <p:cNvSpPr/>
            <p:nvPr/>
          </p:nvSpPr>
          <p:spPr>
            <a:xfrm>
              <a:off x="6847338" y="3170625"/>
              <a:ext cx="1793400" cy="8850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500">
                  <a:latin typeface="Raleway"/>
                  <a:ea typeface="Raleway"/>
                  <a:cs typeface="Raleway"/>
                  <a:sym typeface="Raleway"/>
                </a:rPr>
                <a:t>iOS API implementation</a:t>
              </a:r>
              <a:br>
                <a:rPr b="1" lang="pt-BR" sz="1500">
                  <a:latin typeface="Raleway"/>
                  <a:ea typeface="Raleway"/>
                  <a:cs typeface="Raleway"/>
                  <a:sym typeface="Raleway"/>
                </a:rPr>
              </a:br>
              <a:endParaRPr b="1" sz="15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91" name="Google Shape;491;p3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666366" y="3772568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2" name="Google Shape;492;p37"/>
          <p:cNvGrpSpPr/>
          <p:nvPr/>
        </p:nvGrpSpPr>
        <p:grpSpPr>
          <a:xfrm>
            <a:off x="4816025" y="2494650"/>
            <a:ext cx="1536600" cy="1068600"/>
            <a:chOff x="4816025" y="2494650"/>
            <a:chExt cx="1536600" cy="1068600"/>
          </a:xfrm>
        </p:grpSpPr>
        <p:sp>
          <p:nvSpPr>
            <p:cNvPr id="485" name="Google Shape;485;p37"/>
            <p:cNvSpPr/>
            <p:nvPr/>
          </p:nvSpPr>
          <p:spPr>
            <a:xfrm>
              <a:off x="4816025" y="2494650"/>
              <a:ext cx="1536600" cy="1068600"/>
            </a:xfrm>
            <a:prstGeom prst="roundRect">
              <a:avLst>
                <a:gd fmla="val 16667" name="adj"/>
              </a:avLst>
            </a:prstGeom>
            <a:solidFill>
              <a:srgbClr val="C9DAF8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500">
                  <a:latin typeface="Raleway"/>
                  <a:ea typeface="Raleway"/>
                  <a:cs typeface="Raleway"/>
                  <a:sym typeface="Raleway"/>
                </a:rPr>
                <a:t>API interface wrapper</a:t>
              </a:r>
              <a:endParaRPr b="1" sz="15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06650" y="3316100"/>
              <a:ext cx="155350" cy="155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4" name="Google Shape;494;p37"/>
          <p:cNvSpPr txBox="1"/>
          <p:nvPr/>
        </p:nvSpPr>
        <p:spPr>
          <a:xfrm>
            <a:off x="4964225" y="2029950"/>
            <a:ext cx="1240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Interface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8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Projeto Multiplataforma (MPP)</a:t>
            </a:r>
            <a:endParaRPr sz="2600"/>
          </a:p>
        </p:txBody>
      </p:sp>
      <p:sp>
        <p:nvSpPr>
          <p:cNvPr id="500" name="Google Shape;500;p38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1" name="Google Shape;501;p38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Model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2" name="Google Shape;502;p38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3" name="Google Shape;503;p38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4" name="Google Shape;504;p38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5" name="Google Shape;505;p38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506" name="Google Shape;506;p38"/>
          <p:cNvCxnSpPr>
            <a:stCxn id="500" idx="3"/>
            <a:endCxn id="501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07" name="Google Shape;507;p38"/>
          <p:cNvCxnSpPr>
            <a:stCxn id="501" idx="3"/>
            <a:endCxn id="502" idx="1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08" name="Google Shape;508;p38"/>
          <p:cNvCxnSpPr>
            <a:stCxn id="502" idx="3"/>
            <a:endCxn id="503" idx="1"/>
          </p:cNvCxnSpPr>
          <p:nvPr/>
        </p:nvCxnSpPr>
        <p:spPr>
          <a:xfrm flipH="1" rot="10800000">
            <a:off x="543705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09" name="Google Shape;509;p38"/>
          <p:cNvCxnSpPr>
            <a:stCxn id="502" idx="3"/>
            <a:endCxn id="505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510" name="Google Shape;5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927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4271150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27533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225" y="1235600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4" name="Google Shape;514;p38"/>
          <p:cNvCxnSpPr>
            <a:stCxn id="504" idx="1"/>
            <a:endCxn id="502" idx="3"/>
          </p:cNvCxnSpPr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pic>
        <p:nvPicPr>
          <p:cNvPr id="515" name="Google Shape;51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0625" y="2729775"/>
            <a:ext cx="155350" cy="18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6" name="Google Shape;516;p38"/>
          <p:cNvGrpSpPr/>
          <p:nvPr/>
        </p:nvGrpSpPr>
        <p:grpSpPr>
          <a:xfrm>
            <a:off x="2107325" y="3182125"/>
            <a:ext cx="1991700" cy="885000"/>
            <a:chOff x="785400" y="3470725"/>
            <a:chExt cx="1991700" cy="885000"/>
          </a:xfrm>
        </p:grpSpPr>
        <p:sp>
          <p:nvSpPr>
            <p:cNvPr id="517" name="Google Shape;517;p38"/>
            <p:cNvSpPr/>
            <p:nvPr/>
          </p:nvSpPr>
          <p:spPr>
            <a:xfrm>
              <a:off x="785400" y="3470725"/>
              <a:ext cx="1991700" cy="885000"/>
            </a:xfrm>
            <a:prstGeom prst="roundRect">
              <a:avLst>
                <a:gd fmla="val 16667" name="adj"/>
              </a:avLst>
            </a:prstGeom>
            <a:solidFill>
              <a:srgbClr val="ECECE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ViewController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518" name="Google Shape;518;p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703479" y="4093043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19" name="Google Shape;51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925" y="2743300"/>
            <a:ext cx="155350" cy="182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0" name="Google Shape;520;p38"/>
          <p:cNvCxnSpPr>
            <a:stCxn id="517" idx="3"/>
            <a:endCxn id="502" idx="2"/>
          </p:cNvCxnSpPr>
          <p:nvPr/>
        </p:nvCxnSpPr>
        <p:spPr>
          <a:xfrm flipH="1" rot="10800000">
            <a:off x="4099025" y="3014125"/>
            <a:ext cx="717900" cy="610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grpSp>
        <p:nvGrpSpPr>
          <p:cNvPr id="521" name="Google Shape;521;p38"/>
          <p:cNvGrpSpPr/>
          <p:nvPr/>
        </p:nvGrpSpPr>
        <p:grpSpPr>
          <a:xfrm>
            <a:off x="228593" y="1297110"/>
            <a:ext cx="1288020" cy="614898"/>
            <a:chOff x="6847325" y="2505950"/>
            <a:chExt cx="1793400" cy="885000"/>
          </a:xfrm>
        </p:grpSpPr>
        <p:sp>
          <p:nvSpPr>
            <p:cNvPr id="522" name="Google Shape;522;p38"/>
            <p:cNvSpPr/>
            <p:nvPr/>
          </p:nvSpPr>
          <p:spPr>
            <a:xfrm>
              <a:off x="6847325" y="2505950"/>
              <a:ext cx="1793400" cy="885000"/>
            </a:xfrm>
            <a:prstGeom prst="roundRect">
              <a:avLst>
                <a:gd fmla="val 16667" name="adj"/>
              </a:avLst>
            </a:prstGeom>
            <a:solidFill>
              <a:srgbClr val="D9EAD3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000">
                  <a:latin typeface="Raleway"/>
                  <a:ea typeface="Raleway"/>
                  <a:cs typeface="Raleway"/>
                  <a:sym typeface="Raleway"/>
                </a:rPr>
                <a:t>Android Analytics API</a:t>
              </a:r>
              <a:br>
                <a:rPr b="1" lang="pt-BR" sz="1000">
                  <a:latin typeface="Raleway"/>
                  <a:ea typeface="Raleway"/>
                  <a:cs typeface="Raleway"/>
                  <a:sym typeface="Raleway"/>
                </a:rPr>
              </a:br>
              <a:endParaRPr b="1" sz="10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523" name="Google Shape;52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666350" y="3126975"/>
              <a:ext cx="155350" cy="182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4" name="Google Shape;524;p38"/>
          <p:cNvGrpSpPr/>
          <p:nvPr/>
        </p:nvGrpSpPr>
        <p:grpSpPr>
          <a:xfrm>
            <a:off x="1129080" y="4234988"/>
            <a:ext cx="1288020" cy="614898"/>
            <a:chOff x="6847338" y="3170625"/>
            <a:chExt cx="1793400" cy="885000"/>
          </a:xfrm>
        </p:grpSpPr>
        <p:sp>
          <p:nvSpPr>
            <p:cNvPr id="525" name="Google Shape;525;p38"/>
            <p:cNvSpPr/>
            <p:nvPr/>
          </p:nvSpPr>
          <p:spPr>
            <a:xfrm>
              <a:off x="6847338" y="3170625"/>
              <a:ext cx="1793400" cy="885000"/>
            </a:xfrm>
            <a:prstGeom prst="roundRect">
              <a:avLst>
                <a:gd fmla="val 16667" name="adj"/>
              </a:avLst>
            </a:prstGeom>
            <a:solidFill>
              <a:srgbClr val="ECECE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000">
                  <a:latin typeface="Raleway"/>
                  <a:ea typeface="Raleway"/>
                  <a:cs typeface="Raleway"/>
                  <a:sym typeface="Raleway"/>
                </a:rPr>
                <a:t>iOS Analytics API</a:t>
              </a:r>
              <a:br>
                <a:rPr b="1" lang="pt-BR" sz="1000">
                  <a:latin typeface="Raleway"/>
                  <a:ea typeface="Raleway"/>
                  <a:cs typeface="Raleway"/>
                  <a:sym typeface="Raleway"/>
                </a:rPr>
              </a:br>
              <a:endParaRPr b="1" sz="10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526" name="Google Shape;526;p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666366" y="3772568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7" name="Google Shape;527;p38"/>
          <p:cNvGrpSpPr/>
          <p:nvPr/>
        </p:nvGrpSpPr>
        <p:grpSpPr>
          <a:xfrm>
            <a:off x="98900" y="3182125"/>
            <a:ext cx="1613400" cy="885000"/>
            <a:chOff x="419350" y="4099950"/>
            <a:chExt cx="1613400" cy="885000"/>
          </a:xfrm>
        </p:grpSpPr>
        <p:sp>
          <p:nvSpPr>
            <p:cNvPr id="528" name="Google Shape;528;p38"/>
            <p:cNvSpPr/>
            <p:nvPr/>
          </p:nvSpPr>
          <p:spPr>
            <a:xfrm>
              <a:off x="419350" y="4099950"/>
              <a:ext cx="1613400" cy="885000"/>
            </a:xfrm>
            <a:prstGeom prst="roundRect">
              <a:avLst>
                <a:gd fmla="val 16667" name="adj"/>
              </a:avLst>
            </a:prstGeom>
            <a:solidFill>
              <a:srgbClr val="ECECE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Storyboard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529" name="Google Shape;529;p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48329" y="4722268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30" name="Google Shape;530;p38"/>
          <p:cNvCxnSpPr>
            <a:stCxn id="528" idx="3"/>
            <a:endCxn id="517" idx="1"/>
          </p:cNvCxnSpPr>
          <p:nvPr/>
        </p:nvCxnSpPr>
        <p:spPr>
          <a:xfrm>
            <a:off x="1712300" y="3624625"/>
            <a:ext cx="3951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9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Kotlin Multiplataforma</a:t>
            </a:r>
            <a:endParaRPr sz="2600"/>
          </a:p>
        </p:txBody>
      </p:sp>
      <p:pic>
        <p:nvPicPr>
          <p:cNvPr id="536" name="Google Shape;5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213" y="1207525"/>
            <a:ext cx="6271580" cy="35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0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Plataforma Android</a:t>
            </a:r>
            <a:endParaRPr sz="2600"/>
          </a:p>
        </p:txBody>
      </p:sp>
      <p:graphicFrame>
        <p:nvGraphicFramePr>
          <p:cNvPr id="542" name="Google Shape;542;p40"/>
          <p:cNvGraphicFramePr/>
          <p:nvPr/>
        </p:nvGraphicFramePr>
        <p:xfrm>
          <a:off x="708775" y="2055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{8BA95848-16E4-45D5-BF1F-781A9846DAB9}</a:tableStyleId>
              </a:tblPr>
              <a:tblGrid>
                <a:gridCol w="2575475"/>
                <a:gridCol w="2575475"/>
                <a:gridCol w="2575475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Kotlin (Android, JVM, JS)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Estável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Version 1.3.30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Kotlin/Native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Beta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Plugin version 1.3.30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Coroutines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Estável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Version 1.2.0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Ktor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Estável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Version 1.1.4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kotlinx.Serialization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Version 0.11.0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Sqldelight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Estável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Version 1.1.3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1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IDE's</a:t>
            </a:r>
            <a:endParaRPr sz="2600"/>
          </a:p>
        </p:txBody>
      </p:sp>
      <p:pic>
        <p:nvPicPr>
          <p:cNvPr id="548" name="Google Shape;54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2550" y="2076462"/>
            <a:ext cx="990552" cy="990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4638" y="2076488"/>
            <a:ext cx="990552" cy="990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8816" y="2076463"/>
            <a:ext cx="990550" cy="9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76725" y="2076488"/>
            <a:ext cx="990550" cy="9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00900" y="2076476"/>
            <a:ext cx="990550" cy="99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2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Kotlin Lang</a:t>
            </a:r>
            <a:endParaRPr sz="2600"/>
          </a:p>
        </p:txBody>
      </p:sp>
      <p:sp>
        <p:nvSpPr>
          <p:cNvPr id="558" name="Google Shape;558;p42"/>
          <p:cNvSpPr txBox="1"/>
          <p:nvPr/>
        </p:nvSpPr>
        <p:spPr>
          <a:xfrm>
            <a:off x="1297500" y="1567550"/>
            <a:ext cx="36651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Documentação desatualizada</a:t>
            </a: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Multiplatform Project: iOS and Android</a:t>
            </a:r>
            <a:endParaRPr sz="24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9" name="Google Shape;559;p42"/>
          <p:cNvSpPr txBox="1"/>
          <p:nvPr/>
        </p:nvSpPr>
        <p:spPr>
          <a:xfrm>
            <a:off x="5149475" y="1099225"/>
            <a:ext cx="3837900" cy="3753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88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apply plugin: 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'kotlin-multiplatform'</a:t>
            </a:r>
            <a:endParaRPr b="1" sz="1200">
              <a:solidFill>
                <a:srgbClr val="38761D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0000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kotlin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targets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fromPreset(iOSTarget, 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'iOS'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binaries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  framework(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'SharedCode'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fromPreset(presets.jvm, 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'android'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…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task 	packForXCode(type: Sync) { ...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3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IntelliJ IDEA Ultimate</a:t>
            </a:r>
            <a:endParaRPr sz="2600"/>
          </a:p>
        </p:txBody>
      </p:sp>
      <p:pic>
        <p:nvPicPr>
          <p:cNvPr id="565" name="Google Shape;56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275" y="925349"/>
            <a:ext cx="8133375" cy="41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4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IntelliJ IDEA Ultimate</a:t>
            </a:r>
            <a:endParaRPr sz="2600"/>
          </a:p>
        </p:txBody>
      </p:sp>
      <p:sp>
        <p:nvSpPr>
          <p:cNvPr id="571" name="Google Shape;571;p44"/>
          <p:cNvSpPr txBox="1"/>
          <p:nvPr/>
        </p:nvSpPr>
        <p:spPr>
          <a:xfrm>
            <a:off x="1297500" y="1567550"/>
            <a:ext cx="35010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Configuração ainda antiga no</a:t>
            </a: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 build.gradle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2" name="Google Shape;572;p44"/>
          <p:cNvSpPr txBox="1"/>
          <p:nvPr/>
        </p:nvSpPr>
        <p:spPr>
          <a:xfrm>
            <a:off x="5149475" y="1099225"/>
            <a:ext cx="3837900" cy="3622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88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apply plugin: 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'kotlin-multiplatform'</a:t>
            </a:r>
            <a:endParaRPr b="1" sz="1200">
              <a:solidFill>
                <a:srgbClr val="38761D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0000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kotlin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android(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"android"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iosX64(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"iOS"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binaries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  framework()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…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task copyFramework { …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5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IntelliJ AppCode</a:t>
            </a:r>
            <a:endParaRPr sz="2600"/>
          </a:p>
        </p:txBody>
      </p:sp>
      <p:pic>
        <p:nvPicPr>
          <p:cNvPr id="578" name="Google Shape;57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950" y="861900"/>
            <a:ext cx="5320025" cy="4322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6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IntelliJ AppCode</a:t>
            </a:r>
            <a:endParaRPr sz="2600"/>
          </a:p>
        </p:txBody>
      </p:sp>
      <p:sp>
        <p:nvSpPr>
          <p:cNvPr id="584" name="Google Shape;584;p46"/>
          <p:cNvSpPr txBox="1"/>
          <p:nvPr/>
        </p:nvSpPr>
        <p:spPr>
          <a:xfrm>
            <a:off x="1297500" y="1567550"/>
            <a:ext cx="30984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Tem exemplos apenas usando frameworks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46"/>
          <p:cNvSpPr txBox="1"/>
          <p:nvPr/>
        </p:nvSpPr>
        <p:spPr>
          <a:xfrm>
            <a:off x="4987375" y="1099225"/>
            <a:ext cx="3999600" cy="3622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88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plugins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kotlin(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"multiplatform"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kotlin(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"xcode-compat"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 version 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"0.1"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200">
              <a:solidFill>
                <a:srgbClr val="FF0000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kotlin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xcode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setupFramework(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"KotlinNativeFramework"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7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Blog do Kotlin</a:t>
            </a:r>
            <a:endParaRPr sz="2600"/>
          </a:p>
        </p:txBody>
      </p:sp>
      <p:sp>
        <p:nvSpPr>
          <p:cNvPr id="591" name="Google Shape;591;p47"/>
          <p:cNvSpPr txBox="1"/>
          <p:nvPr/>
        </p:nvSpPr>
        <p:spPr>
          <a:xfrm>
            <a:off x="1297500" y="1567550"/>
            <a:ext cx="31311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rgbClr val="0097A7"/>
                </a:solidFill>
                <a:hlinkClick r:id="rId3"/>
              </a:rPr>
              <a:t>Kotlin 1.3.30 release notes</a:t>
            </a:r>
            <a:endParaRPr sz="2400" u="sng">
              <a:solidFill>
                <a:srgbClr val="0097A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0097A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rgbClr val="0097A7"/>
                </a:solidFill>
                <a:hlinkClick r:id="rId4"/>
              </a:rPr>
              <a:t>CocoaPods sample</a:t>
            </a:r>
            <a:endParaRPr sz="2400" u="sng">
              <a:solidFill>
                <a:srgbClr val="0097A7"/>
              </a:solidFill>
            </a:endParaRPr>
          </a:p>
        </p:txBody>
      </p:sp>
      <p:sp>
        <p:nvSpPr>
          <p:cNvPr id="592" name="Google Shape;592;p47"/>
          <p:cNvSpPr txBox="1"/>
          <p:nvPr/>
        </p:nvSpPr>
        <p:spPr>
          <a:xfrm>
            <a:off x="4921650" y="1099225"/>
            <a:ext cx="4065900" cy="3633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88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plugins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kotlin(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"multiplatform"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id(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"org.jetbrains.kotlin.native.cocoapods"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200">
              <a:solidFill>
                <a:srgbClr val="FF0000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kotlin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android(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"android"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iosX64(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"iOS"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cocoapods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summary = 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"KotlinNativeFramework"</a:t>
            </a:r>
            <a:endParaRPr b="1" sz="1200">
              <a:solidFill>
                <a:srgbClr val="38761D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pod(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"AFNetworking"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"~&gt; 3.2.0"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solidFill>
                <a:srgbClr val="38761D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8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Comunidade</a:t>
            </a:r>
            <a:endParaRPr sz="2600"/>
          </a:p>
        </p:txBody>
      </p:sp>
      <p:sp>
        <p:nvSpPr>
          <p:cNvPr id="598" name="Google Shape;598;p48"/>
          <p:cNvSpPr txBox="1"/>
          <p:nvPr/>
        </p:nvSpPr>
        <p:spPr>
          <a:xfrm>
            <a:off x="394400" y="1567550"/>
            <a:ext cx="43131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Slack do Kotlin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chemeClr val="hlink"/>
                </a:solidFill>
                <a:hlinkClick r:id="rId3"/>
              </a:rPr>
              <a:t>Projeto meu para testar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9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Configuração das dependências</a:t>
            </a:r>
            <a:endParaRPr sz="2600"/>
          </a:p>
        </p:txBody>
      </p:sp>
      <p:sp>
        <p:nvSpPr>
          <p:cNvPr id="604" name="Google Shape;604;p49"/>
          <p:cNvSpPr txBox="1"/>
          <p:nvPr/>
        </p:nvSpPr>
        <p:spPr>
          <a:xfrm>
            <a:off x="726900" y="1123875"/>
            <a:ext cx="7690200" cy="3633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88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plugins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kotlin(</a:t>
            </a:r>
            <a:r>
              <a:rPr b="1" lang="pt-BR" sz="1200">
                <a:solidFill>
                  <a:srgbClr val="38761D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"multiplatform"</a:t>
            </a: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kotlin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...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sourceSets {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commonMain { dependencies { … }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commonTest { dependencies { … }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androidMain { dependencies { … }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 iOSMain { dependencies { … } 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889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b="1" sz="12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0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Configuração das dependências</a:t>
            </a:r>
            <a:endParaRPr sz="2600"/>
          </a:p>
        </p:txBody>
      </p:sp>
      <p:pic>
        <p:nvPicPr>
          <p:cNvPr id="610" name="Google Shape;61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083" y="1357351"/>
            <a:ext cx="3377834" cy="33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1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Alguns problemas :(</a:t>
            </a:r>
            <a:endParaRPr sz="2600"/>
          </a:p>
        </p:txBody>
      </p:sp>
      <p:sp>
        <p:nvSpPr>
          <p:cNvPr id="616" name="Google Shape;616;p51"/>
          <p:cNvSpPr txBox="1"/>
          <p:nvPr/>
        </p:nvSpPr>
        <p:spPr>
          <a:xfrm>
            <a:off x="453450" y="1027050"/>
            <a:ext cx="8237100" cy="3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Problemas com IDE: Auto-import e buscar referências;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Quem vai escrever o código para multiplataforma;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Falso alerta de erro da IDE;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Invalidate caches &amp; restart;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Problemas no código em Swift;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Biblioteca de data;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Gradle metadata;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2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Interoperabilidade com Java</a:t>
            </a:r>
            <a:endParaRPr sz="2600"/>
          </a:p>
        </p:txBody>
      </p:sp>
      <p:sp>
        <p:nvSpPr>
          <p:cNvPr id="622" name="Google Shape;622;p52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3" name="Google Shape;623;p52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</a:t>
            </a: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Model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4" name="Google Shape;624;p52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5" name="Google Shape;625;p52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6" name="Google Shape;626;p52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627" name="Google Shape;627;p52"/>
          <p:cNvCxnSpPr>
            <a:stCxn id="622" idx="3"/>
            <a:endCxn id="623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28" name="Google Shape;628;p52"/>
          <p:cNvCxnSpPr>
            <a:stCxn id="623" idx="3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29" name="Google Shape;629;p52"/>
          <p:cNvCxnSpPr>
            <a:endCxn id="624" idx="1"/>
          </p:cNvCxnSpPr>
          <p:nvPr/>
        </p:nvCxnSpPr>
        <p:spPr>
          <a:xfrm flipH="1" rot="10800000">
            <a:off x="543710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30" name="Google Shape;630;p52"/>
          <p:cNvCxnSpPr>
            <a:stCxn id="631" idx="3"/>
            <a:endCxn id="626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632" name="Google Shape;63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4238150"/>
            <a:ext cx="235150" cy="2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325" y="1195700"/>
            <a:ext cx="235150" cy="23515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52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6B26B"/>
              </a:gs>
              <a:gs pos="100000">
                <a:srgbClr val="6D9EEB"/>
              </a:gs>
            </a:gsLst>
            <a:lin ang="0" scaled="0"/>
          </a:gra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37" name="Google Shape;63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3763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8" name="Google Shape;638;p52"/>
          <p:cNvCxnSpPr/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pic>
        <p:nvPicPr>
          <p:cNvPr id="639" name="Google Shape;63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8625" y="2716925"/>
            <a:ext cx="235150" cy="23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3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Interoperabilidade com iOS</a:t>
            </a:r>
            <a:endParaRPr sz="2600"/>
          </a:p>
        </p:txBody>
      </p:sp>
      <p:sp>
        <p:nvSpPr>
          <p:cNvPr id="645" name="Google Shape;645;p53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Storyboard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6" name="Google Shape;646;p53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Controller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7" name="Google Shape;647;p53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8" name="Google Shape;648;p53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9" name="Google Shape;649;p53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650" name="Google Shape;650;p53"/>
          <p:cNvCxnSpPr>
            <a:stCxn id="645" idx="3"/>
            <a:endCxn id="646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51" name="Google Shape;651;p53"/>
          <p:cNvCxnSpPr>
            <a:stCxn id="646" idx="3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52" name="Google Shape;652;p53"/>
          <p:cNvCxnSpPr>
            <a:endCxn id="647" idx="1"/>
          </p:cNvCxnSpPr>
          <p:nvPr/>
        </p:nvCxnSpPr>
        <p:spPr>
          <a:xfrm flipH="1" rot="10800000">
            <a:off x="543710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53" name="Google Shape;653;p53"/>
          <p:cNvCxnSpPr>
            <a:stCxn id="654" idx="3"/>
            <a:endCxn id="649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654" name="Google Shape;654;p53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8E7CC3"/>
              </a:gs>
              <a:gs pos="100000">
                <a:srgbClr val="6D9EEB"/>
              </a:gs>
            </a:gsLst>
            <a:lin ang="0" scaled="0"/>
          </a:gra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55" name="Google Shape;65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572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6" name="Google Shape;656;p53"/>
          <p:cNvCxnSpPr/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pic>
        <p:nvPicPr>
          <p:cNvPr id="657" name="Google Shape;657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916" y="2739043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2829" y="2727980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204" y="1217818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166" y="2727980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204" y="4260268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0604" y="2739043"/>
            <a:ext cx="155374" cy="190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54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Interoperabilidade com iOS</a:t>
            </a:r>
            <a:endParaRPr sz="2600"/>
          </a:p>
        </p:txBody>
      </p:sp>
      <p:sp>
        <p:nvSpPr>
          <p:cNvPr id="668" name="Google Shape;668;p54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Storyboard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9" name="Google Shape;669;p54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Controller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0" name="Google Shape;670;p54"/>
          <p:cNvSpPr/>
          <p:nvPr/>
        </p:nvSpPr>
        <p:spPr>
          <a:xfrm>
            <a:off x="7428800" y="6010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1" name="Google Shape;671;p54"/>
          <p:cNvSpPr/>
          <p:nvPr/>
        </p:nvSpPr>
        <p:spPr>
          <a:xfrm>
            <a:off x="7428788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2" name="Google Shape;672;p54"/>
          <p:cNvSpPr/>
          <p:nvPr/>
        </p:nvSpPr>
        <p:spPr>
          <a:xfrm>
            <a:off x="7428800" y="36574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latin typeface="Raleway"/>
                <a:ea typeface="Raleway"/>
                <a:cs typeface="Raleway"/>
                <a:sym typeface="Raleway"/>
              </a:rPr>
              <a:t>Analytics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673" name="Google Shape;673;p54"/>
          <p:cNvCxnSpPr>
            <a:stCxn id="668" idx="3"/>
            <a:endCxn id="669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74" name="Google Shape;674;p54"/>
          <p:cNvCxnSpPr>
            <a:stCxn id="669" idx="3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75" name="Google Shape;675;p54"/>
          <p:cNvCxnSpPr>
            <a:endCxn id="670" idx="1"/>
          </p:cNvCxnSpPr>
          <p:nvPr/>
        </p:nvCxnSpPr>
        <p:spPr>
          <a:xfrm flipH="1" rot="10800000">
            <a:off x="5437100" y="10435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76" name="Google Shape;676;p54"/>
          <p:cNvCxnSpPr>
            <a:stCxn id="677" idx="3"/>
            <a:endCxn id="672" idx="1"/>
          </p:cNvCxnSpPr>
          <p:nvPr/>
        </p:nvCxnSpPr>
        <p:spPr>
          <a:xfrm>
            <a:off x="5437050" y="2571750"/>
            <a:ext cx="1991700" cy="1528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677" name="Google Shape;677;p54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8E7CC3"/>
              </a:gs>
              <a:gs pos="100000">
                <a:srgbClr val="6D9EEB"/>
              </a:gs>
            </a:gsLst>
            <a:lin ang="0" scaled="0"/>
          </a:gra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78" name="Google Shape;67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572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9" name="Google Shape;679;p54"/>
          <p:cNvCxnSpPr/>
          <p:nvPr/>
        </p:nvCxnSpPr>
        <p:spPr>
          <a:xfrm rot="10800000">
            <a:off x="5437088" y="2571750"/>
            <a:ext cx="199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pic>
        <p:nvPicPr>
          <p:cNvPr id="680" name="Google Shape;680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916" y="2739043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2829" y="2727980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204" y="1217818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166" y="2727980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1204" y="4260268"/>
            <a:ext cx="155374" cy="19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0604" y="2739043"/>
            <a:ext cx="155374" cy="190916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4"/>
          <p:cNvSpPr/>
          <p:nvPr/>
        </p:nvSpPr>
        <p:spPr>
          <a:xfrm>
            <a:off x="2692350" y="3070700"/>
            <a:ext cx="2367300" cy="23673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5"/>
          <p:cNvSpPr txBox="1"/>
          <p:nvPr>
            <p:ph type="title"/>
          </p:nvPr>
        </p:nvSpPr>
        <p:spPr>
          <a:xfrm>
            <a:off x="381000" y="2086425"/>
            <a:ext cx="7521600" cy="266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5"/>
          <p:cNvSpPr txBox="1"/>
          <p:nvPr>
            <p:ph idx="2" type="title"/>
          </p:nvPr>
        </p:nvSpPr>
        <p:spPr>
          <a:xfrm>
            <a:off x="381000" y="860500"/>
            <a:ext cx="7521600" cy="13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Como estamos usando no iFood</a:t>
            </a:r>
            <a:endParaRPr sz="26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6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Módulo de login</a:t>
            </a:r>
            <a:endParaRPr sz="2600"/>
          </a:p>
        </p:txBody>
      </p:sp>
      <p:sp>
        <p:nvSpPr>
          <p:cNvPr id="698" name="Google Shape;698;p56"/>
          <p:cNvSpPr/>
          <p:nvPr/>
        </p:nvSpPr>
        <p:spPr>
          <a:xfrm>
            <a:off x="363450" y="2129250"/>
            <a:ext cx="936300" cy="885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9" name="Google Shape;699;p56"/>
          <p:cNvSpPr/>
          <p:nvPr/>
        </p:nvSpPr>
        <p:spPr>
          <a:xfrm>
            <a:off x="1941588" y="2129250"/>
            <a:ext cx="1613400" cy="885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View Model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0" name="Google Shape;700;p56"/>
          <p:cNvSpPr/>
          <p:nvPr/>
        </p:nvSpPr>
        <p:spPr>
          <a:xfrm>
            <a:off x="4196850" y="21292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Business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1" name="Google Shape;701;p56"/>
          <p:cNvSpPr/>
          <p:nvPr/>
        </p:nvSpPr>
        <p:spPr>
          <a:xfrm>
            <a:off x="7428750" y="13651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Network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2" name="Google Shape;702;p56"/>
          <p:cNvSpPr/>
          <p:nvPr/>
        </p:nvSpPr>
        <p:spPr>
          <a:xfrm>
            <a:off x="7428738" y="2893350"/>
            <a:ext cx="1240200" cy="885000"/>
          </a:xfrm>
          <a:prstGeom prst="roundRect">
            <a:avLst>
              <a:gd fmla="val 16667" name="adj"/>
            </a:avLst>
          </a:prstGeom>
          <a:solidFill>
            <a:srgbClr val="6FA8DC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aleway"/>
                <a:ea typeface="Raleway"/>
                <a:cs typeface="Raleway"/>
                <a:sym typeface="Raleway"/>
              </a:rPr>
              <a:t>Storage*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703" name="Google Shape;703;p56"/>
          <p:cNvCxnSpPr>
            <a:stCxn id="698" idx="3"/>
            <a:endCxn id="699" idx="1"/>
          </p:cNvCxnSpPr>
          <p:nvPr/>
        </p:nvCxnSpPr>
        <p:spPr>
          <a:xfrm>
            <a:off x="1299750" y="2571750"/>
            <a:ext cx="6417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704" name="Google Shape;704;p56"/>
          <p:cNvCxnSpPr>
            <a:stCxn id="699" idx="3"/>
            <a:endCxn id="700" idx="1"/>
          </p:cNvCxnSpPr>
          <p:nvPr/>
        </p:nvCxnSpPr>
        <p:spPr>
          <a:xfrm>
            <a:off x="3554988" y="2571750"/>
            <a:ext cx="6420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705" name="Google Shape;705;p56"/>
          <p:cNvCxnSpPr>
            <a:stCxn id="700" idx="3"/>
            <a:endCxn id="701" idx="1"/>
          </p:cNvCxnSpPr>
          <p:nvPr/>
        </p:nvCxnSpPr>
        <p:spPr>
          <a:xfrm flipH="1" rot="10800000">
            <a:off x="5437050" y="1807650"/>
            <a:ext cx="1991700" cy="764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706" name="Google Shape;70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9275" y="275682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175" y="3517475"/>
            <a:ext cx="155350" cy="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1175" y="1999700"/>
            <a:ext cx="155350" cy="15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9" name="Google Shape;709;p56"/>
          <p:cNvCxnSpPr>
            <a:stCxn id="702" idx="1"/>
            <a:endCxn id="700" idx="3"/>
          </p:cNvCxnSpPr>
          <p:nvPr/>
        </p:nvCxnSpPr>
        <p:spPr>
          <a:xfrm rot="10800000">
            <a:off x="5437038" y="2571750"/>
            <a:ext cx="1991700" cy="764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pic>
        <p:nvPicPr>
          <p:cNvPr id="710" name="Google Shape;71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0625" y="2729775"/>
            <a:ext cx="155350" cy="18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1" name="Google Shape;711;p56"/>
          <p:cNvGrpSpPr/>
          <p:nvPr/>
        </p:nvGrpSpPr>
        <p:grpSpPr>
          <a:xfrm>
            <a:off x="2107325" y="3182125"/>
            <a:ext cx="1991700" cy="885000"/>
            <a:chOff x="785400" y="3470725"/>
            <a:chExt cx="1991700" cy="885000"/>
          </a:xfrm>
        </p:grpSpPr>
        <p:sp>
          <p:nvSpPr>
            <p:cNvPr id="712" name="Google Shape;712;p56"/>
            <p:cNvSpPr/>
            <p:nvPr/>
          </p:nvSpPr>
          <p:spPr>
            <a:xfrm>
              <a:off x="785400" y="3470725"/>
              <a:ext cx="1991700" cy="885000"/>
            </a:xfrm>
            <a:prstGeom prst="roundRect">
              <a:avLst>
                <a:gd fmla="val 16667" name="adj"/>
              </a:avLst>
            </a:prstGeom>
            <a:solidFill>
              <a:srgbClr val="ECECE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ViewController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713" name="Google Shape;713;p5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703479" y="4093043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14" name="Google Shape;714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925" y="2743300"/>
            <a:ext cx="155350" cy="182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5" name="Google Shape;715;p56"/>
          <p:cNvCxnSpPr>
            <a:stCxn id="712" idx="3"/>
            <a:endCxn id="700" idx="2"/>
          </p:cNvCxnSpPr>
          <p:nvPr/>
        </p:nvCxnSpPr>
        <p:spPr>
          <a:xfrm flipH="1" rot="10800000">
            <a:off x="4099025" y="3014125"/>
            <a:ext cx="717900" cy="610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grpSp>
        <p:nvGrpSpPr>
          <p:cNvPr id="716" name="Google Shape;716;p56"/>
          <p:cNvGrpSpPr/>
          <p:nvPr/>
        </p:nvGrpSpPr>
        <p:grpSpPr>
          <a:xfrm>
            <a:off x="98900" y="3182125"/>
            <a:ext cx="1613400" cy="885000"/>
            <a:chOff x="419350" y="4099950"/>
            <a:chExt cx="1613400" cy="885000"/>
          </a:xfrm>
        </p:grpSpPr>
        <p:sp>
          <p:nvSpPr>
            <p:cNvPr id="717" name="Google Shape;717;p56"/>
            <p:cNvSpPr/>
            <p:nvPr/>
          </p:nvSpPr>
          <p:spPr>
            <a:xfrm>
              <a:off x="419350" y="4099950"/>
              <a:ext cx="1613400" cy="885000"/>
            </a:xfrm>
            <a:prstGeom prst="roundRect">
              <a:avLst>
                <a:gd fmla="val 16667" name="adj"/>
              </a:avLst>
            </a:prstGeom>
            <a:solidFill>
              <a:srgbClr val="ECECEC"/>
            </a:solidFill>
            <a:ln cap="flat" cmpd="sng" w="28575">
              <a:solidFill>
                <a:srgbClr val="93C47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latin typeface="Raleway"/>
                  <a:ea typeface="Raleway"/>
                  <a:cs typeface="Raleway"/>
                  <a:sym typeface="Raleway"/>
                </a:rPr>
                <a:t>Storyboard</a:t>
              </a:r>
              <a:endParaRPr b="1" sz="1800"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718" name="Google Shape;718;p5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48329" y="4722268"/>
              <a:ext cx="155374" cy="19091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719" name="Google Shape;719;p56"/>
          <p:cNvCxnSpPr>
            <a:stCxn id="717" idx="3"/>
            <a:endCxn id="712" idx="1"/>
          </p:cNvCxnSpPr>
          <p:nvPr/>
        </p:nvCxnSpPr>
        <p:spPr>
          <a:xfrm>
            <a:off x="1712300" y="3624625"/>
            <a:ext cx="3951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57"/>
          <p:cNvSpPr txBox="1"/>
          <p:nvPr>
            <p:ph type="title"/>
          </p:nvPr>
        </p:nvSpPr>
        <p:spPr>
          <a:xfrm>
            <a:off x="228600" y="228600"/>
            <a:ext cx="75216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Mais novidades sobre o </a:t>
            </a:r>
            <a:r>
              <a:rPr lang="pt-BR" sz="2600"/>
              <a:t>iFood</a:t>
            </a:r>
            <a:endParaRPr sz="2600"/>
          </a:p>
        </p:txBody>
      </p:sp>
      <p:sp>
        <p:nvSpPr>
          <p:cNvPr id="725" name="Google Shape;725;p57"/>
          <p:cNvSpPr txBox="1"/>
          <p:nvPr/>
        </p:nvSpPr>
        <p:spPr>
          <a:xfrm>
            <a:off x="1133925" y="1561125"/>
            <a:ext cx="6876000" cy="20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u="sng">
                <a:hlinkClick r:id="rId3"/>
              </a:rPr>
              <a:t>http://bit.ly/tdc_floripa</a:t>
            </a:r>
            <a:endParaRPr sz="3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8"/>
          <p:cNvSpPr txBox="1"/>
          <p:nvPr>
            <p:ph type="title"/>
          </p:nvPr>
        </p:nvSpPr>
        <p:spPr>
          <a:xfrm>
            <a:off x="381000" y="2086425"/>
            <a:ext cx="7521600" cy="266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58"/>
          <p:cNvSpPr txBox="1"/>
          <p:nvPr>
            <p:ph idx="2" type="title"/>
          </p:nvPr>
        </p:nvSpPr>
        <p:spPr>
          <a:xfrm>
            <a:off x="381000" y="860500"/>
            <a:ext cx="7521600" cy="13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Dúvidas?</a:t>
            </a:r>
            <a:endParaRPr sz="26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736" name="Google Shape;73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6125" y="916019"/>
            <a:ext cx="4427536" cy="2808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iFood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