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88" r:id="rId2"/>
    <p:sldId id="314" r:id="rId3"/>
    <p:sldId id="290" r:id="rId4"/>
    <p:sldId id="273" r:id="rId5"/>
    <p:sldId id="329" r:id="rId6"/>
    <p:sldId id="315" r:id="rId7"/>
    <p:sldId id="330" r:id="rId8"/>
    <p:sldId id="300" r:id="rId9"/>
    <p:sldId id="309" r:id="rId10"/>
    <p:sldId id="303" r:id="rId11"/>
    <p:sldId id="304" r:id="rId12"/>
    <p:sldId id="305" r:id="rId13"/>
    <p:sldId id="313" r:id="rId14"/>
    <p:sldId id="311" r:id="rId15"/>
    <p:sldId id="312" r:id="rId16"/>
    <p:sldId id="901" r:id="rId17"/>
    <p:sldId id="902" r:id="rId18"/>
    <p:sldId id="903" r:id="rId19"/>
    <p:sldId id="285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4F4"/>
    <a:srgbClr val="00ABC8"/>
    <a:srgbClr val="00D3F6"/>
    <a:srgbClr val="3EAEC9"/>
    <a:srgbClr val="006070"/>
    <a:srgbClr val="008D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85" autoAdjust="0"/>
    <p:restoredTop sz="94590"/>
  </p:normalViewPr>
  <p:slideViewPr>
    <p:cSldViewPr snapToGrid="0" snapToObjects="1">
      <p:cViewPr varScale="1">
        <p:scale>
          <a:sx n="72" d="100"/>
          <a:sy n="72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32EF8-5EC4-4A5E-8CB8-8A2851C12857}" type="datetimeFigureOut">
              <a:rPr lang="pt-BR" smtClean="0"/>
              <a:t>18/04/2019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9A7C2-3B36-479F-8827-5A3C154FB6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7570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Como empresas podem trabalhar juntas para obter valor a partir da </a:t>
            </a:r>
            <a:r>
              <a:rPr lang="pt-BR" sz="1200" b="1" dirty="0"/>
              <a:t>plataforma Corda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497A2-819A-0645-B724-14EA5E268AF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626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emf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10" Type="http://schemas.openxmlformats.org/officeDocument/2006/relationships/image" Target="../media/image20.emf"/><Relationship Id="rId4" Type="http://schemas.openxmlformats.org/officeDocument/2006/relationships/image" Target="../media/image14.emf"/><Relationship Id="rId9" Type="http://schemas.openxmlformats.org/officeDocument/2006/relationships/image" Target="../media/image19.emf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35.emf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12" Type="http://schemas.openxmlformats.org/officeDocument/2006/relationships/image" Target="../media/image34.em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image" Target="../media/image27.emf"/><Relationship Id="rId10" Type="http://schemas.openxmlformats.org/officeDocument/2006/relationships/image" Target="../media/image32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267420-3950-0A48-8EC9-C7828F221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85BF80-E04B-1848-A7D9-5C217CAAD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FC3180-E151-8842-850B-629F90BBC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17DC12-FC69-EE41-9176-0F55AF90C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B42BE4-29B2-D241-8C62-2CE7EC95A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8543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4DA0FC-1FA4-3047-AA5C-0A5AC060F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91163D-950D-4242-A4B8-21769FB57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1522CC-9D1F-6F4A-94FE-D96A642DB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192449-748D-BB4A-BB46-5F7F45316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AED957-5469-7D4B-8600-9B92FCDB5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708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C4D6C-9542-0840-81CA-A80B62A7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B29A2B-213F-174E-849B-5E33895BE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D0D39E-9B70-0E4C-9BFC-5140E8269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FF8B61-3DDD-3D48-B6FA-2FF827D00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54941F-076C-3B46-9662-17463E734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17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599A54-5117-384B-B121-A33577BBB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B2718D-850E-1543-B260-7441957C4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9D1265-2405-ED40-8010-567509E85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9D3AF3-A149-734C-8920-DFDA7FFB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19CB66B-E143-CC46-94FA-74D161FE3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51EB67-AE15-D64E-A54A-2477B4910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45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5C085-4C19-8A46-87DF-8605C453B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F75F78-0DF3-FE4A-B175-0162F2373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AD43635-166D-114F-AF7F-78B0B59AC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5B5D417-5B57-3C41-9736-69C627DE76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90D757A-4245-BB4C-8BA4-75C3B3AE3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FDACAE4-AB8E-B841-9A63-085A39708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24A4863-9F12-C941-97B6-D621973CD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36805C9-FFC6-8C49-9CEA-117364FE4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7432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0F9FB5-5CAB-9E4D-8CEA-B0FD7633D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EF6A450-FD89-9D4B-BF04-E0A0AD20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EDCAD6-DDD8-6E45-B57D-034F8045D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6D120EB-3F30-474B-BF8F-0E2A8723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9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26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43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67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97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54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291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848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60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4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53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30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69F6E3C-A19C-4143-B116-228F52267D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7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0398890-512C-DC42-9CEB-0ED57A8B53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1052513"/>
            <a:ext cx="84201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24D293C-5CB6-714D-A3B6-0433B801AE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788" y="3363913"/>
            <a:ext cx="13208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7FBAA72-AA8E-FA47-B52B-B89842A208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3381375"/>
            <a:ext cx="13970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B57A724-AF3C-4E44-AB7C-C41D721979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75" y="3381375"/>
            <a:ext cx="5461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311B5D8-38CA-E040-9553-498465E45A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2373313"/>
            <a:ext cx="279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9E8E2F1-1F9D-3D4F-96F2-6C275942E0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07" r="26497" b="17991"/>
          <a:stretch/>
        </p:blipFill>
        <p:spPr bwMode="auto">
          <a:xfrm>
            <a:off x="1179513" y="5422900"/>
            <a:ext cx="4862512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BF07C07-DA9C-CA4B-97FD-95BEB1EA27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2638425"/>
            <a:ext cx="7239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A73E046-A439-8D42-8B0F-94A1C8ADC4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038" y="2924175"/>
            <a:ext cx="2565400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96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790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796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BD8087-DD4C-4C4C-963B-822084525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161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8E6007-EF00-D941-AA03-E1373D4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24474E-AC56-3346-86A8-7AC65920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2F5B4D-D3A3-E343-AB16-41E210C7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439ACB5-8161-E142-B3B0-62DE6A16BA5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C9B25A7-BDA7-A54D-BF8B-6D11DAA38B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1597025"/>
            <a:ext cx="83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D484249-B8C6-E14F-AA55-897AC8162AF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1597025"/>
            <a:ext cx="8001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F77BF35-13E6-3D4B-98A1-3EE500F51D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1597025"/>
            <a:ext cx="9144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F0C33BC-9F87-A14D-9438-CFD503D7C6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525" y="1597025"/>
            <a:ext cx="8128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3391029-663B-ED4C-A449-6A267BEBE5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538" y="1597025"/>
            <a:ext cx="7366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93CFD9C-7EB1-074C-8768-070A126103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982913"/>
            <a:ext cx="15240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3AC15A9-6EBD-4C4F-8FF7-702BD22D67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75" y="2982913"/>
            <a:ext cx="1765300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F6E6F1F-5256-2848-A24A-96208548FA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925" y="2944813"/>
            <a:ext cx="14224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EA6C021-9D5C-1245-9384-6E4771F491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228725"/>
            <a:ext cx="631190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B3AD7481-4F0E-FA49-BF40-7D5B5443C6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4973638"/>
            <a:ext cx="631190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6C69AEBA-88E0-CA46-A0E1-AB44AC27E7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388" y="5378450"/>
            <a:ext cx="49784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CBDFCE4A-DAB9-D449-9E68-99D2DEB6CC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3506788"/>
            <a:ext cx="14605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07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5E-6 3.7037E-7 L 2.5E-6 0.02268 " pathEditMode="relative" rAng="0" ptsTypes="AA">
                                      <p:cBhvr>
                                        <p:cTn id="14" dur="4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95833E-6 3.7037E-7 L 3.95833E-6 0.02268 " pathEditMode="relative" rAng="0" ptsTypes="AA">
                                      <p:cBhvr>
                                        <p:cTn id="21" dur="4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66667E-6 3.7037E-7 L 1.66667E-6 0.02268 " pathEditMode="relative" rAng="0" ptsTypes="AA">
                                      <p:cBhvr>
                                        <p:cTn id="28" dur="4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6 3.7037E-7 L 2.08333E-6 0.02268 " pathEditMode="relative" rAng="0" ptsTypes="AA">
                                      <p:cBhvr>
                                        <p:cTn id="35" dur="4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6.25E-7 3.7037E-7 L 6.25E-7 0.02268 " pathEditMode="relative" rAng="0" ptsTypes="AA">
                                      <p:cBhvr>
                                        <p:cTn id="42" dur="4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5E-6 4.44444E-6 L 2.5E-6 0.02268 " pathEditMode="relative" rAng="0" ptsTypes="AA">
                                      <p:cBhvr>
                                        <p:cTn id="49" dur="4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08333E-6 2.59259E-6 L 2.08333E-6 0.02268 " pathEditMode="relative" rAng="0" ptsTypes="AA">
                                      <p:cBhvr>
                                        <p:cTn id="56" dur="4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2.22222E-6 L -1.25E-6 0.02268 " pathEditMode="relative" rAng="0" ptsTypes="AA">
                                      <p:cBhvr>
                                        <p:cTn id="63" dur="4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29167E-6 3.7037E-7 L 2.29167E-6 0.02268 " pathEditMode="relative" rAng="0" ptsTypes="AA">
                                      <p:cBhvr>
                                        <p:cTn id="73" dur="4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F4DDBF-B928-604B-B16A-9A06CF5E6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B94F199-1009-5F4B-B5FC-8EEE45AEF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BE4283-9836-5C4C-BC69-BC748FAD5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85777D8-0689-8247-827A-6F72F27DF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1E5C15-BB0C-3342-A398-324B2556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3EF9C5-11BA-E740-92E1-0FC8FE8F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16060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1270D-C809-AB40-97C4-B2E80E1E1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A4143F5-2F63-5146-8D20-F71E50F112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AD8385-9528-824C-901F-704306FE9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1DF6AFE-9A5A-E343-B0F1-FBCDEA15A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001B49-AA27-E947-AD05-BC73E9525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39DDBA-600D-C344-97EB-BC17FC026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265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C1AC6-2AF3-4445-A120-939F3F48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36C158-6B2C-FF41-8279-1AD2602C2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CFAF0C-7D96-C843-AE3B-3BE0BC0F5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3BFDBB-D7A8-5D4D-BBEC-6073B5646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4F188A-1CF9-014C-AA3C-A4585B35A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900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47F45B6-9F76-E649-A18C-FF4E16C877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2DB693-C07E-5345-AF0D-E3E1DA65F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1E4DDF-92F8-C645-8455-CEED33B34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48F09F-7233-8D4E-998D-C8BE2022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E31F0D-C58B-2A4F-8F40-03083FB0A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2135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6">
            <a:extLst>
              <a:ext uri="{FF2B5EF4-FFF2-40B4-BE49-F238E27FC236}">
                <a16:creationId xmlns:a16="http://schemas.microsoft.com/office/drawing/2014/main" id="{DD873268-E751-5C4B-8F92-A94EA2AD36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Data 2">
            <a:extLst>
              <a:ext uri="{FF2B5EF4-FFF2-40B4-BE49-F238E27FC236}">
                <a16:creationId xmlns:a16="http://schemas.microsoft.com/office/drawing/2014/main" id="{8FE60BF7-7154-F14F-93EC-28B90B80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F0A60-8D6C-9349-8804-5D22CA0ED2F3}" type="datetimeFigureOut">
              <a:rPr lang="pt-BR"/>
              <a:pPr>
                <a:defRPr/>
              </a:pPr>
              <a:t>18/04/2019</a:t>
            </a:fld>
            <a:endParaRPr lang="pt-BR"/>
          </a:p>
        </p:txBody>
      </p:sp>
      <p:sp>
        <p:nvSpPr>
          <p:cNvPr id="5" name="Espaço Reservado para Rodapé 3">
            <a:extLst>
              <a:ext uri="{FF2B5EF4-FFF2-40B4-BE49-F238E27FC236}">
                <a16:creationId xmlns:a16="http://schemas.microsoft.com/office/drawing/2014/main" id="{4E12CC7A-A7C6-7942-B11C-973FF0ED1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F94DE759-98DF-0240-9079-77AC9B4CB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236E3-AB67-404C-B0FC-A13EF31268A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512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CD5C906-0D0E-354F-9CCB-1C897B902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6086E1A-226B-644C-935E-65A6CBAF4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231B05-CE47-3D4A-BB6E-B703C0A56E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04498-163C-2940-8955-F6D38B3FD3DD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B2F595-A05B-F340-BF2B-416207748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FE170E-8919-6740-9077-499CAAC7B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39C3C-4324-8A48-AFE6-D5BD4D79A48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6093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2" r:id="rId9"/>
    <p:sldLayoutId id="2147483663" r:id="rId10"/>
    <p:sldLayoutId id="2147483666" r:id="rId11"/>
    <p:sldLayoutId id="2147483664" r:id="rId12"/>
    <p:sldLayoutId id="2147483665" r:id="rId13"/>
    <p:sldLayoutId id="2147483667" r:id="rId14"/>
    <p:sldLayoutId id="2147483668" r:id="rId15"/>
    <p:sldLayoutId id="2147483661" r:id="rId16"/>
    <p:sldLayoutId id="2147483676" r:id="rId17"/>
    <p:sldLayoutId id="2147483673" r:id="rId18"/>
    <p:sldLayoutId id="2147483672" r:id="rId19"/>
    <p:sldLayoutId id="2147483670" r:id="rId20"/>
    <p:sldLayoutId id="2147483671" r:id="rId21"/>
    <p:sldLayoutId id="2147483669" r:id="rId22"/>
    <p:sldLayoutId id="2147483656" r:id="rId23"/>
    <p:sldLayoutId id="2147483657" r:id="rId24"/>
    <p:sldLayoutId id="2147483658" r:id="rId25"/>
    <p:sldLayoutId id="2147483659" r:id="rId26"/>
    <p:sldLayoutId id="2147483675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marcelo.creimer@ezly.com.br" TargetMode="Externa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37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tiff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4.tiff"/><Relationship Id="rId5" Type="http://schemas.openxmlformats.org/officeDocument/2006/relationships/image" Target="../media/image83.png"/><Relationship Id="rId4" Type="http://schemas.openxmlformats.org/officeDocument/2006/relationships/image" Target="../media/image82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276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13">
            <a:extLst>
              <a:ext uri="{FF2B5EF4-FFF2-40B4-BE49-F238E27FC236}">
                <a16:creationId xmlns:a16="http://schemas.microsoft.com/office/drawing/2014/main" id="{B32F5529-5D5D-45D2-86ED-29F5BD84EF3B}"/>
              </a:ext>
            </a:extLst>
          </p:cNvPr>
          <p:cNvSpPr txBox="1">
            <a:spLocks/>
          </p:cNvSpPr>
          <p:nvPr/>
        </p:nvSpPr>
        <p:spPr>
          <a:xfrm>
            <a:off x="938072" y="849417"/>
            <a:ext cx="5218565" cy="1362240"/>
          </a:xfrm>
          <a:prstGeom prst="rect">
            <a:avLst/>
          </a:prstGeom>
        </p:spPr>
        <p:txBody>
          <a:bodyPr spcFirstLastPara="1" vert="horz" lIns="74295" tIns="37148" rIns="74295" bIns="37148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8"/>
              </a:spcAft>
            </a:pPr>
            <a:r>
              <a:rPr lang="en-US" sz="3575" b="1" dirty="0">
                <a:solidFill>
                  <a:srgbClr val="3EAEC9"/>
                </a:solidFill>
              </a:rPr>
              <a:t>Boa </a:t>
            </a:r>
            <a:r>
              <a:rPr lang="en-US" sz="3575" b="1" dirty="0" err="1">
                <a:solidFill>
                  <a:srgbClr val="3EAEC9"/>
                </a:solidFill>
              </a:rPr>
              <a:t>tarde</a:t>
            </a:r>
            <a:r>
              <a:rPr lang="en-US" sz="3575" b="1" dirty="0">
                <a:solidFill>
                  <a:srgbClr val="3EAEC9"/>
                </a:solidFill>
              </a:rPr>
              <a:t>!</a:t>
            </a:r>
          </a:p>
        </p:txBody>
      </p:sp>
      <p:sp>
        <p:nvSpPr>
          <p:cNvPr id="5" name="Shape 214">
            <a:extLst>
              <a:ext uri="{FF2B5EF4-FFF2-40B4-BE49-F238E27FC236}">
                <a16:creationId xmlns:a16="http://schemas.microsoft.com/office/drawing/2014/main" id="{3B2C37B6-DB6E-4F83-B1DD-19CEB1A65165}"/>
              </a:ext>
            </a:extLst>
          </p:cNvPr>
          <p:cNvSpPr txBox="1">
            <a:spLocks/>
          </p:cNvSpPr>
          <p:nvPr/>
        </p:nvSpPr>
        <p:spPr>
          <a:xfrm>
            <a:off x="938072" y="2319338"/>
            <a:ext cx="7264931" cy="3075653"/>
          </a:xfrm>
          <a:prstGeom prst="rect">
            <a:avLst/>
          </a:prstGeom>
        </p:spPr>
        <p:txBody>
          <a:bodyPr spcFirstLastPara="1" vert="horz" lIns="74295" tIns="37148" rIns="74295" bIns="37148" rtlCol="0" anchorCtr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488"/>
              </a:spcAft>
              <a:buNone/>
            </a:pPr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Marcelo Creimer</a:t>
            </a:r>
          </a:p>
          <a:p>
            <a:pPr marL="0" indent="0">
              <a:spcBef>
                <a:spcPts val="0"/>
              </a:spcBef>
              <a:spcAft>
                <a:spcPts val="488"/>
              </a:spcAft>
              <a:buNone/>
            </a:pPr>
            <a:endParaRPr lang="en-US" sz="1625" dirty="0">
              <a:solidFill>
                <a:srgbClr val="3EAEC9"/>
              </a:solidFill>
            </a:endParaRPr>
          </a:p>
          <a:p>
            <a:pPr marL="57150" indent="-285750">
              <a:lnSpc>
                <a:spcPct val="150000"/>
              </a:lnSpc>
              <a:spcBef>
                <a:spcPts val="0"/>
              </a:spcBef>
              <a:spcAft>
                <a:spcPts val="488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Ø"/>
            </a:pPr>
            <a:r>
              <a:rPr lang="en-US" sz="3400" b="0" dirty="0" err="1">
                <a:solidFill>
                  <a:srgbClr val="3EAEC9"/>
                </a:solidFill>
              </a:rPr>
              <a:t>Profissional</a:t>
            </a:r>
            <a:r>
              <a:rPr lang="en-US" sz="3400" b="0" dirty="0">
                <a:solidFill>
                  <a:srgbClr val="3EAEC9"/>
                </a:solidFill>
              </a:rPr>
              <a:t> de TI com 20+ </a:t>
            </a:r>
            <a:r>
              <a:rPr lang="en-US" sz="3400" b="0" dirty="0" err="1">
                <a:solidFill>
                  <a:srgbClr val="3EAEC9"/>
                </a:solidFill>
              </a:rPr>
              <a:t>anos</a:t>
            </a:r>
            <a:r>
              <a:rPr lang="en-US" sz="3400" b="0" dirty="0">
                <a:solidFill>
                  <a:srgbClr val="3EAEC9"/>
                </a:solidFill>
              </a:rPr>
              <a:t> de </a:t>
            </a:r>
            <a:r>
              <a:rPr lang="en-US" sz="3400" b="0" dirty="0" err="1">
                <a:solidFill>
                  <a:srgbClr val="3EAEC9"/>
                </a:solidFill>
              </a:rPr>
              <a:t>experiência</a:t>
            </a:r>
            <a:endParaRPr lang="en-US" sz="3400" b="0" dirty="0">
              <a:solidFill>
                <a:srgbClr val="3EAEC9"/>
              </a:solidFill>
            </a:endParaRPr>
          </a:p>
          <a:p>
            <a:pPr marL="57150" indent="-285750">
              <a:lnSpc>
                <a:spcPct val="150000"/>
              </a:lnSpc>
              <a:spcBef>
                <a:spcPts val="0"/>
              </a:spcBef>
              <a:spcAft>
                <a:spcPts val="488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Ø"/>
            </a:pPr>
            <a:r>
              <a:rPr lang="en-US" sz="3400" b="0" dirty="0">
                <a:solidFill>
                  <a:srgbClr val="3EAEC9"/>
                </a:solidFill>
              </a:rPr>
              <a:t>Innovation Manager </a:t>
            </a:r>
            <a:r>
              <a:rPr lang="en-US" sz="3400" b="0" dirty="0" err="1">
                <a:solidFill>
                  <a:srgbClr val="3EAEC9"/>
                </a:solidFill>
              </a:rPr>
              <a:t>na</a:t>
            </a:r>
            <a:r>
              <a:rPr lang="en-US" sz="3400" b="0" dirty="0">
                <a:solidFill>
                  <a:srgbClr val="3EAEC9"/>
                </a:solidFill>
              </a:rPr>
              <a:t> eZly </a:t>
            </a:r>
            <a:r>
              <a:rPr lang="en-US" sz="3400" b="0" dirty="0" err="1">
                <a:solidFill>
                  <a:srgbClr val="3EAEC9"/>
                </a:solidFill>
              </a:rPr>
              <a:t>Tecnologia</a:t>
            </a:r>
            <a:endParaRPr lang="en-US" sz="3400" b="0" dirty="0">
              <a:solidFill>
                <a:srgbClr val="3EAEC9"/>
              </a:solidFill>
            </a:endParaRPr>
          </a:p>
          <a:p>
            <a:pPr marL="57150" indent="-285750">
              <a:lnSpc>
                <a:spcPct val="150000"/>
              </a:lnSpc>
              <a:spcBef>
                <a:spcPts val="0"/>
              </a:spcBef>
              <a:spcAft>
                <a:spcPts val="488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Ø"/>
            </a:pPr>
            <a:r>
              <a:rPr lang="en-US" sz="3400" b="0" dirty="0" err="1">
                <a:solidFill>
                  <a:srgbClr val="3EAEC9"/>
                </a:solidFill>
              </a:rPr>
              <a:t>Especialista</a:t>
            </a:r>
            <a:r>
              <a:rPr lang="en-US" sz="3400" b="0" dirty="0">
                <a:solidFill>
                  <a:srgbClr val="3EAEC9"/>
                </a:solidFill>
              </a:rPr>
              <a:t> </a:t>
            </a:r>
            <a:r>
              <a:rPr lang="en-US" sz="3400" b="0" dirty="0" err="1">
                <a:solidFill>
                  <a:srgbClr val="3EAEC9"/>
                </a:solidFill>
              </a:rPr>
              <a:t>em</a:t>
            </a:r>
            <a:r>
              <a:rPr lang="en-US" sz="3400" b="0" dirty="0">
                <a:solidFill>
                  <a:srgbClr val="3EAEC9"/>
                </a:solidFill>
              </a:rPr>
              <a:t> Blockchain, IoT, Cognitive</a:t>
            </a:r>
          </a:p>
          <a:p>
            <a:pPr marL="57150" indent="-285750">
              <a:lnSpc>
                <a:spcPct val="150000"/>
              </a:lnSpc>
              <a:spcBef>
                <a:spcPts val="0"/>
              </a:spcBef>
              <a:spcAft>
                <a:spcPts val="488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Ø"/>
            </a:pPr>
            <a:r>
              <a:rPr lang="en-US" sz="3400" b="0" dirty="0" err="1">
                <a:solidFill>
                  <a:srgbClr val="3EAEC9"/>
                </a:solidFill>
              </a:rPr>
              <a:t>Contato</a:t>
            </a:r>
            <a:r>
              <a:rPr lang="en-US" sz="3400" b="0" dirty="0">
                <a:solidFill>
                  <a:srgbClr val="3EAEC9"/>
                </a:solidFill>
              </a:rPr>
              <a:t>: </a:t>
            </a:r>
            <a:r>
              <a:rPr lang="en-US" sz="3400" b="0" dirty="0">
                <a:solidFill>
                  <a:srgbClr val="3EAEC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marcelo.creimer@ezly.com.br</a:t>
            </a:r>
            <a:r>
              <a:rPr lang="en-US" sz="3400" b="0" dirty="0">
                <a:solidFill>
                  <a:srgbClr val="3EAEC9"/>
                </a:solidFill>
              </a:rPr>
              <a:t> </a:t>
            </a:r>
          </a:p>
          <a:p>
            <a:pPr marL="0">
              <a:spcBef>
                <a:spcPts val="0"/>
              </a:spcBef>
              <a:spcAft>
                <a:spcPts val="488"/>
              </a:spcAft>
              <a:buClr>
                <a:schemeClr val="dk1"/>
              </a:buClr>
              <a:buSzPts val="1100"/>
            </a:pPr>
            <a:endParaRPr lang="en-US" sz="1625" dirty="0">
              <a:solidFill>
                <a:srgbClr val="3EA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9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92F6EBD-5A34-9048-B7D4-12FA88DAD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023" y="1774030"/>
            <a:ext cx="1796582" cy="7078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>
              <a:defRPr sz="4000" b="1">
                <a:solidFill>
                  <a:srgbClr val="3EAEC9"/>
                </a:solidFill>
                <a:latin typeface="Calibri" charset="0"/>
                <a:cs typeface="Calibri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/>
              <a:t>Agenda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F515B286-6C96-4B49-8B9A-8901747C7D35}"/>
              </a:ext>
            </a:extLst>
          </p:cNvPr>
          <p:cNvSpPr txBox="1"/>
          <p:nvPr/>
        </p:nvSpPr>
        <p:spPr>
          <a:xfrm>
            <a:off x="571023" y="2650583"/>
            <a:ext cx="43187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  <a:defRPr/>
            </a:pPr>
            <a:r>
              <a:rPr lang="en-US" sz="24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Introdução</a:t>
            </a: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 à R3</a:t>
            </a:r>
          </a:p>
          <a:p>
            <a:pPr marL="342900" indent="-342900">
              <a:buAutoNum type="arabicPeriod"/>
              <a:defRPr/>
            </a:pPr>
            <a:endParaRPr lang="en-US" sz="2400" b="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pPr marL="342900" indent="-342900">
              <a:buAutoNum type="arabicPeriod"/>
              <a:defRPr/>
            </a:pP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A </a:t>
            </a:r>
            <a:r>
              <a:rPr lang="en-US" sz="24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plataforma</a:t>
            </a: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 Corda</a:t>
            </a:r>
          </a:p>
          <a:p>
            <a:pPr marL="342900" indent="-342900">
              <a:buAutoNum type="arabicPeriod"/>
              <a:defRPr/>
            </a:pPr>
            <a:endParaRPr lang="en-US" sz="2400" b="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Calibri"/>
              <a:cs typeface="Calibri"/>
            </a:endParaRPr>
          </a:p>
          <a:p>
            <a:pPr marL="342900" indent="-342900">
              <a:buAutoNum type="arabicPeriod"/>
              <a:defRPr/>
            </a:pP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Casos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 de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Sucesso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  <a:p>
            <a:pPr marL="342900" indent="-342900">
              <a:buAutoNum type="arabicPeriod"/>
              <a:defRPr/>
            </a:pPr>
            <a:endParaRPr lang="en-US" sz="2400" b="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Calibri"/>
              <a:cs typeface="Calibri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6D1ACBB-F61E-8848-9555-5DF07867DD38}"/>
              </a:ext>
            </a:extLst>
          </p:cNvPr>
          <p:cNvSpPr txBox="1">
            <a:spLocks/>
          </p:cNvSpPr>
          <p:nvPr/>
        </p:nvSpPr>
        <p:spPr>
          <a:xfrm>
            <a:off x="490328" y="449561"/>
            <a:ext cx="6387549" cy="10876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charset="0"/>
                <a:cs typeface="Calibri" charset="0"/>
              </a:rPr>
              <a:t>Você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charset="0"/>
                <a:cs typeface="Calibri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charset="0"/>
                <a:cs typeface="Calibri" charset="0"/>
              </a:rPr>
              <a:t>conhece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charset="0"/>
                <a:cs typeface="Calibri" charset="0"/>
              </a:rPr>
              <a:t> o Corda? </a:t>
            </a:r>
          </a:p>
        </p:txBody>
      </p:sp>
    </p:spTree>
    <p:extLst>
      <p:ext uri="{BB962C8B-B14F-4D97-AF65-F5344CB8AC3E}">
        <p14:creationId xmlns:p14="http://schemas.microsoft.com/office/powerpoint/2010/main" val="180978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">
            <a:extLst>
              <a:ext uri="{FF2B5EF4-FFF2-40B4-BE49-F238E27FC236}">
                <a16:creationId xmlns:a16="http://schemas.microsoft.com/office/drawing/2014/main" id="{F8444139-DBEE-446D-B5AE-75BBA1CD6909}"/>
              </a:ext>
            </a:extLst>
          </p:cNvPr>
          <p:cNvGrpSpPr/>
          <p:nvPr/>
        </p:nvGrpSpPr>
        <p:grpSpPr>
          <a:xfrm>
            <a:off x="344556" y="1275355"/>
            <a:ext cx="10641495" cy="4123659"/>
            <a:chOff x="0" y="1079983"/>
            <a:chExt cx="8845462" cy="3113647"/>
          </a:xfrm>
        </p:grpSpPr>
        <p:sp>
          <p:nvSpPr>
            <p:cNvPr id="3" name="Right Arrow 51">
              <a:extLst>
                <a:ext uri="{FF2B5EF4-FFF2-40B4-BE49-F238E27FC236}">
                  <a16:creationId xmlns:a16="http://schemas.microsoft.com/office/drawing/2014/main" id="{7D0AC6F6-E71B-431E-BFD8-377A513CB498}"/>
                </a:ext>
              </a:extLst>
            </p:cNvPr>
            <p:cNvSpPr/>
            <p:nvPr/>
          </p:nvSpPr>
          <p:spPr>
            <a:xfrm>
              <a:off x="0" y="1079983"/>
              <a:ext cx="8845462" cy="640080"/>
            </a:xfrm>
            <a:prstGeom prst="rightArrow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5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4" name="Group 52">
              <a:extLst>
                <a:ext uri="{FF2B5EF4-FFF2-40B4-BE49-F238E27FC236}">
                  <a16:creationId xmlns:a16="http://schemas.microsoft.com/office/drawing/2014/main" id="{8B604CC2-A44E-43D8-9793-3A50942EDC73}"/>
                </a:ext>
              </a:extLst>
            </p:cNvPr>
            <p:cNvGrpSpPr/>
            <p:nvPr/>
          </p:nvGrpSpPr>
          <p:grpSpPr>
            <a:xfrm flipV="1">
              <a:off x="847023" y="1311831"/>
              <a:ext cx="163630" cy="774834"/>
              <a:chOff x="847023" y="1886552"/>
              <a:chExt cx="163630" cy="774834"/>
            </a:xfrm>
          </p:grpSpPr>
          <p:grpSp>
            <p:nvGrpSpPr>
              <p:cNvPr id="36" name="Group 86">
                <a:extLst>
                  <a:ext uri="{FF2B5EF4-FFF2-40B4-BE49-F238E27FC236}">
                    <a16:creationId xmlns:a16="http://schemas.microsoft.com/office/drawing/2014/main" id="{7C4C1827-9D73-41F8-8A45-9605860B1371}"/>
                  </a:ext>
                </a:extLst>
              </p:cNvPr>
              <p:cNvGrpSpPr/>
              <p:nvPr/>
            </p:nvGrpSpPr>
            <p:grpSpPr>
              <a:xfrm>
                <a:off x="847023" y="1920240"/>
                <a:ext cx="163630" cy="741146"/>
                <a:chOff x="991402" y="1915427"/>
                <a:chExt cx="163630" cy="741146"/>
              </a:xfrm>
            </p:grpSpPr>
            <p:cxnSp>
              <p:nvCxnSpPr>
                <p:cNvPr id="38" name="Straight Connector 88">
                  <a:extLst>
                    <a:ext uri="{FF2B5EF4-FFF2-40B4-BE49-F238E27FC236}">
                      <a16:creationId xmlns:a16="http://schemas.microsoft.com/office/drawing/2014/main" id="{324C02CD-D698-4DB7-8E45-C9E61E8ED614}"/>
                    </a:ext>
                  </a:extLst>
                </p:cNvPr>
                <p:cNvCxnSpPr/>
                <p:nvPr/>
              </p:nvCxnSpPr>
              <p:spPr>
                <a:xfrm>
                  <a:off x="1073217" y="1915427"/>
                  <a:ext cx="0" cy="665827"/>
                </a:xfrm>
                <a:prstGeom prst="line">
                  <a:avLst/>
                </a:prstGeom>
                <a:noFill/>
                <a:ln w="381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sp>
              <p:nvSpPr>
                <p:cNvPr id="39" name="Oval 89">
                  <a:extLst>
                    <a:ext uri="{FF2B5EF4-FFF2-40B4-BE49-F238E27FC236}">
                      <a16:creationId xmlns:a16="http://schemas.microsoft.com/office/drawing/2014/main" id="{F48AA624-839E-4146-A81F-7E146F03D182}"/>
                    </a:ext>
                  </a:extLst>
                </p:cNvPr>
                <p:cNvSpPr/>
                <p:nvPr/>
              </p:nvSpPr>
              <p:spPr>
                <a:xfrm>
                  <a:off x="991402" y="2492943"/>
                  <a:ext cx="163630" cy="163630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8255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Helvetica Light"/>
                    <a:ea typeface="Helvetica Light"/>
                    <a:cs typeface="Helvetica Light"/>
                    <a:sym typeface="Helvetica Light"/>
                  </a:endParaRPr>
                </a:p>
              </p:txBody>
            </p:sp>
          </p:grpSp>
          <p:sp>
            <p:nvSpPr>
              <p:cNvPr id="37" name="Oval 87">
                <a:extLst>
                  <a:ext uri="{FF2B5EF4-FFF2-40B4-BE49-F238E27FC236}">
                    <a16:creationId xmlns:a16="http://schemas.microsoft.com/office/drawing/2014/main" id="{4EF2C4F1-7D45-4112-A8AB-5DF4D4850DE8}"/>
                  </a:ext>
                </a:extLst>
              </p:cNvPr>
              <p:cNvSpPr/>
              <p:nvPr/>
            </p:nvSpPr>
            <p:spPr>
              <a:xfrm>
                <a:off x="865472" y="1886552"/>
                <a:ext cx="126733" cy="12673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sp>
          <p:nvSpPr>
            <p:cNvPr id="5" name="Rectangle 54">
              <a:extLst>
                <a:ext uri="{FF2B5EF4-FFF2-40B4-BE49-F238E27FC236}">
                  <a16:creationId xmlns:a16="http://schemas.microsoft.com/office/drawing/2014/main" id="{DDF90170-4969-4B7E-B7ED-28D9EA1F1CAE}"/>
                </a:ext>
              </a:extLst>
            </p:cNvPr>
            <p:cNvSpPr/>
            <p:nvPr/>
          </p:nvSpPr>
          <p:spPr>
            <a:xfrm>
              <a:off x="466825" y="2128296"/>
              <a:ext cx="1592981" cy="4972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 hangingPunct="0">
                <a:lnSpc>
                  <a:spcPct val="110000"/>
                </a:lnSpc>
                <a:spcBef>
                  <a:spcPts val="1500"/>
                </a:spcBef>
                <a:buSzPct val="100000"/>
                <a:defRPr sz="280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defRPr>
              </a:pPr>
              <a:r>
                <a:rPr lang="pt-BR" sz="1200" b="1" kern="0" dirty="0"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SET. 2014</a:t>
              </a:r>
              <a:r>
                <a:rPr lang="pt-BR" sz="1200" b="1" kern="0" dirty="0">
                  <a:solidFill>
                    <a:schemeClr val="tx2"/>
                  </a:solidFill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 </a:t>
              </a:r>
              <a:r>
                <a:rPr lang="pt-BR" sz="1100" b="1" kern="0" dirty="0">
                  <a:solidFill>
                    <a:schemeClr val="tx2"/>
                  </a:solidFill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|  </a:t>
              </a:r>
              <a:r>
                <a:rPr lang="pt-BR" sz="1100" kern="0" dirty="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rPr>
                <a:t>1ª reunião da R3 em NY. 8 bancos querendo entender </a:t>
              </a:r>
              <a:r>
                <a:rPr lang="pt-BR" sz="1100" kern="0" dirty="0" err="1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rPr>
                <a:t>blockchain</a:t>
              </a:r>
              <a:endParaRPr lang="pt-BR" sz="1100" kern="0" dirty="0">
                <a:solidFill>
                  <a:srgbClr val="53585F"/>
                </a:solidFill>
                <a:latin typeface="Poppins Regular"/>
                <a:ea typeface="Poppins Regular"/>
                <a:cs typeface="Poppins Regular"/>
                <a:sym typeface="Poppins Regular"/>
              </a:endParaRPr>
            </a:p>
          </p:txBody>
        </p:sp>
        <p:grpSp>
          <p:nvGrpSpPr>
            <p:cNvPr id="6" name="Group 56">
              <a:extLst>
                <a:ext uri="{FF2B5EF4-FFF2-40B4-BE49-F238E27FC236}">
                  <a16:creationId xmlns:a16="http://schemas.microsoft.com/office/drawing/2014/main" id="{FD8DCCB7-9AD3-437B-8A9A-F44BC8C99010}"/>
                </a:ext>
              </a:extLst>
            </p:cNvPr>
            <p:cNvGrpSpPr/>
            <p:nvPr/>
          </p:nvGrpSpPr>
          <p:grpSpPr>
            <a:xfrm flipV="1">
              <a:off x="2056800" y="1311264"/>
              <a:ext cx="163630" cy="1868047"/>
              <a:chOff x="991402" y="788526"/>
              <a:chExt cx="163630" cy="1868047"/>
            </a:xfrm>
          </p:grpSpPr>
          <p:cxnSp>
            <p:nvCxnSpPr>
              <p:cNvPr id="34" name="Straight Connector 84">
                <a:extLst>
                  <a:ext uri="{FF2B5EF4-FFF2-40B4-BE49-F238E27FC236}">
                    <a16:creationId xmlns:a16="http://schemas.microsoft.com/office/drawing/2014/main" id="{CC5E8184-1B16-403F-87A6-B00AFA5FD6A1}"/>
                  </a:ext>
                </a:extLst>
              </p:cNvPr>
              <p:cNvCxnSpPr/>
              <p:nvPr/>
            </p:nvCxnSpPr>
            <p:spPr>
              <a:xfrm>
                <a:off x="1073217" y="788526"/>
                <a:ext cx="0" cy="1774439"/>
              </a:xfrm>
              <a:prstGeom prst="line">
                <a:avLst/>
              </a:prstGeom>
              <a:noFill/>
              <a:ln w="381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5" name="Oval 85">
                <a:extLst>
                  <a:ext uri="{FF2B5EF4-FFF2-40B4-BE49-F238E27FC236}">
                    <a16:creationId xmlns:a16="http://schemas.microsoft.com/office/drawing/2014/main" id="{2F04F98B-C68A-4B4D-BA08-8A2F9D0E9DC1}"/>
                  </a:ext>
                </a:extLst>
              </p:cNvPr>
              <p:cNvSpPr/>
              <p:nvPr/>
            </p:nvSpPr>
            <p:spPr>
              <a:xfrm>
                <a:off x="991402" y="2492943"/>
                <a:ext cx="163630" cy="16363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7" name="Group 58">
              <a:extLst>
                <a:ext uri="{FF2B5EF4-FFF2-40B4-BE49-F238E27FC236}">
                  <a16:creationId xmlns:a16="http://schemas.microsoft.com/office/drawing/2014/main" id="{30EE34EC-37EA-4363-B058-6EB8F1565EB5}"/>
                </a:ext>
              </a:extLst>
            </p:cNvPr>
            <p:cNvGrpSpPr/>
            <p:nvPr/>
          </p:nvGrpSpPr>
          <p:grpSpPr>
            <a:xfrm flipV="1">
              <a:off x="2627696" y="1311831"/>
              <a:ext cx="163630" cy="774834"/>
              <a:chOff x="847023" y="1886552"/>
              <a:chExt cx="163630" cy="774834"/>
            </a:xfrm>
          </p:grpSpPr>
          <p:grpSp>
            <p:nvGrpSpPr>
              <p:cNvPr id="30" name="Group 80">
                <a:extLst>
                  <a:ext uri="{FF2B5EF4-FFF2-40B4-BE49-F238E27FC236}">
                    <a16:creationId xmlns:a16="http://schemas.microsoft.com/office/drawing/2014/main" id="{CD6B44F7-5CFF-411B-8AE6-38E6C7BBF7CB}"/>
                  </a:ext>
                </a:extLst>
              </p:cNvPr>
              <p:cNvGrpSpPr/>
              <p:nvPr/>
            </p:nvGrpSpPr>
            <p:grpSpPr>
              <a:xfrm>
                <a:off x="847023" y="1920240"/>
                <a:ext cx="163630" cy="741146"/>
                <a:chOff x="991402" y="1915427"/>
                <a:chExt cx="163630" cy="741146"/>
              </a:xfrm>
            </p:grpSpPr>
            <p:cxnSp>
              <p:nvCxnSpPr>
                <p:cNvPr id="32" name="Straight Connector 82">
                  <a:extLst>
                    <a:ext uri="{FF2B5EF4-FFF2-40B4-BE49-F238E27FC236}">
                      <a16:creationId xmlns:a16="http://schemas.microsoft.com/office/drawing/2014/main" id="{5D95C43E-86DF-4D0D-AA2F-645709BF4A0B}"/>
                    </a:ext>
                  </a:extLst>
                </p:cNvPr>
                <p:cNvCxnSpPr/>
                <p:nvPr/>
              </p:nvCxnSpPr>
              <p:spPr>
                <a:xfrm>
                  <a:off x="1073217" y="1915427"/>
                  <a:ext cx="0" cy="665827"/>
                </a:xfrm>
                <a:prstGeom prst="line">
                  <a:avLst/>
                </a:prstGeom>
                <a:noFill/>
                <a:ln w="381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sp>
              <p:nvSpPr>
                <p:cNvPr id="33" name="Oval 83">
                  <a:extLst>
                    <a:ext uri="{FF2B5EF4-FFF2-40B4-BE49-F238E27FC236}">
                      <a16:creationId xmlns:a16="http://schemas.microsoft.com/office/drawing/2014/main" id="{9BCEC487-F2EB-405F-8DBA-EFF24128910B}"/>
                    </a:ext>
                  </a:extLst>
                </p:cNvPr>
                <p:cNvSpPr/>
                <p:nvPr/>
              </p:nvSpPr>
              <p:spPr>
                <a:xfrm>
                  <a:off x="991402" y="2492943"/>
                  <a:ext cx="163630" cy="163630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8255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Helvetica Light"/>
                    <a:ea typeface="Helvetica Light"/>
                    <a:cs typeface="Helvetica Light"/>
                    <a:sym typeface="Helvetica Light"/>
                  </a:endParaRPr>
                </a:p>
              </p:txBody>
            </p:sp>
          </p:grpSp>
          <p:sp>
            <p:nvSpPr>
              <p:cNvPr id="31" name="Oval 81">
                <a:extLst>
                  <a:ext uri="{FF2B5EF4-FFF2-40B4-BE49-F238E27FC236}">
                    <a16:creationId xmlns:a16="http://schemas.microsoft.com/office/drawing/2014/main" id="{B86A2909-3FA7-473F-9AAD-2E11126FD4D7}"/>
                  </a:ext>
                </a:extLst>
              </p:cNvPr>
              <p:cNvSpPr/>
              <p:nvPr/>
            </p:nvSpPr>
            <p:spPr>
              <a:xfrm>
                <a:off x="865472" y="1886552"/>
                <a:ext cx="126733" cy="12673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sp>
          <p:nvSpPr>
            <p:cNvPr id="8" name="Rectangle 59">
              <a:extLst>
                <a:ext uri="{FF2B5EF4-FFF2-40B4-BE49-F238E27FC236}">
                  <a16:creationId xmlns:a16="http://schemas.microsoft.com/office/drawing/2014/main" id="{ED3A9AC8-B539-4126-8FEB-7EEF4CCB0FC4}"/>
                </a:ext>
              </a:extLst>
            </p:cNvPr>
            <p:cNvSpPr/>
            <p:nvPr/>
          </p:nvSpPr>
          <p:spPr>
            <a:xfrm>
              <a:off x="2314876" y="2128296"/>
              <a:ext cx="1592981" cy="4972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 hangingPunct="0">
                <a:lnSpc>
                  <a:spcPct val="110000"/>
                </a:lnSpc>
                <a:spcBef>
                  <a:spcPts val="1500"/>
                </a:spcBef>
                <a:buSzPct val="100000"/>
                <a:defRPr sz="280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defRPr>
              </a:pPr>
              <a:r>
                <a:rPr lang="pt-PT" sz="1200" b="1" kern="0" dirty="0"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DEZ. 2015</a:t>
              </a:r>
              <a:r>
                <a:rPr lang="pt-PT" sz="1100" b="1" kern="0" dirty="0">
                  <a:solidFill>
                    <a:schemeClr val="tx2"/>
                  </a:solidFill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 |  </a:t>
              </a:r>
              <a:r>
                <a:rPr lang="pt-PT" sz="1100" kern="0" dirty="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rPr>
                <a:t>O consórcio R3 cresce para 42 bancos membros</a:t>
              </a:r>
              <a:endParaRPr lang="pt-PT" sz="1100" kern="0" dirty="0">
                <a:solidFill>
                  <a:srgbClr val="53585F"/>
                </a:solidFill>
                <a:latin typeface="Poppins Regular"/>
                <a:cs typeface="Poppins Regular"/>
                <a:sym typeface="Poppins Regular"/>
              </a:endParaRPr>
            </a:p>
          </p:txBody>
        </p:sp>
        <p:sp>
          <p:nvSpPr>
            <p:cNvPr id="9" name="Rectangle 60">
              <a:extLst>
                <a:ext uri="{FF2B5EF4-FFF2-40B4-BE49-F238E27FC236}">
                  <a16:creationId xmlns:a16="http://schemas.microsoft.com/office/drawing/2014/main" id="{E4C11EF7-0528-4080-A586-466A3436AAD1}"/>
                </a:ext>
              </a:extLst>
            </p:cNvPr>
            <p:cNvSpPr/>
            <p:nvPr/>
          </p:nvSpPr>
          <p:spPr>
            <a:xfrm>
              <a:off x="4524719" y="3238092"/>
              <a:ext cx="1800256" cy="6378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 hangingPunct="0">
                <a:lnSpc>
                  <a:spcPct val="110000"/>
                </a:lnSpc>
                <a:spcBef>
                  <a:spcPts val="1500"/>
                </a:spcBef>
                <a:buSzPct val="100000"/>
                <a:defRPr sz="280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defRPr>
              </a:pPr>
              <a:r>
                <a:rPr lang="pt-BR" sz="1200" b="1" kern="0" dirty="0"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SET. 2015 </a:t>
              </a:r>
              <a:r>
                <a:rPr lang="pt-BR" sz="1100" b="1" kern="0" dirty="0">
                  <a:solidFill>
                    <a:schemeClr val="tx2"/>
                  </a:solidFill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|  </a:t>
              </a:r>
              <a:r>
                <a:rPr lang="pt-BR" sz="1100" kern="0" dirty="0">
                  <a:solidFill>
                    <a:srgbClr val="53585F"/>
                  </a:solidFill>
                  <a:latin typeface="Poppins Regular"/>
                  <a:cs typeface="Poppins Regular"/>
                  <a:sym typeface="Poppins Regular"/>
                </a:rPr>
                <a:t>R3 lança o “</a:t>
              </a:r>
              <a:r>
                <a:rPr lang="pt-BR" sz="1100" kern="0" dirty="0" err="1">
                  <a:solidFill>
                    <a:srgbClr val="53585F"/>
                  </a:solidFill>
                  <a:latin typeface="Poppins Regular"/>
                  <a:cs typeface="Poppins Regular"/>
                  <a:sym typeface="Poppins Regular"/>
                </a:rPr>
                <a:t>Architecture</a:t>
              </a:r>
              <a:r>
                <a:rPr lang="pt-BR" sz="1100" kern="0" dirty="0">
                  <a:solidFill>
                    <a:srgbClr val="53585F"/>
                  </a:solidFill>
                  <a:latin typeface="Poppins Regular"/>
                  <a:cs typeface="Poppins Regular"/>
                  <a:sym typeface="Poppins Regular"/>
                </a:rPr>
                <a:t> </a:t>
              </a:r>
              <a:r>
                <a:rPr lang="pt-BR" sz="1100" kern="0" dirty="0" err="1">
                  <a:solidFill>
                    <a:srgbClr val="53585F"/>
                  </a:solidFill>
                  <a:latin typeface="Poppins Regular"/>
                  <a:cs typeface="Poppins Regular"/>
                  <a:sym typeface="Poppins Regular"/>
                </a:rPr>
                <a:t>Working</a:t>
              </a:r>
              <a:r>
                <a:rPr lang="pt-BR" sz="1100" kern="0" dirty="0">
                  <a:solidFill>
                    <a:srgbClr val="53585F"/>
                  </a:solidFill>
                  <a:latin typeface="Poppins Regular"/>
                  <a:cs typeface="Poppins Regular"/>
                  <a:sym typeface="Poppins Regular"/>
                </a:rPr>
                <a:t> </a:t>
              </a:r>
              <a:r>
                <a:rPr lang="pt-BR" sz="1100" kern="0" dirty="0" err="1">
                  <a:solidFill>
                    <a:srgbClr val="53585F"/>
                  </a:solidFill>
                  <a:latin typeface="Poppins Regular"/>
                  <a:cs typeface="Poppins Regular"/>
                  <a:sym typeface="Poppins Regular"/>
                </a:rPr>
                <a:t>Group</a:t>
              </a:r>
              <a:r>
                <a:rPr lang="pt-BR" sz="1100" kern="0" dirty="0">
                  <a:solidFill>
                    <a:srgbClr val="53585F"/>
                  </a:solidFill>
                  <a:latin typeface="Poppins Regular"/>
                  <a:cs typeface="Poppins Regular"/>
                  <a:sym typeface="Poppins Regular"/>
                </a:rPr>
                <a:t>” para desenhar uma plataforma de </a:t>
              </a:r>
              <a:r>
                <a:rPr lang="pt-BR" sz="1100" kern="0" dirty="0" err="1">
                  <a:solidFill>
                    <a:srgbClr val="53585F"/>
                  </a:solidFill>
                  <a:latin typeface="Poppins Regular"/>
                  <a:cs typeface="Poppins Regular"/>
                  <a:sym typeface="Poppins Regular"/>
                </a:rPr>
                <a:t>blockchain</a:t>
              </a:r>
              <a:r>
                <a:rPr lang="pt-BR" sz="1100" kern="0" dirty="0">
                  <a:solidFill>
                    <a:srgbClr val="53585F"/>
                  </a:solidFill>
                  <a:latin typeface="Poppins Regular"/>
                  <a:cs typeface="Poppins Regular"/>
                  <a:sym typeface="Poppins Regular"/>
                </a:rPr>
                <a:t> </a:t>
              </a:r>
              <a:r>
                <a:rPr lang="pt-BR" sz="1100" kern="0" dirty="0" err="1">
                  <a:solidFill>
                    <a:srgbClr val="53585F"/>
                  </a:solidFill>
                  <a:latin typeface="Poppins Regular"/>
                  <a:cs typeface="Poppins Regular"/>
                  <a:sym typeface="Poppins Regular"/>
                </a:rPr>
                <a:t>enterprise</a:t>
              </a:r>
              <a:endParaRPr lang="pt-BR" sz="1100" kern="0" dirty="0">
                <a:solidFill>
                  <a:srgbClr val="53585F"/>
                </a:solidFill>
                <a:latin typeface="Poppins Regular"/>
                <a:ea typeface="Poppins Regular"/>
                <a:cs typeface="Poppins Regular"/>
                <a:sym typeface="Poppins Regular"/>
              </a:endParaRPr>
            </a:p>
          </p:txBody>
        </p:sp>
        <p:grpSp>
          <p:nvGrpSpPr>
            <p:cNvPr id="10" name="Group 61">
              <a:extLst>
                <a:ext uri="{FF2B5EF4-FFF2-40B4-BE49-F238E27FC236}">
                  <a16:creationId xmlns:a16="http://schemas.microsoft.com/office/drawing/2014/main" id="{82F35F40-73F2-4500-B92C-D33C5326B19C}"/>
                </a:ext>
              </a:extLst>
            </p:cNvPr>
            <p:cNvGrpSpPr/>
            <p:nvPr/>
          </p:nvGrpSpPr>
          <p:grpSpPr>
            <a:xfrm flipV="1">
              <a:off x="4490183" y="1311831"/>
              <a:ext cx="163630" cy="774834"/>
              <a:chOff x="226192" y="1886552"/>
              <a:chExt cx="163630" cy="774834"/>
            </a:xfrm>
          </p:grpSpPr>
          <p:grpSp>
            <p:nvGrpSpPr>
              <p:cNvPr id="26" name="Group 76">
                <a:extLst>
                  <a:ext uri="{FF2B5EF4-FFF2-40B4-BE49-F238E27FC236}">
                    <a16:creationId xmlns:a16="http://schemas.microsoft.com/office/drawing/2014/main" id="{C921F0C9-666E-4168-AD91-1762A664675C}"/>
                  </a:ext>
                </a:extLst>
              </p:cNvPr>
              <p:cNvGrpSpPr/>
              <p:nvPr/>
            </p:nvGrpSpPr>
            <p:grpSpPr>
              <a:xfrm>
                <a:off x="226192" y="1920240"/>
                <a:ext cx="163630" cy="741146"/>
                <a:chOff x="370571" y="1915427"/>
                <a:chExt cx="163630" cy="741146"/>
              </a:xfrm>
            </p:grpSpPr>
            <p:cxnSp>
              <p:nvCxnSpPr>
                <p:cNvPr id="28" name="Straight Connector 78">
                  <a:extLst>
                    <a:ext uri="{FF2B5EF4-FFF2-40B4-BE49-F238E27FC236}">
                      <a16:creationId xmlns:a16="http://schemas.microsoft.com/office/drawing/2014/main" id="{4CC435BC-3A89-4CF0-8D49-DE3B0E5FC457}"/>
                    </a:ext>
                  </a:extLst>
                </p:cNvPr>
                <p:cNvCxnSpPr/>
                <p:nvPr/>
              </p:nvCxnSpPr>
              <p:spPr>
                <a:xfrm>
                  <a:off x="452386" y="1915427"/>
                  <a:ext cx="0" cy="665827"/>
                </a:xfrm>
                <a:prstGeom prst="line">
                  <a:avLst/>
                </a:prstGeom>
                <a:noFill/>
                <a:ln w="381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sp>
              <p:nvSpPr>
                <p:cNvPr id="29" name="Oval 79">
                  <a:extLst>
                    <a:ext uri="{FF2B5EF4-FFF2-40B4-BE49-F238E27FC236}">
                      <a16:creationId xmlns:a16="http://schemas.microsoft.com/office/drawing/2014/main" id="{C5742C47-E3CE-47C5-82BE-33952B28F00D}"/>
                    </a:ext>
                  </a:extLst>
                </p:cNvPr>
                <p:cNvSpPr/>
                <p:nvPr/>
              </p:nvSpPr>
              <p:spPr>
                <a:xfrm>
                  <a:off x="370571" y="2492943"/>
                  <a:ext cx="163630" cy="163630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8255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Helvetica Light"/>
                    <a:ea typeface="Helvetica Light"/>
                    <a:cs typeface="Helvetica Light"/>
                    <a:sym typeface="Helvetica Light"/>
                  </a:endParaRPr>
                </a:p>
              </p:txBody>
            </p:sp>
          </p:grpSp>
          <p:sp>
            <p:nvSpPr>
              <p:cNvPr id="27" name="Oval 77">
                <a:extLst>
                  <a:ext uri="{FF2B5EF4-FFF2-40B4-BE49-F238E27FC236}">
                    <a16:creationId xmlns:a16="http://schemas.microsoft.com/office/drawing/2014/main" id="{17F2C1F7-691B-462E-A058-B0C60B97FB2C}"/>
                  </a:ext>
                </a:extLst>
              </p:cNvPr>
              <p:cNvSpPr/>
              <p:nvPr/>
            </p:nvSpPr>
            <p:spPr>
              <a:xfrm>
                <a:off x="244641" y="1886552"/>
                <a:ext cx="126733" cy="12673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sp>
          <p:nvSpPr>
            <p:cNvPr id="11" name="Rectangle 62">
              <a:extLst>
                <a:ext uri="{FF2B5EF4-FFF2-40B4-BE49-F238E27FC236}">
                  <a16:creationId xmlns:a16="http://schemas.microsoft.com/office/drawing/2014/main" id="{8CAEF940-F0F3-47DE-B65A-29CFF06F0BFC}"/>
                </a:ext>
              </a:extLst>
            </p:cNvPr>
            <p:cNvSpPr/>
            <p:nvPr/>
          </p:nvSpPr>
          <p:spPr>
            <a:xfrm>
              <a:off x="4162927" y="2128296"/>
              <a:ext cx="1816508" cy="356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 hangingPunct="0">
                <a:lnSpc>
                  <a:spcPct val="110000"/>
                </a:lnSpc>
                <a:spcBef>
                  <a:spcPts val="1500"/>
                </a:spcBef>
                <a:buSzPct val="100000"/>
                <a:defRPr sz="280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defRPr>
              </a:pPr>
              <a:r>
                <a:rPr lang="pt-BR" sz="1200" b="1" kern="0" dirty="0"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NOV. 2016 </a:t>
              </a:r>
              <a:r>
                <a:rPr lang="pt-BR" sz="1100" b="1" kern="0" dirty="0">
                  <a:solidFill>
                    <a:schemeClr val="tx2"/>
                  </a:solidFill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| </a:t>
              </a:r>
              <a:r>
                <a:rPr lang="pt-BR" sz="1100" kern="0" dirty="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rPr>
                <a:t>Corda open-</a:t>
              </a:r>
              <a:r>
                <a:rPr lang="pt-BR" sz="1100" kern="0" dirty="0" err="1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rPr>
                <a:t>source</a:t>
              </a:r>
              <a:r>
                <a:rPr lang="pt-BR" sz="1100" kern="0" dirty="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rPr>
                <a:t> entra em GA</a:t>
              </a:r>
            </a:p>
          </p:txBody>
        </p:sp>
        <p:grpSp>
          <p:nvGrpSpPr>
            <p:cNvPr id="12" name="Group 63">
              <a:extLst>
                <a:ext uri="{FF2B5EF4-FFF2-40B4-BE49-F238E27FC236}">
                  <a16:creationId xmlns:a16="http://schemas.microsoft.com/office/drawing/2014/main" id="{015DECCF-70F9-46E7-AB4E-B0A9240466BE}"/>
                </a:ext>
              </a:extLst>
            </p:cNvPr>
            <p:cNvGrpSpPr/>
            <p:nvPr/>
          </p:nvGrpSpPr>
          <p:grpSpPr>
            <a:xfrm flipV="1">
              <a:off x="6610697" y="1317240"/>
              <a:ext cx="163630" cy="2337487"/>
              <a:chOff x="1030863" y="323899"/>
              <a:chExt cx="163630" cy="2337487"/>
            </a:xfrm>
          </p:grpSpPr>
          <p:grpSp>
            <p:nvGrpSpPr>
              <p:cNvPr id="22" name="Group 72">
                <a:extLst>
                  <a:ext uri="{FF2B5EF4-FFF2-40B4-BE49-F238E27FC236}">
                    <a16:creationId xmlns:a16="http://schemas.microsoft.com/office/drawing/2014/main" id="{D5B4FF53-434A-480B-9B5F-B1B6A861565A}"/>
                  </a:ext>
                </a:extLst>
              </p:cNvPr>
              <p:cNvGrpSpPr/>
              <p:nvPr/>
            </p:nvGrpSpPr>
            <p:grpSpPr>
              <a:xfrm>
                <a:off x="1030863" y="323899"/>
                <a:ext cx="163630" cy="2337487"/>
                <a:chOff x="1175242" y="319086"/>
                <a:chExt cx="163630" cy="2337487"/>
              </a:xfrm>
            </p:grpSpPr>
            <p:cxnSp>
              <p:nvCxnSpPr>
                <p:cNvPr id="24" name="Straight Connector 74">
                  <a:extLst>
                    <a:ext uri="{FF2B5EF4-FFF2-40B4-BE49-F238E27FC236}">
                      <a16:creationId xmlns:a16="http://schemas.microsoft.com/office/drawing/2014/main" id="{48DB2011-6146-4A5E-A292-616D836491D0}"/>
                    </a:ext>
                  </a:extLst>
                </p:cNvPr>
                <p:cNvCxnSpPr/>
                <p:nvPr/>
              </p:nvCxnSpPr>
              <p:spPr>
                <a:xfrm>
                  <a:off x="1257058" y="319086"/>
                  <a:ext cx="0" cy="2312967"/>
                </a:xfrm>
                <a:prstGeom prst="line">
                  <a:avLst/>
                </a:prstGeom>
                <a:noFill/>
                <a:ln w="381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sp>
              <p:nvSpPr>
                <p:cNvPr id="25" name="Oval 75">
                  <a:extLst>
                    <a:ext uri="{FF2B5EF4-FFF2-40B4-BE49-F238E27FC236}">
                      <a16:creationId xmlns:a16="http://schemas.microsoft.com/office/drawing/2014/main" id="{09FD2BDE-FA2F-4BB6-B144-C9AFC9EFBE31}"/>
                    </a:ext>
                  </a:extLst>
                </p:cNvPr>
                <p:cNvSpPr/>
                <p:nvPr/>
              </p:nvSpPr>
              <p:spPr>
                <a:xfrm>
                  <a:off x="1175242" y="2492943"/>
                  <a:ext cx="163630" cy="163630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12700" cap="flat">
                  <a:solidFill>
                    <a:schemeClr val="bg1">
                      <a:lumMod val="50000"/>
                    </a:schemeClr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8255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Helvetica Light"/>
                    <a:ea typeface="Helvetica Light"/>
                    <a:cs typeface="Helvetica Light"/>
                    <a:sym typeface="Helvetica Light"/>
                  </a:endParaRPr>
                </a:p>
              </p:txBody>
            </p:sp>
          </p:grpSp>
          <p:sp>
            <p:nvSpPr>
              <p:cNvPr id="23" name="Oval 73">
                <a:extLst>
                  <a:ext uri="{FF2B5EF4-FFF2-40B4-BE49-F238E27FC236}">
                    <a16:creationId xmlns:a16="http://schemas.microsoft.com/office/drawing/2014/main" id="{72201797-D4AA-40F9-A4D6-AFC24041A3C6}"/>
                  </a:ext>
                </a:extLst>
              </p:cNvPr>
              <p:cNvSpPr/>
              <p:nvPr/>
            </p:nvSpPr>
            <p:spPr>
              <a:xfrm>
                <a:off x="1049312" y="323899"/>
                <a:ext cx="126733" cy="12673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sp>
          <p:nvSpPr>
            <p:cNvPr id="13" name="Rectangle 64">
              <a:extLst>
                <a:ext uri="{FF2B5EF4-FFF2-40B4-BE49-F238E27FC236}">
                  <a16:creationId xmlns:a16="http://schemas.microsoft.com/office/drawing/2014/main" id="{C3D6E1D2-066E-4C01-A864-DBCB90C4B6BC}"/>
                </a:ext>
              </a:extLst>
            </p:cNvPr>
            <p:cNvSpPr/>
            <p:nvPr/>
          </p:nvSpPr>
          <p:spPr>
            <a:xfrm>
              <a:off x="6397061" y="3696358"/>
              <a:ext cx="2375513" cy="4972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 hangingPunct="0">
                <a:lnSpc>
                  <a:spcPct val="110000"/>
                </a:lnSpc>
                <a:spcBef>
                  <a:spcPts val="1500"/>
                </a:spcBef>
                <a:buSzPct val="100000"/>
                <a:defRPr sz="280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defRPr>
              </a:pPr>
              <a:r>
                <a:rPr lang="pt-BR" sz="1200" b="1" kern="0" dirty="0"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JUL. 2018 </a:t>
              </a:r>
              <a:r>
                <a:rPr lang="pt-BR" sz="1100" b="1" kern="0" dirty="0">
                  <a:solidFill>
                    <a:schemeClr val="tx2"/>
                  </a:solidFill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| </a:t>
              </a:r>
              <a:r>
                <a:rPr lang="pt-BR" sz="1100" kern="0" dirty="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rPr>
                <a:t>Lançamento do Corda Enterprise 3.0 com 100% de compatibilidade com o Corda 3.0 open-</a:t>
              </a:r>
              <a:r>
                <a:rPr lang="pt-BR" sz="1100" kern="0" dirty="0" err="1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rPr>
                <a:t>source</a:t>
              </a:r>
              <a:endParaRPr lang="pt-BR" sz="1100" kern="0" dirty="0">
                <a:solidFill>
                  <a:srgbClr val="53585F"/>
                </a:solidFill>
                <a:latin typeface="Poppins Regular"/>
                <a:ea typeface="Poppins Regular"/>
                <a:cs typeface="Poppins Regular"/>
                <a:sym typeface="Poppins Regular"/>
              </a:endParaRPr>
            </a:p>
          </p:txBody>
        </p:sp>
        <p:grpSp>
          <p:nvGrpSpPr>
            <p:cNvPr id="14" name="Group 65">
              <a:extLst>
                <a:ext uri="{FF2B5EF4-FFF2-40B4-BE49-F238E27FC236}">
                  <a16:creationId xmlns:a16="http://schemas.microsoft.com/office/drawing/2014/main" id="{FF5F919E-3892-4F59-BFC8-E98FDF9CF742}"/>
                </a:ext>
              </a:extLst>
            </p:cNvPr>
            <p:cNvGrpSpPr/>
            <p:nvPr/>
          </p:nvGrpSpPr>
          <p:grpSpPr>
            <a:xfrm flipV="1">
              <a:off x="7019145" y="1311831"/>
              <a:ext cx="163630" cy="774834"/>
              <a:chOff x="847023" y="1886552"/>
              <a:chExt cx="163630" cy="774834"/>
            </a:xfrm>
          </p:grpSpPr>
          <p:grpSp>
            <p:nvGrpSpPr>
              <p:cNvPr id="18" name="Group 68">
                <a:extLst>
                  <a:ext uri="{FF2B5EF4-FFF2-40B4-BE49-F238E27FC236}">
                    <a16:creationId xmlns:a16="http://schemas.microsoft.com/office/drawing/2014/main" id="{E3CD8E72-081B-44D9-838B-5FB88FF58E07}"/>
                  </a:ext>
                </a:extLst>
              </p:cNvPr>
              <p:cNvGrpSpPr/>
              <p:nvPr/>
            </p:nvGrpSpPr>
            <p:grpSpPr>
              <a:xfrm>
                <a:off x="847023" y="1920240"/>
                <a:ext cx="163630" cy="741146"/>
                <a:chOff x="991402" y="1915427"/>
                <a:chExt cx="163630" cy="741146"/>
              </a:xfrm>
            </p:grpSpPr>
            <p:cxnSp>
              <p:nvCxnSpPr>
                <p:cNvPr id="20" name="Straight Connector 70">
                  <a:extLst>
                    <a:ext uri="{FF2B5EF4-FFF2-40B4-BE49-F238E27FC236}">
                      <a16:creationId xmlns:a16="http://schemas.microsoft.com/office/drawing/2014/main" id="{74A04384-8C3D-4E2F-8D52-83D9279C2FDE}"/>
                    </a:ext>
                  </a:extLst>
                </p:cNvPr>
                <p:cNvCxnSpPr/>
                <p:nvPr/>
              </p:nvCxnSpPr>
              <p:spPr>
                <a:xfrm>
                  <a:off x="1073217" y="1915427"/>
                  <a:ext cx="0" cy="665827"/>
                </a:xfrm>
                <a:prstGeom prst="line">
                  <a:avLst/>
                </a:prstGeom>
                <a:noFill/>
                <a:ln w="381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sp>
              <p:nvSpPr>
                <p:cNvPr id="21" name="Oval 71">
                  <a:extLst>
                    <a:ext uri="{FF2B5EF4-FFF2-40B4-BE49-F238E27FC236}">
                      <a16:creationId xmlns:a16="http://schemas.microsoft.com/office/drawing/2014/main" id="{7BF9F484-39EC-4FA6-82EF-2E4B29A268F3}"/>
                    </a:ext>
                  </a:extLst>
                </p:cNvPr>
                <p:cNvSpPr/>
                <p:nvPr/>
              </p:nvSpPr>
              <p:spPr>
                <a:xfrm>
                  <a:off x="991402" y="2492943"/>
                  <a:ext cx="163630" cy="163630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8255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Helvetica Light"/>
                    <a:ea typeface="Helvetica Light"/>
                    <a:cs typeface="Helvetica Light"/>
                    <a:sym typeface="Helvetica Light"/>
                  </a:endParaRPr>
                </a:p>
              </p:txBody>
            </p:sp>
          </p:grpSp>
          <p:sp>
            <p:nvSpPr>
              <p:cNvPr id="19" name="Oval 69">
                <a:extLst>
                  <a:ext uri="{FF2B5EF4-FFF2-40B4-BE49-F238E27FC236}">
                    <a16:creationId xmlns:a16="http://schemas.microsoft.com/office/drawing/2014/main" id="{0454DD6E-5850-49C1-9B19-B783CA4D1EA4}"/>
                  </a:ext>
                </a:extLst>
              </p:cNvPr>
              <p:cNvSpPr/>
              <p:nvPr/>
            </p:nvSpPr>
            <p:spPr>
              <a:xfrm>
                <a:off x="865472" y="1886552"/>
                <a:ext cx="126733" cy="12673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ap="flat">
                <a:solidFill>
                  <a:schemeClr val="bg1">
                    <a:lumMod val="50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sp>
          <p:nvSpPr>
            <p:cNvPr id="15" name="Rectangle 66">
              <a:extLst>
                <a:ext uri="{FF2B5EF4-FFF2-40B4-BE49-F238E27FC236}">
                  <a16:creationId xmlns:a16="http://schemas.microsoft.com/office/drawing/2014/main" id="{8EF981DF-A77A-4476-91E1-D1FDA3D3C78C}"/>
                </a:ext>
              </a:extLst>
            </p:cNvPr>
            <p:cNvSpPr/>
            <p:nvPr/>
          </p:nvSpPr>
          <p:spPr>
            <a:xfrm>
              <a:off x="6809873" y="2128296"/>
              <a:ext cx="1865489" cy="6378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 hangingPunct="0">
                <a:lnSpc>
                  <a:spcPct val="110000"/>
                </a:lnSpc>
                <a:spcBef>
                  <a:spcPts val="1500"/>
                </a:spcBef>
                <a:buSzPct val="100000"/>
                <a:defRPr sz="280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defRPr>
              </a:pPr>
              <a:r>
                <a:rPr lang="pt-BR" sz="1200" b="1" kern="0" dirty="0"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AGO. 2018 </a:t>
              </a:r>
              <a:r>
                <a:rPr lang="pt-BR" sz="1100" b="1" kern="0" dirty="0">
                  <a:solidFill>
                    <a:schemeClr val="tx2"/>
                  </a:solidFill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| </a:t>
              </a:r>
              <a:r>
                <a:rPr lang="pt" sz="1100" kern="0" dirty="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rPr>
                <a:t>Ecossistema atinge 200+ instituições financeiras, reguladores, associações, empresas de serviços e de tecnologia</a:t>
              </a:r>
            </a:p>
          </p:txBody>
        </p:sp>
        <p:sp>
          <p:nvSpPr>
            <p:cNvPr id="16" name="Left Bracket 67">
              <a:extLst>
                <a:ext uri="{FF2B5EF4-FFF2-40B4-BE49-F238E27FC236}">
                  <a16:creationId xmlns:a16="http://schemas.microsoft.com/office/drawing/2014/main" id="{BD49EBFF-7DD9-4B6E-8AEC-F30A1F34BC08}"/>
                </a:ext>
              </a:extLst>
            </p:cNvPr>
            <p:cNvSpPr/>
            <p:nvPr/>
          </p:nvSpPr>
          <p:spPr>
            <a:xfrm rot="5400000" flipV="1">
              <a:off x="3323253" y="364038"/>
              <a:ext cx="89233" cy="5832000"/>
            </a:xfrm>
            <a:prstGeom prst="leftBracket">
              <a:avLst/>
            </a:prstGeom>
            <a:noFill/>
            <a:ln w="317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chemeClr val="bg2"/>
                </a:solidFill>
                <a:effectLst/>
                <a:uFillTx/>
              </a:endParaRPr>
            </a:p>
          </p:txBody>
        </p:sp>
        <p:sp>
          <p:nvSpPr>
            <p:cNvPr id="17" name="Rectangle 57">
              <a:extLst>
                <a:ext uri="{FF2B5EF4-FFF2-40B4-BE49-F238E27FC236}">
                  <a16:creationId xmlns:a16="http://schemas.microsoft.com/office/drawing/2014/main" id="{6551C41D-5B63-40D2-9DD1-FAB6373F4FB8}"/>
                </a:ext>
              </a:extLst>
            </p:cNvPr>
            <p:cNvSpPr/>
            <p:nvPr/>
          </p:nvSpPr>
          <p:spPr>
            <a:xfrm>
              <a:off x="461337" y="3238092"/>
              <a:ext cx="4028846" cy="356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 hangingPunct="0">
                <a:lnSpc>
                  <a:spcPct val="110000"/>
                </a:lnSpc>
                <a:spcBef>
                  <a:spcPts val="1500"/>
                </a:spcBef>
                <a:buSzPct val="100000"/>
                <a:defRPr sz="2800">
                  <a:solidFill>
                    <a:srgbClr val="53585F"/>
                  </a:solidFill>
                  <a:latin typeface="Poppins Regular"/>
                  <a:ea typeface="Poppins Regular"/>
                  <a:cs typeface="Poppins Regular"/>
                  <a:sym typeface="Poppins Regular"/>
                </a:defRPr>
              </a:pPr>
              <a:r>
                <a:rPr lang="pt-BR" sz="1200" b="1" kern="0" dirty="0"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SET. 2015 </a:t>
              </a:r>
              <a:r>
                <a:rPr lang="pt-BR" sz="1100" b="1" kern="0" dirty="0">
                  <a:solidFill>
                    <a:schemeClr val="tx2"/>
                  </a:solidFill>
                  <a:latin typeface="Poppins SemiBold" charset="0"/>
                  <a:ea typeface="Poppins SemiBold" charset="0"/>
                  <a:cs typeface="Poppins SemiBold" charset="0"/>
                  <a:sym typeface="Poppins Regular"/>
                </a:rPr>
                <a:t>| </a:t>
              </a:r>
              <a:r>
                <a:rPr lang="pt-BR" sz="1100" dirty="0">
                  <a:sym typeface="Poppins Regular"/>
                </a:rPr>
                <a:t>9 bancos fazem parceria com a R3 para desenhar e entregar </a:t>
              </a:r>
              <a:r>
                <a:rPr lang="pt-BR" sz="1100" dirty="0" err="1">
                  <a:sym typeface="Poppins Regular"/>
                </a:rPr>
                <a:t>DLTs</a:t>
              </a:r>
              <a:r>
                <a:rPr lang="pt-BR" sz="1100" dirty="0">
                  <a:sym typeface="Poppins Regular"/>
                </a:rPr>
                <a:t> avançados para o mercado financeiro global</a:t>
              </a:r>
            </a:p>
          </p:txBody>
        </p:sp>
      </p:grp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F7BF2A3F-66A1-44E6-B40D-AE74A57B7446}"/>
              </a:ext>
            </a:extLst>
          </p:cNvPr>
          <p:cNvSpPr txBox="1">
            <a:spLocks/>
          </p:cNvSpPr>
          <p:nvPr/>
        </p:nvSpPr>
        <p:spPr>
          <a:xfrm>
            <a:off x="315992" y="415441"/>
            <a:ext cx="6424442" cy="492443"/>
          </a:xfrm>
          <a:prstGeom prst="rect">
            <a:avLst/>
          </a:prstGeom>
        </p:spPr>
        <p:txBody>
          <a:bodyPr/>
          <a:lstStyle>
            <a:lvl1pPr marL="104775" indent="-1047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Clr>
                <a:schemeClr val="bg1"/>
              </a:buClr>
              <a:buFont typeface="Symbol" charset="0"/>
              <a:buChar char=" "/>
              <a:defRPr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04813" indent="-184150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Clr>
                <a:srgbClr val="474747"/>
              </a:buClr>
              <a:buSzPct val="90000"/>
              <a:buFont typeface="Wingdings" charset="0"/>
              <a:buChar char="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714375" indent="-1936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85000"/>
              <a:buFont typeface="Symbol" charset="0"/>
              <a:buChar char="-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023938" indent="-1936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85000"/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366838" indent="-227013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charset="0"/>
              <a:buChar char="-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825519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282693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2739865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3197039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200" b="1" kern="0" dirty="0">
                <a:solidFill>
                  <a:srgbClr val="3EAEC9"/>
                </a:solidFill>
                <a:latin typeface="Calibri" charset="0"/>
                <a:cs typeface="Calibri" charset="0"/>
              </a:rPr>
              <a:t>A jornada da R3 </a:t>
            </a:r>
            <a:r>
              <a:rPr lang="en-US" sz="3200" b="1" kern="0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até</a:t>
            </a:r>
            <a:r>
              <a:rPr lang="en-US" sz="3200" b="1" kern="0" dirty="0">
                <a:solidFill>
                  <a:srgbClr val="3EAEC9"/>
                </a:solidFill>
                <a:latin typeface="Calibri" charset="0"/>
                <a:cs typeface="Calibri" charset="0"/>
              </a:rPr>
              <a:t> o Corda</a:t>
            </a:r>
          </a:p>
        </p:txBody>
      </p:sp>
      <p:pic>
        <p:nvPicPr>
          <p:cNvPr id="43" name="Imagem 42">
            <a:extLst>
              <a:ext uri="{FF2B5EF4-FFF2-40B4-BE49-F238E27FC236}">
                <a16:creationId xmlns:a16="http://schemas.microsoft.com/office/drawing/2014/main" id="{1ED16623-8F2F-40C6-97C4-80B50A72D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06" y="5313338"/>
            <a:ext cx="895350" cy="485775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3E6C39F5-C4B0-4880-81FA-7E8CC76AB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252" y="3080251"/>
            <a:ext cx="857250" cy="352425"/>
          </a:xfrm>
          <a:prstGeom prst="rect">
            <a:avLst/>
          </a:prstGeom>
        </p:spPr>
      </p:pic>
      <p:grpSp>
        <p:nvGrpSpPr>
          <p:cNvPr id="45" name="Group 95">
            <a:extLst>
              <a:ext uri="{FF2B5EF4-FFF2-40B4-BE49-F238E27FC236}">
                <a16:creationId xmlns:a16="http://schemas.microsoft.com/office/drawing/2014/main" id="{8FFF043B-8D43-4B65-A835-C48BD7115A9C}"/>
              </a:ext>
            </a:extLst>
          </p:cNvPr>
          <p:cNvGrpSpPr/>
          <p:nvPr/>
        </p:nvGrpSpPr>
        <p:grpSpPr>
          <a:xfrm>
            <a:off x="1565584" y="5047316"/>
            <a:ext cx="2901413" cy="340640"/>
            <a:chOff x="704895" y="4786220"/>
            <a:chExt cx="4028495" cy="472965"/>
          </a:xfrm>
        </p:grpSpPr>
        <p:pic>
          <p:nvPicPr>
            <p:cNvPr id="46" name="Picture 30">
              <a:extLst>
                <a:ext uri="{FF2B5EF4-FFF2-40B4-BE49-F238E27FC236}">
                  <a16:creationId xmlns:a16="http://schemas.microsoft.com/office/drawing/2014/main" id="{81F63A46-0933-4090-AE82-4697DFCCF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00372" y="4882329"/>
              <a:ext cx="733018" cy="280746"/>
            </a:xfrm>
            <a:prstGeom prst="rect">
              <a:avLst/>
            </a:prstGeom>
          </p:spPr>
        </p:pic>
        <p:pic>
          <p:nvPicPr>
            <p:cNvPr id="47" name="Picture 91">
              <a:extLst>
                <a:ext uri="{FF2B5EF4-FFF2-40B4-BE49-F238E27FC236}">
                  <a16:creationId xmlns:a16="http://schemas.microsoft.com/office/drawing/2014/main" id="{2661D0C0-DF62-4BB4-B988-6A35B9BE7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86568" y="4805919"/>
              <a:ext cx="1221867" cy="433566"/>
            </a:xfrm>
            <a:prstGeom prst="rect">
              <a:avLst/>
            </a:prstGeom>
          </p:spPr>
        </p:pic>
        <p:pic>
          <p:nvPicPr>
            <p:cNvPr id="48" name="Picture 92">
              <a:extLst>
                <a:ext uri="{FF2B5EF4-FFF2-40B4-BE49-F238E27FC236}">
                  <a16:creationId xmlns:a16="http://schemas.microsoft.com/office/drawing/2014/main" id="{01C24296-516D-4691-9553-97EB0B0B0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7836" y="4902821"/>
              <a:ext cx="959046" cy="239762"/>
            </a:xfrm>
            <a:prstGeom prst="rect">
              <a:avLst/>
            </a:prstGeom>
          </p:spPr>
        </p:pic>
        <p:pic>
          <p:nvPicPr>
            <p:cNvPr id="49" name="Picture 93">
              <a:extLst>
                <a:ext uri="{FF2B5EF4-FFF2-40B4-BE49-F238E27FC236}">
                  <a16:creationId xmlns:a16="http://schemas.microsoft.com/office/drawing/2014/main" id="{D6A38AB6-2264-4C11-834D-7D868481F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4895" y="4786220"/>
              <a:ext cx="709448" cy="472965"/>
            </a:xfrm>
            <a:prstGeom prst="rect">
              <a:avLst/>
            </a:prstGeom>
          </p:spPr>
        </p:pic>
      </p:grpSp>
      <p:grpSp>
        <p:nvGrpSpPr>
          <p:cNvPr id="50" name="Group 96">
            <a:extLst>
              <a:ext uri="{FF2B5EF4-FFF2-40B4-BE49-F238E27FC236}">
                <a16:creationId xmlns:a16="http://schemas.microsoft.com/office/drawing/2014/main" id="{EF0E3FE4-A59D-4E3F-82DC-D752F396D220}"/>
              </a:ext>
            </a:extLst>
          </p:cNvPr>
          <p:cNvGrpSpPr/>
          <p:nvPr/>
        </p:nvGrpSpPr>
        <p:grpSpPr>
          <a:xfrm>
            <a:off x="1375596" y="4619633"/>
            <a:ext cx="3846302" cy="442087"/>
            <a:chOff x="361857" y="4318087"/>
            <a:chExt cx="4578487" cy="526243"/>
          </a:xfrm>
        </p:grpSpPr>
        <p:pic>
          <p:nvPicPr>
            <p:cNvPr id="51" name="Picture 14">
              <a:extLst>
                <a:ext uri="{FF2B5EF4-FFF2-40B4-BE49-F238E27FC236}">
                  <a16:creationId xmlns:a16="http://schemas.microsoft.com/office/drawing/2014/main" id="{CD3B502D-5FC3-4D0E-B318-02608490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857" y="4318087"/>
              <a:ext cx="1052485" cy="526243"/>
            </a:xfrm>
            <a:prstGeom prst="rect">
              <a:avLst/>
            </a:prstGeom>
          </p:spPr>
        </p:pic>
        <p:pic>
          <p:nvPicPr>
            <p:cNvPr id="52" name="Picture 16">
              <a:extLst>
                <a:ext uri="{FF2B5EF4-FFF2-40B4-BE49-F238E27FC236}">
                  <a16:creationId xmlns:a16="http://schemas.microsoft.com/office/drawing/2014/main" id="{B538A261-0000-43AC-BBE4-CC476629C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3836" y="4464302"/>
              <a:ext cx="701040" cy="233812"/>
            </a:xfrm>
            <a:prstGeom prst="rect">
              <a:avLst/>
            </a:prstGeom>
          </p:spPr>
        </p:pic>
        <p:pic>
          <p:nvPicPr>
            <p:cNvPr id="53" name="Picture 28">
              <a:extLst>
                <a:ext uri="{FF2B5EF4-FFF2-40B4-BE49-F238E27FC236}">
                  <a16:creationId xmlns:a16="http://schemas.microsoft.com/office/drawing/2014/main" id="{3C00D76E-6F84-43AE-BFAA-0FE0B334B0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95297" y="4453300"/>
              <a:ext cx="1299412" cy="255816"/>
            </a:xfrm>
            <a:prstGeom prst="rect">
              <a:avLst/>
            </a:prstGeom>
          </p:spPr>
        </p:pic>
        <p:pic>
          <p:nvPicPr>
            <p:cNvPr id="54" name="Picture 94">
              <a:extLst>
                <a:ext uri="{FF2B5EF4-FFF2-40B4-BE49-F238E27FC236}">
                  <a16:creationId xmlns:a16="http://schemas.microsoft.com/office/drawing/2014/main" id="{47E8E1FC-582F-4F56-B8B8-492E5EE8F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81299" y="4401471"/>
              <a:ext cx="959045" cy="2143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9335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03287FE-58DE-4EE0-A1C4-67445041F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9" y="1719220"/>
            <a:ext cx="1637281" cy="1174103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49CA8572-6616-4877-B389-8C44187B9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950" y="1514902"/>
            <a:ext cx="9633041" cy="472984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324B43D-D462-4384-AC25-ED2DA01F0DB9}"/>
              </a:ext>
            </a:extLst>
          </p:cNvPr>
          <p:cNvSpPr txBox="1"/>
          <p:nvPr/>
        </p:nvSpPr>
        <p:spPr>
          <a:xfrm>
            <a:off x="10514672" y="6244749"/>
            <a:ext cx="13578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Listagem parcial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62C20B6B-0AB2-48A9-8EF3-1BA77A268685}"/>
              </a:ext>
            </a:extLst>
          </p:cNvPr>
          <p:cNvSpPr txBox="1">
            <a:spLocks/>
          </p:cNvSpPr>
          <p:nvPr/>
        </p:nvSpPr>
        <p:spPr>
          <a:xfrm>
            <a:off x="502009" y="613251"/>
            <a:ext cx="9291347" cy="492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Ecossistema</a:t>
            </a:r>
            <a:r>
              <a:rPr lang="en-US" sz="40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 de </a:t>
            </a:r>
            <a:r>
              <a:rPr lang="en-US" sz="40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membros</a:t>
            </a:r>
            <a:endParaRPr lang="en-US" sz="4000" b="1" dirty="0">
              <a:solidFill>
                <a:srgbClr val="3EAEC9"/>
              </a:solidFill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800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2EC890B-43FE-45EC-BE55-C5C1ABB9681D}"/>
              </a:ext>
            </a:extLst>
          </p:cNvPr>
          <p:cNvSpPr txBox="1"/>
          <p:nvPr/>
        </p:nvSpPr>
        <p:spPr>
          <a:xfrm>
            <a:off x="4583053" y="3653562"/>
            <a:ext cx="6917343" cy="278473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sz="1600" b="1" dirty="0"/>
              <a:t>Rede Corda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600" dirty="0"/>
              <a:t>Nodes – nós que se comunicam via AMQP/1.0 sobre TLS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600" dirty="0" err="1"/>
              <a:t>Doorman</a:t>
            </a:r>
            <a:r>
              <a:rPr lang="pt-BR" sz="1600" dirty="0"/>
              <a:t> – serviço de identificação e provisionamento de certificados digitais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600" dirty="0"/>
              <a:t>Network </a:t>
            </a:r>
            <a:r>
              <a:rPr lang="pt-BR" sz="1600" dirty="0" err="1"/>
              <a:t>map</a:t>
            </a:r>
            <a:r>
              <a:rPr lang="pt-BR" sz="1600" dirty="0"/>
              <a:t> </a:t>
            </a:r>
            <a:r>
              <a:rPr lang="pt-BR" sz="1600" dirty="0" err="1"/>
              <a:t>service</a:t>
            </a:r>
            <a:r>
              <a:rPr lang="pt-BR" sz="1600" dirty="0"/>
              <a:t> – catálogo de endereços dos nós das redes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600" dirty="0" err="1"/>
              <a:t>Notary</a:t>
            </a:r>
            <a:r>
              <a:rPr lang="pt-BR" sz="1600" dirty="0"/>
              <a:t> – serviços de validação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600" dirty="0"/>
              <a:t>Oracle – acesso a dados externos (opcional )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A189B46-27A2-4166-8114-99C0B73EB107}"/>
              </a:ext>
            </a:extLst>
          </p:cNvPr>
          <p:cNvSpPr/>
          <p:nvPr/>
        </p:nvSpPr>
        <p:spPr>
          <a:xfrm>
            <a:off x="1079530" y="4484559"/>
            <a:ext cx="3242722" cy="19537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/>
              <a:t>Uso de tecnologias consagradas: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dirty="0"/>
              <a:t>Java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dirty="0"/>
              <a:t>Banco de dados relacional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dirty="0"/>
              <a:t>AMQP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A21DE15-935D-4446-8897-28BCFA0B73FB}"/>
              </a:ext>
            </a:extLst>
          </p:cNvPr>
          <p:cNvSpPr txBox="1"/>
          <p:nvPr/>
        </p:nvSpPr>
        <p:spPr>
          <a:xfrm>
            <a:off x="1622870" y="1956190"/>
            <a:ext cx="8154744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r>
              <a:rPr lang="pt-BR" dirty="0"/>
              <a:t>Concebido para o mundo corporativo, o CORDA tem sua arquitetura voltada para: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dirty="0"/>
              <a:t>PRIVACIDADE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dirty="0"/>
              <a:t>INTEROPERABILIDADE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dirty="0"/>
              <a:t>IMUTABILIDADE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C868C1C-B927-482A-81C5-4AFD7589F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726" y="419701"/>
            <a:ext cx="5168100" cy="178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58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A6A0EA6-987D-4129-A2F4-5CDA99AB865A}"/>
              </a:ext>
            </a:extLst>
          </p:cNvPr>
          <p:cNvSpPr txBox="1"/>
          <p:nvPr/>
        </p:nvSpPr>
        <p:spPr>
          <a:xfrm>
            <a:off x="401624" y="5643500"/>
            <a:ext cx="7919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Apenas as partes envolvidas</a:t>
            </a:r>
          </a:p>
          <a:p>
            <a:r>
              <a:rPr lang="pt-BR" sz="1400" dirty="0"/>
              <a:t> na transação terão conhecimento da mesma.</a:t>
            </a:r>
          </a:p>
          <a:p>
            <a:endParaRPr lang="pt-BR" sz="1400" dirty="0"/>
          </a:p>
          <a:p>
            <a:r>
              <a:rPr lang="pt-BR" sz="1400" dirty="0"/>
              <a:t>Desse modo, pode-se trabalhar com identidades confidenciais.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C41C7E4-A38B-48C4-9EBD-A1F559FEFE21}"/>
              </a:ext>
            </a:extLst>
          </p:cNvPr>
          <p:cNvSpPr txBox="1"/>
          <p:nvPr/>
        </p:nvSpPr>
        <p:spPr>
          <a:xfrm>
            <a:off x="7632632" y="1375127"/>
            <a:ext cx="3113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Privacidade em nível financeiro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62230352-4AEB-4341-8455-1B638A5B8BA1}"/>
              </a:ext>
            </a:extLst>
          </p:cNvPr>
          <p:cNvSpPr txBox="1"/>
          <p:nvPr/>
        </p:nvSpPr>
        <p:spPr>
          <a:xfrm>
            <a:off x="7846562" y="2071927"/>
            <a:ext cx="2507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ALICE :</a:t>
            </a:r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id="{479EE188-64B9-450F-91F7-5E2A532106CE}"/>
              </a:ext>
            </a:extLst>
          </p:cNvPr>
          <p:cNvSpPr/>
          <p:nvPr/>
        </p:nvSpPr>
        <p:spPr>
          <a:xfrm>
            <a:off x="526576" y="1372193"/>
            <a:ext cx="2358027" cy="2358027"/>
          </a:xfrm>
          <a:prstGeom prst="ellipse">
            <a:avLst/>
          </a:prstGeom>
          <a:solidFill>
            <a:schemeClr val="tx2"/>
          </a:solidFill>
          <a:ln w="3175">
            <a:solidFill>
              <a:srgbClr val="7F7F7F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b="1" dirty="0">
                <a:solidFill>
                  <a:schemeClr val="bg1"/>
                </a:solidFill>
              </a:rPr>
              <a:t>ALICE</a:t>
            </a:r>
          </a:p>
        </p:txBody>
      </p:sp>
      <p:sp>
        <p:nvSpPr>
          <p:cNvPr id="7" name="Oval 13">
            <a:extLst>
              <a:ext uri="{FF2B5EF4-FFF2-40B4-BE49-F238E27FC236}">
                <a16:creationId xmlns:a16="http://schemas.microsoft.com/office/drawing/2014/main" id="{5AC14F64-B65A-49BB-AFC0-F259D7B29F4E}"/>
              </a:ext>
            </a:extLst>
          </p:cNvPr>
          <p:cNvSpPr/>
          <p:nvPr/>
        </p:nvSpPr>
        <p:spPr>
          <a:xfrm>
            <a:off x="2180441" y="1372193"/>
            <a:ext cx="2358027" cy="2358027"/>
          </a:xfrm>
          <a:prstGeom prst="ellipse">
            <a:avLst/>
          </a:prstGeom>
          <a:solidFill>
            <a:schemeClr val="bg1">
              <a:alpha val="50196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ROBERTO</a:t>
            </a:r>
          </a:p>
        </p:txBody>
      </p:sp>
      <p:sp>
        <p:nvSpPr>
          <p:cNvPr id="8" name="Oval 14">
            <a:extLst>
              <a:ext uri="{FF2B5EF4-FFF2-40B4-BE49-F238E27FC236}">
                <a16:creationId xmlns:a16="http://schemas.microsoft.com/office/drawing/2014/main" id="{FB91B5B2-047B-4376-B040-CDDA724B682D}"/>
              </a:ext>
            </a:extLst>
          </p:cNvPr>
          <p:cNvSpPr/>
          <p:nvPr/>
        </p:nvSpPr>
        <p:spPr>
          <a:xfrm>
            <a:off x="3264819" y="3654805"/>
            <a:ext cx="2358027" cy="2358027"/>
          </a:xfrm>
          <a:prstGeom prst="ellipse">
            <a:avLst/>
          </a:prstGeom>
          <a:solidFill>
            <a:schemeClr val="bg1">
              <a:lumMod val="95000"/>
              <a:alpha val="50196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EDUARDO</a:t>
            </a:r>
          </a:p>
        </p:txBody>
      </p:sp>
      <p:sp>
        <p:nvSpPr>
          <p:cNvPr id="9" name="Oval 15">
            <a:extLst>
              <a:ext uri="{FF2B5EF4-FFF2-40B4-BE49-F238E27FC236}">
                <a16:creationId xmlns:a16="http://schemas.microsoft.com/office/drawing/2014/main" id="{EE28A249-02BC-4497-BD0D-566B0995D4E8}"/>
              </a:ext>
            </a:extLst>
          </p:cNvPr>
          <p:cNvSpPr/>
          <p:nvPr/>
        </p:nvSpPr>
        <p:spPr>
          <a:xfrm>
            <a:off x="3717549" y="2149905"/>
            <a:ext cx="2358027" cy="2358027"/>
          </a:xfrm>
          <a:prstGeom prst="ellipse">
            <a:avLst/>
          </a:prstGeom>
          <a:solidFill>
            <a:schemeClr val="bg1">
              <a:lumMod val="75000"/>
              <a:alpha val="50196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CARLOS</a:t>
            </a:r>
          </a:p>
        </p:txBody>
      </p:sp>
      <p:sp>
        <p:nvSpPr>
          <p:cNvPr id="10" name="Oval 16">
            <a:extLst>
              <a:ext uri="{FF2B5EF4-FFF2-40B4-BE49-F238E27FC236}">
                <a16:creationId xmlns:a16="http://schemas.microsoft.com/office/drawing/2014/main" id="{6A14C803-C2ED-4BB6-B57D-C37A89028F2C}"/>
              </a:ext>
            </a:extLst>
          </p:cNvPr>
          <p:cNvSpPr/>
          <p:nvPr/>
        </p:nvSpPr>
        <p:spPr>
          <a:xfrm>
            <a:off x="4835412" y="3328919"/>
            <a:ext cx="2358027" cy="2358027"/>
          </a:xfrm>
          <a:prstGeom prst="ellipse">
            <a:avLst/>
          </a:prstGeom>
          <a:solidFill>
            <a:schemeClr val="tx1">
              <a:lumMod val="95000"/>
              <a:lumOff val="5000"/>
              <a:alpha val="50196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b="1" dirty="0">
                <a:solidFill>
                  <a:schemeClr val="bg1"/>
                </a:solidFill>
              </a:rPr>
              <a:t>DÉBORA</a:t>
            </a:r>
          </a:p>
        </p:txBody>
      </p:sp>
      <p:sp>
        <p:nvSpPr>
          <p:cNvPr id="11" name="Oval 41">
            <a:extLst>
              <a:ext uri="{FF2B5EF4-FFF2-40B4-BE49-F238E27FC236}">
                <a16:creationId xmlns:a16="http://schemas.microsoft.com/office/drawing/2014/main" id="{7857EF90-7151-41BF-8DAE-5E1A24CE9181}"/>
              </a:ext>
            </a:extLst>
          </p:cNvPr>
          <p:cNvSpPr/>
          <p:nvPr/>
        </p:nvSpPr>
        <p:spPr>
          <a:xfrm>
            <a:off x="2363201" y="1983114"/>
            <a:ext cx="333585" cy="33358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/>
              <a:t>1</a:t>
            </a:r>
          </a:p>
        </p:txBody>
      </p:sp>
      <p:sp>
        <p:nvSpPr>
          <p:cNvPr id="12" name="Oval 42">
            <a:extLst>
              <a:ext uri="{FF2B5EF4-FFF2-40B4-BE49-F238E27FC236}">
                <a16:creationId xmlns:a16="http://schemas.microsoft.com/office/drawing/2014/main" id="{C28B7C7B-C265-4B01-9539-EB09FBF74B6B}"/>
              </a:ext>
            </a:extLst>
          </p:cNvPr>
          <p:cNvSpPr/>
          <p:nvPr/>
        </p:nvSpPr>
        <p:spPr>
          <a:xfrm>
            <a:off x="2376704" y="2693054"/>
            <a:ext cx="333585" cy="333585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/>
              <a:t>7</a:t>
            </a:r>
            <a:endParaRPr lang="en-US" sz="1351" dirty="0"/>
          </a:p>
        </p:txBody>
      </p:sp>
      <p:sp>
        <p:nvSpPr>
          <p:cNvPr id="13" name="Oval 43">
            <a:extLst>
              <a:ext uri="{FF2B5EF4-FFF2-40B4-BE49-F238E27FC236}">
                <a16:creationId xmlns:a16="http://schemas.microsoft.com/office/drawing/2014/main" id="{25D52C92-F286-4D73-A11C-76314E6F4BEC}"/>
              </a:ext>
            </a:extLst>
          </p:cNvPr>
          <p:cNvSpPr/>
          <p:nvPr/>
        </p:nvSpPr>
        <p:spPr>
          <a:xfrm>
            <a:off x="3824685" y="3033541"/>
            <a:ext cx="333585" cy="3335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4" name="Oval 44">
            <a:extLst>
              <a:ext uri="{FF2B5EF4-FFF2-40B4-BE49-F238E27FC236}">
                <a16:creationId xmlns:a16="http://schemas.microsoft.com/office/drawing/2014/main" id="{D8837B05-B6B4-4A8E-9A53-997EE397DE8E}"/>
              </a:ext>
            </a:extLst>
          </p:cNvPr>
          <p:cNvSpPr/>
          <p:nvPr/>
        </p:nvSpPr>
        <p:spPr>
          <a:xfrm>
            <a:off x="4040178" y="3788032"/>
            <a:ext cx="333585" cy="333585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5" name="Oval 45">
            <a:extLst>
              <a:ext uri="{FF2B5EF4-FFF2-40B4-BE49-F238E27FC236}">
                <a16:creationId xmlns:a16="http://schemas.microsoft.com/office/drawing/2014/main" id="{1426D7DC-1CAF-4777-9496-B7A1DB4AC725}"/>
              </a:ext>
            </a:extLst>
          </p:cNvPr>
          <p:cNvSpPr/>
          <p:nvPr/>
        </p:nvSpPr>
        <p:spPr>
          <a:xfrm>
            <a:off x="4438728" y="3996072"/>
            <a:ext cx="333585" cy="33358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6" name="Oval 46">
            <a:extLst>
              <a:ext uri="{FF2B5EF4-FFF2-40B4-BE49-F238E27FC236}">
                <a16:creationId xmlns:a16="http://schemas.microsoft.com/office/drawing/2014/main" id="{CFBAF32A-A303-4FA3-9067-F3BB4866DB6C}"/>
              </a:ext>
            </a:extLst>
          </p:cNvPr>
          <p:cNvSpPr/>
          <p:nvPr/>
        </p:nvSpPr>
        <p:spPr>
          <a:xfrm>
            <a:off x="4971164" y="4070324"/>
            <a:ext cx="333585" cy="33358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7" name="Oval 48">
            <a:extLst>
              <a:ext uri="{FF2B5EF4-FFF2-40B4-BE49-F238E27FC236}">
                <a16:creationId xmlns:a16="http://schemas.microsoft.com/office/drawing/2014/main" id="{24BDC8A9-85F0-48EB-8F2E-BBC9DD90FFFE}"/>
              </a:ext>
            </a:extLst>
          </p:cNvPr>
          <p:cNvSpPr/>
          <p:nvPr/>
        </p:nvSpPr>
        <p:spPr>
          <a:xfrm>
            <a:off x="5488537" y="3596997"/>
            <a:ext cx="333585" cy="33358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" name="Oval 49">
            <a:extLst>
              <a:ext uri="{FF2B5EF4-FFF2-40B4-BE49-F238E27FC236}">
                <a16:creationId xmlns:a16="http://schemas.microsoft.com/office/drawing/2014/main" id="{AF982A4C-CE2C-40A6-91A0-D79B1C6ABB53}"/>
              </a:ext>
            </a:extLst>
          </p:cNvPr>
          <p:cNvSpPr/>
          <p:nvPr/>
        </p:nvSpPr>
        <p:spPr>
          <a:xfrm>
            <a:off x="4091533" y="2537012"/>
            <a:ext cx="333585" cy="33358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solidFill>
                  <a:schemeClr val="bg2">
                    <a:lumMod val="10000"/>
                  </a:schemeClr>
                </a:solidFill>
              </a:rPr>
              <a:t>6</a:t>
            </a:r>
          </a:p>
        </p:txBody>
      </p:sp>
      <p:sp>
        <p:nvSpPr>
          <p:cNvPr id="19" name="Oval 50">
            <a:extLst>
              <a:ext uri="{FF2B5EF4-FFF2-40B4-BE49-F238E27FC236}">
                <a16:creationId xmlns:a16="http://schemas.microsoft.com/office/drawing/2014/main" id="{2E3DBF72-0BE3-468D-B898-66D031D81E4C}"/>
              </a:ext>
            </a:extLst>
          </p:cNvPr>
          <p:cNvSpPr/>
          <p:nvPr/>
        </p:nvSpPr>
        <p:spPr>
          <a:xfrm>
            <a:off x="5137402" y="4729796"/>
            <a:ext cx="333585" cy="333585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solidFill>
                  <a:schemeClr val="tx1"/>
                </a:solidFill>
              </a:rPr>
              <a:t>8</a:t>
            </a:r>
          </a:p>
        </p:txBody>
      </p:sp>
      <p:grpSp>
        <p:nvGrpSpPr>
          <p:cNvPr id="20" name="Group 11">
            <a:extLst>
              <a:ext uri="{FF2B5EF4-FFF2-40B4-BE49-F238E27FC236}">
                <a16:creationId xmlns:a16="http://schemas.microsoft.com/office/drawing/2014/main" id="{6D38A3C2-B302-47AC-9F5B-527CBA15A185}"/>
              </a:ext>
            </a:extLst>
          </p:cNvPr>
          <p:cNvGrpSpPr/>
          <p:nvPr/>
        </p:nvGrpSpPr>
        <p:grpSpPr>
          <a:xfrm>
            <a:off x="8756537" y="2126814"/>
            <a:ext cx="760471" cy="333585"/>
            <a:chOff x="8747828" y="2140066"/>
            <a:chExt cx="760471" cy="333585"/>
          </a:xfrm>
        </p:grpSpPr>
        <p:sp>
          <p:nvSpPr>
            <p:cNvPr id="21" name="Oval 27">
              <a:extLst>
                <a:ext uri="{FF2B5EF4-FFF2-40B4-BE49-F238E27FC236}">
                  <a16:creationId xmlns:a16="http://schemas.microsoft.com/office/drawing/2014/main" id="{1108F2CE-FD54-45BF-8F03-927A89E68144}"/>
                </a:ext>
              </a:extLst>
            </p:cNvPr>
            <p:cNvSpPr/>
            <p:nvPr/>
          </p:nvSpPr>
          <p:spPr>
            <a:xfrm>
              <a:off x="8747828" y="2140066"/>
              <a:ext cx="333585" cy="33358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" name="Oval 28">
              <a:extLst>
                <a:ext uri="{FF2B5EF4-FFF2-40B4-BE49-F238E27FC236}">
                  <a16:creationId xmlns:a16="http://schemas.microsoft.com/office/drawing/2014/main" id="{ABE2D9ED-2FD7-4E02-B3BD-04FA0A8FABF8}"/>
                </a:ext>
              </a:extLst>
            </p:cNvPr>
            <p:cNvSpPr/>
            <p:nvPr/>
          </p:nvSpPr>
          <p:spPr>
            <a:xfrm>
              <a:off x="9174714" y="2140066"/>
              <a:ext cx="333585" cy="333585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tx1"/>
                  </a:solidFill>
                </a:rPr>
                <a:t>7</a:t>
              </a:r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F0150E65-D4F1-44D1-8483-E5C9E28342AE}"/>
              </a:ext>
            </a:extLst>
          </p:cNvPr>
          <p:cNvGrpSpPr/>
          <p:nvPr/>
        </p:nvGrpSpPr>
        <p:grpSpPr>
          <a:xfrm>
            <a:off x="8756537" y="2867415"/>
            <a:ext cx="1621030" cy="333585"/>
            <a:chOff x="8787297" y="2854540"/>
            <a:chExt cx="1621030" cy="333585"/>
          </a:xfrm>
        </p:grpSpPr>
        <p:sp>
          <p:nvSpPr>
            <p:cNvPr id="25" name="Oval 30">
              <a:extLst>
                <a:ext uri="{FF2B5EF4-FFF2-40B4-BE49-F238E27FC236}">
                  <a16:creationId xmlns:a16="http://schemas.microsoft.com/office/drawing/2014/main" id="{E122BBC5-131D-4AC5-8AA5-60434AF3BF22}"/>
                </a:ext>
              </a:extLst>
            </p:cNvPr>
            <p:cNvSpPr/>
            <p:nvPr/>
          </p:nvSpPr>
          <p:spPr>
            <a:xfrm>
              <a:off x="8787297" y="2854540"/>
              <a:ext cx="333585" cy="33358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6" name="Oval 31">
              <a:extLst>
                <a:ext uri="{FF2B5EF4-FFF2-40B4-BE49-F238E27FC236}">
                  <a16:creationId xmlns:a16="http://schemas.microsoft.com/office/drawing/2014/main" id="{B7B9F6ED-A4D1-4C18-9818-470D7780D7A2}"/>
                </a:ext>
              </a:extLst>
            </p:cNvPr>
            <p:cNvSpPr/>
            <p:nvPr/>
          </p:nvSpPr>
          <p:spPr>
            <a:xfrm>
              <a:off x="9227182" y="2854540"/>
              <a:ext cx="333585" cy="333585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27" name="Oval 32">
              <a:extLst>
                <a:ext uri="{FF2B5EF4-FFF2-40B4-BE49-F238E27FC236}">
                  <a16:creationId xmlns:a16="http://schemas.microsoft.com/office/drawing/2014/main" id="{685EC0D9-0BFD-4BCB-802C-E8F4092379F3}"/>
                </a:ext>
              </a:extLst>
            </p:cNvPr>
            <p:cNvSpPr/>
            <p:nvPr/>
          </p:nvSpPr>
          <p:spPr>
            <a:xfrm>
              <a:off x="9654070" y="2854540"/>
              <a:ext cx="333585" cy="333585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8" name="Oval 35">
              <a:extLst>
                <a:ext uri="{FF2B5EF4-FFF2-40B4-BE49-F238E27FC236}">
                  <a16:creationId xmlns:a16="http://schemas.microsoft.com/office/drawing/2014/main" id="{81C7517F-2C25-42C0-87A2-E10CE651CA5B}"/>
                </a:ext>
              </a:extLst>
            </p:cNvPr>
            <p:cNvSpPr/>
            <p:nvPr/>
          </p:nvSpPr>
          <p:spPr>
            <a:xfrm>
              <a:off x="10074742" y="2854540"/>
              <a:ext cx="333585" cy="333585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29" name="Group 5">
            <a:extLst>
              <a:ext uri="{FF2B5EF4-FFF2-40B4-BE49-F238E27FC236}">
                <a16:creationId xmlns:a16="http://schemas.microsoft.com/office/drawing/2014/main" id="{3E671536-0352-4FFD-B726-DA8F0935BE2E}"/>
              </a:ext>
            </a:extLst>
          </p:cNvPr>
          <p:cNvGrpSpPr/>
          <p:nvPr/>
        </p:nvGrpSpPr>
        <p:grpSpPr>
          <a:xfrm>
            <a:off x="8756537" y="3605690"/>
            <a:ext cx="2422831" cy="343933"/>
            <a:chOff x="8651155" y="3411337"/>
            <a:chExt cx="2422831" cy="343932"/>
          </a:xfrm>
        </p:grpSpPr>
        <p:sp>
          <p:nvSpPr>
            <p:cNvPr id="30" name="Oval 39">
              <a:extLst>
                <a:ext uri="{FF2B5EF4-FFF2-40B4-BE49-F238E27FC236}">
                  <a16:creationId xmlns:a16="http://schemas.microsoft.com/office/drawing/2014/main" id="{F6E77644-C61B-450E-A303-71DD92965770}"/>
                </a:ext>
              </a:extLst>
            </p:cNvPr>
            <p:cNvSpPr/>
            <p:nvPr/>
          </p:nvSpPr>
          <p:spPr>
            <a:xfrm>
              <a:off x="8651155" y="3421684"/>
              <a:ext cx="333585" cy="333585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tx1"/>
                  </a:solidFill>
                </a:rPr>
                <a:t>9</a:t>
              </a:r>
            </a:p>
          </p:txBody>
        </p:sp>
        <p:sp>
          <p:nvSpPr>
            <p:cNvPr id="31" name="Oval 40">
              <a:extLst>
                <a:ext uri="{FF2B5EF4-FFF2-40B4-BE49-F238E27FC236}">
                  <a16:creationId xmlns:a16="http://schemas.microsoft.com/office/drawing/2014/main" id="{44893FFD-8623-4476-9AAC-232C6BD919A5}"/>
                </a:ext>
              </a:extLst>
            </p:cNvPr>
            <p:cNvSpPr/>
            <p:nvPr/>
          </p:nvSpPr>
          <p:spPr>
            <a:xfrm>
              <a:off x="9046255" y="3414817"/>
              <a:ext cx="333585" cy="33358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32" name="Oval 47">
              <a:extLst>
                <a:ext uri="{FF2B5EF4-FFF2-40B4-BE49-F238E27FC236}">
                  <a16:creationId xmlns:a16="http://schemas.microsoft.com/office/drawing/2014/main" id="{A476B49C-5379-4F89-917A-19B7DEE97C0C}"/>
                </a:ext>
              </a:extLst>
            </p:cNvPr>
            <p:cNvSpPr/>
            <p:nvPr/>
          </p:nvSpPr>
          <p:spPr>
            <a:xfrm>
              <a:off x="9473143" y="3411337"/>
              <a:ext cx="333585" cy="333585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3E841963-E360-4593-87F4-F969F69DAFB7}"/>
                </a:ext>
              </a:extLst>
            </p:cNvPr>
            <p:cNvSpPr/>
            <p:nvPr/>
          </p:nvSpPr>
          <p:spPr>
            <a:xfrm>
              <a:off x="9893815" y="3417730"/>
              <a:ext cx="333585" cy="333585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34" name="Oval 60">
              <a:extLst>
                <a:ext uri="{FF2B5EF4-FFF2-40B4-BE49-F238E27FC236}">
                  <a16:creationId xmlns:a16="http://schemas.microsoft.com/office/drawing/2014/main" id="{AC01D941-6E10-4175-B27E-36A613F81F15}"/>
                </a:ext>
              </a:extLst>
            </p:cNvPr>
            <p:cNvSpPr/>
            <p:nvPr/>
          </p:nvSpPr>
          <p:spPr>
            <a:xfrm>
              <a:off x="10314487" y="3414817"/>
              <a:ext cx="333585" cy="33358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5" name="Oval 62">
              <a:extLst>
                <a:ext uri="{FF2B5EF4-FFF2-40B4-BE49-F238E27FC236}">
                  <a16:creationId xmlns:a16="http://schemas.microsoft.com/office/drawing/2014/main" id="{BE02D873-8075-476E-B05F-FF94B543DF25}"/>
                </a:ext>
              </a:extLst>
            </p:cNvPr>
            <p:cNvSpPr/>
            <p:nvPr/>
          </p:nvSpPr>
          <p:spPr>
            <a:xfrm>
              <a:off x="10740401" y="3414817"/>
              <a:ext cx="333585" cy="333585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id="{5E1AEB23-11C8-495D-BD99-9229C3ACC664}"/>
              </a:ext>
            </a:extLst>
          </p:cNvPr>
          <p:cNvGrpSpPr/>
          <p:nvPr/>
        </p:nvGrpSpPr>
        <p:grpSpPr>
          <a:xfrm>
            <a:off x="8756537" y="5109245"/>
            <a:ext cx="1637254" cy="356735"/>
            <a:chOff x="8612984" y="5192171"/>
            <a:chExt cx="1637254" cy="356735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E497FBB3-A5B3-4928-A012-6835F5CE4FC0}"/>
                </a:ext>
              </a:extLst>
            </p:cNvPr>
            <p:cNvSpPr/>
            <p:nvPr/>
          </p:nvSpPr>
          <p:spPr>
            <a:xfrm>
              <a:off x="8612984" y="5215320"/>
              <a:ext cx="333585" cy="333586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tx1"/>
                  </a:solidFill>
                </a:rPr>
                <a:t>9</a:t>
              </a:r>
            </a:p>
          </p:txBody>
        </p:sp>
        <p:sp>
          <p:nvSpPr>
            <p:cNvPr id="38" name="Oval 76">
              <a:extLst>
                <a:ext uri="{FF2B5EF4-FFF2-40B4-BE49-F238E27FC236}">
                  <a16:creationId xmlns:a16="http://schemas.microsoft.com/office/drawing/2014/main" id="{1476481F-3478-4F41-94BD-93EA4DEC59B6}"/>
                </a:ext>
              </a:extLst>
            </p:cNvPr>
            <p:cNvSpPr/>
            <p:nvPr/>
          </p:nvSpPr>
          <p:spPr>
            <a:xfrm>
              <a:off x="9064382" y="5212093"/>
              <a:ext cx="333585" cy="333586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F01BA264-2737-4565-B7C3-84FF7A9504A1}"/>
                </a:ext>
              </a:extLst>
            </p:cNvPr>
            <p:cNvSpPr/>
            <p:nvPr/>
          </p:nvSpPr>
          <p:spPr>
            <a:xfrm>
              <a:off x="9916653" y="5192171"/>
              <a:ext cx="333585" cy="333586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40" name="Oval 82">
              <a:extLst>
                <a:ext uri="{FF2B5EF4-FFF2-40B4-BE49-F238E27FC236}">
                  <a16:creationId xmlns:a16="http://schemas.microsoft.com/office/drawing/2014/main" id="{12329696-ECD4-4280-84F3-9DA573CF6D58}"/>
                </a:ext>
              </a:extLst>
            </p:cNvPr>
            <p:cNvSpPr/>
            <p:nvPr/>
          </p:nvSpPr>
          <p:spPr>
            <a:xfrm>
              <a:off x="9488412" y="5200673"/>
              <a:ext cx="333585" cy="33358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tx1"/>
                  </a:solidFill>
                </a:rPr>
                <a:t>8</a:t>
              </a:r>
            </a:p>
          </p:txBody>
        </p:sp>
      </p:grpSp>
      <p:grpSp>
        <p:nvGrpSpPr>
          <p:cNvPr id="41" name="Group 17">
            <a:extLst>
              <a:ext uri="{FF2B5EF4-FFF2-40B4-BE49-F238E27FC236}">
                <a16:creationId xmlns:a16="http://schemas.microsoft.com/office/drawing/2014/main" id="{2A7CC54A-E713-4B72-8E9F-89B98D735F91}"/>
              </a:ext>
            </a:extLst>
          </p:cNvPr>
          <p:cNvGrpSpPr/>
          <p:nvPr/>
        </p:nvGrpSpPr>
        <p:grpSpPr>
          <a:xfrm>
            <a:off x="8756537" y="4370555"/>
            <a:ext cx="1225912" cy="333586"/>
            <a:chOff x="8841129" y="4453479"/>
            <a:chExt cx="1225912" cy="333586"/>
          </a:xfrm>
        </p:grpSpPr>
        <p:sp>
          <p:nvSpPr>
            <p:cNvPr id="42" name="Oval 70">
              <a:extLst>
                <a:ext uri="{FF2B5EF4-FFF2-40B4-BE49-F238E27FC236}">
                  <a16:creationId xmlns:a16="http://schemas.microsoft.com/office/drawing/2014/main" id="{F8F59128-AAEC-4C4E-81A8-4BEB2EBF1F1D}"/>
                </a:ext>
              </a:extLst>
            </p:cNvPr>
            <p:cNvSpPr/>
            <p:nvPr/>
          </p:nvSpPr>
          <p:spPr>
            <a:xfrm>
              <a:off x="8841129" y="4453479"/>
              <a:ext cx="333585" cy="33358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43" name="Oval 71">
              <a:extLst>
                <a:ext uri="{FF2B5EF4-FFF2-40B4-BE49-F238E27FC236}">
                  <a16:creationId xmlns:a16="http://schemas.microsoft.com/office/drawing/2014/main" id="{234C53E6-F1A7-4439-B738-FE7DF145CE26}"/>
                </a:ext>
              </a:extLst>
            </p:cNvPr>
            <p:cNvSpPr/>
            <p:nvPr/>
          </p:nvSpPr>
          <p:spPr>
            <a:xfrm>
              <a:off x="9287475" y="4453479"/>
              <a:ext cx="333585" cy="333586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44" name="Oval 83">
              <a:extLst>
                <a:ext uri="{FF2B5EF4-FFF2-40B4-BE49-F238E27FC236}">
                  <a16:creationId xmlns:a16="http://schemas.microsoft.com/office/drawing/2014/main" id="{1A00156E-931B-4AFC-A61B-F9B52B4B6906}"/>
                </a:ext>
              </a:extLst>
            </p:cNvPr>
            <p:cNvSpPr/>
            <p:nvPr/>
          </p:nvSpPr>
          <p:spPr>
            <a:xfrm>
              <a:off x="9733456" y="4453479"/>
              <a:ext cx="333585" cy="33358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1" dirty="0">
                  <a:solidFill>
                    <a:schemeClr val="tx1"/>
                  </a:solidFill>
                </a:rPr>
                <a:t>8</a:t>
              </a:r>
            </a:p>
          </p:txBody>
        </p:sp>
      </p:grpSp>
      <p:sp>
        <p:nvSpPr>
          <p:cNvPr id="46" name="TextBox 1">
            <a:extLst>
              <a:ext uri="{FF2B5EF4-FFF2-40B4-BE49-F238E27FC236}">
                <a16:creationId xmlns:a16="http://schemas.microsoft.com/office/drawing/2014/main" id="{CC5067AF-CDEC-498D-B94A-D7DE2414FD3C}"/>
              </a:ext>
            </a:extLst>
          </p:cNvPr>
          <p:cNvSpPr txBox="1"/>
          <p:nvPr/>
        </p:nvSpPr>
        <p:spPr>
          <a:xfrm>
            <a:off x="7493551" y="2848646"/>
            <a:ext cx="2507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ROBERTO :</a:t>
            </a:r>
          </a:p>
        </p:txBody>
      </p:sp>
      <p:sp>
        <p:nvSpPr>
          <p:cNvPr id="47" name="TextBox 1">
            <a:extLst>
              <a:ext uri="{FF2B5EF4-FFF2-40B4-BE49-F238E27FC236}">
                <a16:creationId xmlns:a16="http://schemas.microsoft.com/office/drawing/2014/main" id="{BD603522-51A8-42EF-983B-033491494260}"/>
              </a:ext>
            </a:extLst>
          </p:cNvPr>
          <p:cNvSpPr txBox="1"/>
          <p:nvPr/>
        </p:nvSpPr>
        <p:spPr>
          <a:xfrm>
            <a:off x="7632632" y="3575700"/>
            <a:ext cx="2507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CARLOS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</a:t>
            </a:r>
          </a:p>
        </p:txBody>
      </p:sp>
      <p:sp>
        <p:nvSpPr>
          <p:cNvPr id="48" name="TextBox 1">
            <a:extLst>
              <a:ext uri="{FF2B5EF4-FFF2-40B4-BE49-F238E27FC236}">
                <a16:creationId xmlns:a16="http://schemas.microsoft.com/office/drawing/2014/main" id="{532C5E51-28BE-4E93-A9E1-194FA5EBE8C0}"/>
              </a:ext>
            </a:extLst>
          </p:cNvPr>
          <p:cNvSpPr txBox="1"/>
          <p:nvPr/>
        </p:nvSpPr>
        <p:spPr>
          <a:xfrm>
            <a:off x="7579623" y="4338090"/>
            <a:ext cx="2507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DÉBORA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</a:t>
            </a:r>
          </a:p>
        </p:txBody>
      </p:sp>
      <p:sp>
        <p:nvSpPr>
          <p:cNvPr id="49" name="TextBox 1">
            <a:extLst>
              <a:ext uri="{FF2B5EF4-FFF2-40B4-BE49-F238E27FC236}">
                <a16:creationId xmlns:a16="http://schemas.microsoft.com/office/drawing/2014/main" id="{F4415C72-6CF3-4E60-A171-255B88973ED8}"/>
              </a:ext>
            </a:extLst>
          </p:cNvPr>
          <p:cNvSpPr txBox="1"/>
          <p:nvPr/>
        </p:nvSpPr>
        <p:spPr>
          <a:xfrm>
            <a:off x="7447102" y="5079473"/>
            <a:ext cx="2507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EDUARDO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2B741DE7-F437-427A-A8A8-F50F8E43D082}"/>
              </a:ext>
            </a:extLst>
          </p:cNvPr>
          <p:cNvSpPr txBox="1">
            <a:spLocks/>
          </p:cNvSpPr>
          <p:nvPr/>
        </p:nvSpPr>
        <p:spPr>
          <a:xfrm>
            <a:off x="502009" y="613251"/>
            <a:ext cx="9291347" cy="492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O ledger Corda</a:t>
            </a:r>
          </a:p>
        </p:txBody>
      </p:sp>
    </p:spTree>
    <p:extLst>
      <p:ext uri="{BB962C8B-B14F-4D97-AF65-F5344CB8AC3E}">
        <p14:creationId xmlns:p14="http://schemas.microsoft.com/office/powerpoint/2010/main" val="50328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46" grpId="0"/>
      <p:bldP spid="47" grpId="0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9">
            <a:extLst>
              <a:ext uri="{FF2B5EF4-FFF2-40B4-BE49-F238E27FC236}">
                <a16:creationId xmlns:a16="http://schemas.microsoft.com/office/drawing/2014/main" id="{D4A9C345-A7C8-45F6-A9D8-61A1EAD778A3}"/>
              </a:ext>
            </a:extLst>
          </p:cNvPr>
          <p:cNvSpPr/>
          <p:nvPr/>
        </p:nvSpPr>
        <p:spPr>
          <a:xfrm>
            <a:off x="3662987" y="1636358"/>
            <a:ext cx="173620" cy="173620"/>
          </a:xfrm>
          <a:prstGeom prst="ellipse">
            <a:avLst/>
          </a:prstGeom>
          <a:solidFill>
            <a:srgbClr val="000000">
              <a:lumMod val="75000"/>
              <a:lumOff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hangingPunct="1">
              <a:lnSpc>
                <a:spcPct val="100000"/>
              </a:lnSpc>
              <a:defRPr/>
            </a:pPr>
            <a:endParaRPr lang="en-US" sz="1800">
              <a:latin typeface="Century Gothic"/>
            </a:endParaRPr>
          </a:p>
        </p:txBody>
      </p:sp>
      <p:sp>
        <p:nvSpPr>
          <p:cNvPr id="3" name="Oval 50">
            <a:extLst>
              <a:ext uri="{FF2B5EF4-FFF2-40B4-BE49-F238E27FC236}">
                <a16:creationId xmlns:a16="http://schemas.microsoft.com/office/drawing/2014/main" id="{90B065AC-ECBE-4A11-B612-2DD5D9DFB586}"/>
              </a:ext>
            </a:extLst>
          </p:cNvPr>
          <p:cNvSpPr/>
          <p:nvPr/>
        </p:nvSpPr>
        <p:spPr>
          <a:xfrm>
            <a:off x="6858472" y="2414070"/>
            <a:ext cx="173620" cy="173620"/>
          </a:xfrm>
          <a:prstGeom prst="ellipse">
            <a:avLst/>
          </a:prstGeom>
          <a:solidFill>
            <a:srgbClr val="000000">
              <a:lumMod val="75000"/>
              <a:lumOff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hangingPunct="1">
              <a:lnSpc>
                <a:spcPct val="100000"/>
              </a:lnSpc>
              <a:defRPr/>
            </a:pPr>
            <a:endParaRPr lang="en-US" sz="1800">
              <a:latin typeface="Century Gothic"/>
            </a:endParaRPr>
          </a:p>
        </p:txBody>
      </p:sp>
      <p:sp>
        <p:nvSpPr>
          <p:cNvPr id="4" name="Oval 51">
            <a:extLst>
              <a:ext uri="{FF2B5EF4-FFF2-40B4-BE49-F238E27FC236}">
                <a16:creationId xmlns:a16="http://schemas.microsoft.com/office/drawing/2014/main" id="{86638BD4-ACC1-42D7-B93C-F579D69061F7}"/>
              </a:ext>
            </a:extLst>
          </p:cNvPr>
          <p:cNvSpPr/>
          <p:nvPr/>
        </p:nvSpPr>
        <p:spPr>
          <a:xfrm>
            <a:off x="6405741" y="3924416"/>
            <a:ext cx="173620" cy="173620"/>
          </a:xfrm>
          <a:prstGeom prst="ellipse">
            <a:avLst/>
          </a:prstGeom>
          <a:solidFill>
            <a:srgbClr val="000000">
              <a:lumMod val="75000"/>
              <a:lumOff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hangingPunct="1">
              <a:lnSpc>
                <a:spcPct val="100000"/>
              </a:lnSpc>
              <a:defRPr/>
            </a:pPr>
            <a:endParaRPr lang="en-US" sz="1800">
              <a:latin typeface="Century Gothic"/>
            </a:endParaRPr>
          </a:p>
        </p:txBody>
      </p:sp>
      <p:sp>
        <p:nvSpPr>
          <p:cNvPr id="5" name="Oval 52">
            <a:extLst>
              <a:ext uri="{FF2B5EF4-FFF2-40B4-BE49-F238E27FC236}">
                <a16:creationId xmlns:a16="http://schemas.microsoft.com/office/drawing/2014/main" id="{CC78188F-42BC-4516-ACF3-A5F371559371}"/>
              </a:ext>
            </a:extLst>
          </p:cNvPr>
          <p:cNvSpPr/>
          <p:nvPr/>
        </p:nvSpPr>
        <p:spPr>
          <a:xfrm>
            <a:off x="7976334" y="3593083"/>
            <a:ext cx="173620" cy="173620"/>
          </a:xfrm>
          <a:prstGeom prst="ellipse">
            <a:avLst/>
          </a:prstGeom>
          <a:solidFill>
            <a:srgbClr val="000000">
              <a:lumMod val="75000"/>
              <a:lumOff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hangingPunct="1">
              <a:lnSpc>
                <a:spcPct val="100000"/>
              </a:lnSpc>
              <a:defRPr/>
            </a:pPr>
            <a:endParaRPr lang="en-US" sz="1800">
              <a:latin typeface="Century Gothic"/>
            </a:endParaRPr>
          </a:p>
        </p:txBody>
      </p:sp>
      <p:sp>
        <p:nvSpPr>
          <p:cNvPr id="6" name="Oval 53">
            <a:extLst>
              <a:ext uri="{FF2B5EF4-FFF2-40B4-BE49-F238E27FC236}">
                <a16:creationId xmlns:a16="http://schemas.microsoft.com/office/drawing/2014/main" id="{7B12B818-C0EC-471B-B234-DAB59DAC2C86}"/>
              </a:ext>
            </a:extLst>
          </p:cNvPr>
          <p:cNvSpPr/>
          <p:nvPr/>
        </p:nvSpPr>
        <p:spPr>
          <a:xfrm>
            <a:off x="5321363" y="1636358"/>
            <a:ext cx="173620" cy="173620"/>
          </a:xfrm>
          <a:prstGeom prst="ellipse">
            <a:avLst/>
          </a:prstGeom>
          <a:solidFill>
            <a:srgbClr val="000000">
              <a:lumMod val="75000"/>
              <a:lumOff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hangingPunct="1">
              <a:lnSpc>
                <a:spcPct val="100000"/>
              </a:lnSpc>
              <a:defRPr/>
            </a:pPr>
            <a:endParaRPr lang="en-US" sz="1800">
              <a:latin typeface="Century Gothic"/>
            </a:endParaRPr>
          </a:p>
        </p:txBody>
      </p:sp>
      <p:cxnSp>
        <p:nvCxnSpPr>
          <p:cNvPr id="7" name="Straight Connector 54">
            <a:extLst>
              <a:ext uri="{FF2B5EF4-FFF2-40B4-BE49-F238E27FC236}">
                <a16:creationId xmlns:a16="http://schemas.microsoft.com/office/drawing/2014/main" id="{2631D8B2-3A10-40BE-AE37-631279ABAD3B}"/>
              </a:ext>
            </a:extLst>
          </p:cNvPr>
          <p:cNvCxnSpPr>
            <a:stCxn id="7" idx="6"/>
          </p:cNvCxnSpPr>
          <p:nvPr/>
        </p:nvCxnSpPr>
        <p:spPr>
          <a:xfrm>
            <a:off x="3836607" y="1723168"/>
            <a:ext cx="1484756" cy="0"/>
          </a:xfrm>
          <a:prstGeom prst="line">
            <a:avLst/>
          </a:prstGeom>
          <a:noFill/>
          <a:ln w="6350" cap="flat" cmpd="sng" algn="ctr">
            <a:solidFill>
              <a:srgbClr val="959595"/>
            </a:solidFill>
            <a:prstDash val="solid"/>
            <a:miter lim="800000"/>
          </a:ln>
          <a:effectLst/>
        </p:spPr>
      </p:cxnSp>
      <p:cxnSp>
        <p:nvCxnSpPr>
          <p:cNvPr id="8" name="Straight Connector 55">
            <a:extLst>
              <a:ext uri="{FF2B5EF4-FFF2-40B4-BE49-F238E27FC236}">
                <a16:creationId xmlns:a16="http://schemas.microsoft.com/office/drawing/2014/main" id="{17B47E39-4D17-479B-A37B-A9977EDCEBDC}"/>
              </a:ext>
            </a:extLst>
          </p:cNvPr>
          <p:cNvCxnSpPr/>
          <p:nvPr/>
        </p:nvCxnSpPr>
        <p:spPr>
          <a:xfrm>
            <a:off x="7006666" y="2562264"/>
            <a:ext cx="995094" cy="1056245"/>
          </a:xfrm>
          <a:prstGeom prst="line">
            <a:avLst/>
          </a:prstGeom>
          <a:noFill/>
          <a:ln w="6350" cap="flat" cmpd="sng" algn="ctr">
            <a:solidFill>
              <a:srgbClr val="959595"/>
            </a:solidFill>
            <a:prstDash val="solid"/>
            <a:miter lim="800000"/>
          </a:ln>
          <a:effectLst/>
        </p:spPr>
      </p:cxnSp>
      <p:cxnSp>
        <p:nvCxnSpPr>
          <p:cNvPr id="9" name="Straight Connector 56">
            <a:extLst>
              <a:ext uri="{FF2B5EF4-FFF2-40B4-BE49-F238E27FC236}">
                <a16:creationId xmlns:a16="http://schemas.microsoft.com/office/drawing/2014/main" id="{71C223D3-1140-481E-90B2-11193E29DBA7}"/>
              </a:ext>
            </a:extLst>
          </p:cNvPr>
          <p:cNvCxnSpPr/>
          <p:nvPr/>
        </p:nvCxnSpPr>
        <p:spPr>
          <a:xfrm flipV="1">
            <a:off x="6579361" y="3741277"/>
            <a:ext cx="1422399" cy="269949"/>
          </a:xfrm>
          <a:prstGeom prst="line">
            <a:avLst/>
          </a:prstGeom>
          <a:noFill/>
          <a:ln w="6350" cap="flat" cmpd="sng" algn="ctr">
            <a:solidFill>
              <a:srgbClr val="959595"/>
            </a:solidFill>
            <a:prstDash val="solid"/>
            <a:miter lim="800000"/>
          </a:ln>
          <a:effectLst/>
        </p:spPr>
      </p:cxnSp>
      <p:cxnSp>
        <p:nvCxnSpPr>
          <p:cNvPr id="10" name="Straight Connector 57">
            <a:extLst>
              <a:ext uri="{FF2B5EF4-FFF2-40B4-BE49-F238E27FC236}">
                <a16:creationId xmlns:a16="http://schemas.microsoft.com/office/drawing/2014/main" id="{D35AD723-6B19-4296-A799-87CB92A959D1}"/>
              </a:ext>
            </a:extLst>
          </p:cNvPr>
          <p:cNvCxnSpPr/>
          <p:nvPr/>
        </p:nvCxnSpPr>
        <p:spPr>
          <a:xfrm>
            <a:off x="5494983" y="1723168"/>
            <a:ext cx="1388915" cy="716328"/>
          </a:xfrm>
          <a:prstGeom prst="line">
            <a:avLst/>
          </a:prstGeom>
          <a:noFill/>
          <a:ln w="6350" cap="flat" cmpd="sng" algn="ctr">
            <a:solidFill>
              <a:srgbClr val="959595"/>
            </a:solidFill>
            <a:prstDash val="solid"/>
            <a:miter lim="800000"/>
          </a:ln>
          <a:effectLst/>
        </p:spPr>
      </p:cxnSp>
      <p:cxnSp>
        <p:nvCxnSpPr>
          <p:cNvPr id="11" name="Straight Connector 58">
            <a:extLst>
              <a:ext uri="{FF2B5EF4-FFF2-40B4-BE49-F238E27FC236}">
                <a16:creationId xmlns:a16="http://schemas.microsoft.com/office/drawing/2014/main" id="{BC0234D1-8157-42ED-B9E7-803F02A4081A}"/>
              </a:ext>
            </a:extLst>
          </p:cNvPr>
          <p:cNvCxnSpPr>
            <a:stCxn id="7" idx="5"/>
          </p:cNvCxnSpPr>
          <p:nvPr/>
        </p:nvCxnSpPr>
        <p:spPr>
          <a:xfrm>
            <a:off x="3811181" y="1784552"/>
            <a:ext cx="3047291" cy="716328"/>
          </a:xfrm>
          <a:prstGeom prst="line">
            <a:avLst/>
          </a:prstGeom>
          <a:noFill/>
          <a:ln w="6350" cap="flat" cmpd="sng" algn="ctr">
            <a:solidFill>
              <a:srgbClr val="959595"/>
            </a:solidFill>
            <a:prstDash val="solid"/>
            <a:miter lim="800000"/>
          </a:ln>
          <a:effectLst/>
        </p:spPr>
      </p:cxnSp>
      <p:cxnSp>
        <p:nvCxnSpPr>
          <p:cNvPr id="12" name="Straight Connector 59">
            <a:extLst>
              <a:ext uri="{FF2B5EF4-FFF2-40B4-BE49-F238E27FC236}">
                <a16:creationId xmlns:a16="http://schemas.microsoft.com/office/drawing/2014/main" id="{71A7C1E2-E8E3-4764-8F60-8874A16D3712}"/>
              </a:ext>
            </a:extLst>
          </p:cNvPr>
          <p:cNvCxnSpPr/>
          <p:nvPr/>
        </p:nvCxnSpPr>
        <p:spPr>
          <a:xfrm>
            <a:off x="5408173" y="1809978"/>
            <a:ext cx="1022994" cy="2139864"/>
          </a:xfrm>
          <a:prstGeom prst="line">
            <a:avLst/>
          </a:prstGeom>
          <a:noFill/>
          <a:ln w="6350" cap="flat" cmpd="sng" algn="ctr">
            <a:solidFill>
              <a:srgbClr val="959595"/>
            </a:solidFill>
            <a:prstDash val="solid"/>
            <a:miter lim="800000"/>
          </a:ln>
          <a:effectLst/>
        </p:spPr>
      </p:cxnSp>
      <p:cxnSp>
        <p:nvCxnSpPr>
          <p:cNvPr id="13" name="Straight Connector 60">
            <a:extLst>
              <a:ext uri="{FF2B5EF4-FFF2-40B4-BE49-F238E27FC236}">
                <a16:creationId xmlns:a16="http://schemas.microsoft.com/office/drawing/2014/main" id="{521D1E27-12C9-4950-AD85-8BA87FAB3B10}"/>
              </a:ext>
            </a:extLst>
          </p:cNvPr>
          <p:cNvCxnSpPr>
            <a:stCxn id="7" idx="4"/>
          </p:cNvCxnSpPr>
          <p:nvPr/>
        </p:nvCxnSpPr>
        <p:spPr>
          <a:xfrm>
            <a:off x="3749797" y="1809978"/>
            <a:ext cx="2655944" cy="2201248"/>
          </a:xfrm>
          <a:prstGeom prst="line">
            <a:avLst/>
          </a:prstGeom>
          <a:noFill/>
          <a:ln w="6350" cap="flat" cmpd="sng" algn="ctr">
            <a:solidFill>
              <a:srgbClr val="959595"/>
            </a:solidFill>
            <a:prstDash val="solid"/>
            <a:miter lim="800000"/>
          </a:ln>
          <a:effectLst/>
        </p:spPr>
      </p:cxnSp>
      <p:cxnSp>
        <p:nvCxnSpPr>
          <p:cNvPr id="14" name="Straight Connector 61">
            <a:extLst>
              <a:ext uri="{FF2B5EF4-FFF2-40B4-BE49-F238E27FC236}">
                <a16:creationId xmlns:a16="http://schemas.microsoft.com/office/drawing/2014/main" id="{0ADA2B1C-C5B3-46BD-925A-94E7B2883E8C}"/>
              </a:ext>
            </a:extLst>
          </p:cNvPr>
          <p:cNvCxnSpPr>
            <a:stCxn id="7" idx="5"/>
          </p:cNvCxnSpPr>
          <p:nvPr/>
        </p:nvCxnSpPr>
        <p:spPr>
          <a:xfrm>
            <a:off x="3811181" y="1784552"/>
            <a:ext cx="4165153" cy="1895341"/>
          </a:xfrm>
          <a:prstGeom prst="line">
            <a:avLst/>
          </a:prstGeom>
          <a:noFill/>
          <a:ln w="6350" cap="flat" cmpd="sng" algn="ctr">
            <a:solidFill>
              <a:srgbClr val="959595"/>
            </a:solidFill>
            <a:prstDash val="solid"/>
            <a:miter lim="800000"/>
          </a:ln>
          <a:effectLst/>
        </p:spPr>
      </p:cxnSp>
      <p:cxnSp>
        <p:nvCxnSpPr>
          <p:cNvPr id="15" name="Straight Connector 62">
            <a:extLst>
              <a:ext uri="{FF2B5EF4-FFF2-40B4-BE49-F238E27FC236}">
                <a16:creationId xmlns:a16="http://schemas.microsoft.com/office/drawing/2014/main" id="{9C9964BE-0B95-4314-B271-B64CD2944D9A}"/>
              </a:ext>
            </a:extLst>
          </p:cNvPr>
          <p:cNvCxnSpPr/>
          <p:nvPr/>
        </p:nvCxnSpPr>
        <p:spPr>
          <a:xfrm>
            <a:off x="5408173" y="1809978"/>
            <a:ext cx="2568161" cy="1869915"/>
          </a:xfrm>
          <a:prstGeom prst="line">
            <a:avLst/>
          </a:prstGeom>
          <a:noFill/>
          <a:ln w="6350" cap="flat" cmpd="sng" algn="ctr">
            <a:solidFill>
              <a:srgbClr val="959595"/>
            </a:solidFill>
            <a:prstDash val="solid"/>
            <a:miter lim="800000"/>
          </a:ln>
          <a:effectLst/>
        </p:spPr>
      </p:cxnSp>
      <p:sp>
        <p:nvSpPr>
          <p:cNvPr id="16" name="TextBox 63">
            <a:extLst>
              <a:ext uri="{FF2B5EF4-FFF2-40B4-BE49-F238E27FC236}">
                <a16:creationId xmlns:a16="http://schemas.microsoft.com/office/drawing/2014/main" id="{E0A69E98-E676-481E-9AE1-2F00F84BD636}"/>
              </a:ext>
            </a:extLst>
          </p:cNvPr>
          <p:cNvSpPr txBox="1"/>
          <p:nvPr/>
        </p:nvSpPr>
        <p:spPr>
          <a:xfrm>
            <a:off x="6702928" y="2138850"/>
            <a:ext cx="80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hangingPunct="1">
              <a:lnSpc>
                <a:spcPct val="100000"/>
              </a:lnSpc>
            </a:pPr>
            <a:r>
              <a:rPr lang="en-US" sz="1400" b="1" kern="1200">
                <a:solidFill>
                  <a:srgbClr val="ED1C24"/>
                </a:solidFill>
                <a:latin typeface="Century Gothic"/>
              </a:rPr>
              <a:t>ALICE</a:t>
            </a:r>
            <a:endParaRPr lang="en-US" sz="1400" b="1" kern="1200" dirty="0">
              <a:solidFill>
                <a:srgbClr val="ED1C24"/>
              </a:solidFill>
              <a:latin typeface="Century Gothic"/>
            </a:endParaRPr>
          </a:p>
        </p:txBody>
      </p:sp>
      <p:sp>
        <p:nvSpPr>
          <p:cNvPr id="17" name="TextBox 64">
            <a:extLst>
              <a:ext uri="{FF2B5EF4-FFF2-40B4-BE49-F238E27FC236}">
                <a16:creationId xmlns:a16="http://schemas.microsoft.com/office/drawing/2014/main" id="{E25528E7-44FA-4BE9-BD8A-04BDFB87F551}"/>
              </a:ext>
            </a:extLst>
          </p:cNvPr>
          <p:cNvSpPr txBox="1"/>
          <p:nvPr/>
        </p:nvSpPr>
        <p:spPr>
          <a:xfrm>
            <a:off x="6074095" y="412346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hangingPunct="1">
              <a:lnSpc>
                <a:spcPct val="100000"/>
              </a:lnSpc>
            </a:pPr>
            <a:r>
              <a:rPr lang="en-US" sz="1400" b="1" kern="1200">
                <a:solidFill>
                  <a:srgbClr val="ED1C24"/>
                </a:solidFill>
                <a:latin typeface="Century Gothic"/>
              </a:rPr>
              <a:t>BOB</a:t>
            </a:r>
            <a:endParaRPr lang="en-US" sz="1400" b="1" kern="1200" dirty="0">
              <a:solidFill>
                <a:srgbClr val="ED1C24"/>
              </a:solidFill>
              <a:latin typeface="Century Gothic"/>
            </a:endParaRPr>
          </a:p>
        </p:txBody>
      </p:sp>
      <p:cxnSp>
        <p:nvCxnSpPr>
          <p:cNvPr id="18" name="Straight Connector 65">
            <a:extLst>
              <a:ext uri="{FF2B5EF4-FFF2-40B4-BE49-F238E27FC236}">
                <a16:creationId xmlns:a16="http://schemas.microsoft.com/office/drawing/2014/main" id="{B15E1782-367C-4A07-9587-6AFA7AC7CFAE}"/>
              </a:ext>
            </a:extLst>
          </p:cNvPr>
          <p:cNvCxnSpPr>
            <a:endCxn id="8" idx="4"/>
          </p:cNvCxnSpPr>
          <p:nvPr/>
        </p:nvCxnSpPr>
        <p:spPr>
          <a:xfrm flipV="1">
            <a:off x="6517977" y="2587690"/>
            <a:ext cx="427305" cy="1362152"/>
          </a:xfrm>
          <a:prstGeom prst="line">
            <a:avLst/>
          </a:prstGeom>
          <a:noFill/>
          <a:ln w="6350" cap="flat" cmpd="sng" algn="ctr">
            <a:solidFill>
              <a:srgbClr val="959595"/>
            </a:solidFill>
            <a:prstDash val="solid"/>
            <a:miter lim="800000"/>
          </a:ln>
          <a:effectLst/>
        </p:spPr>
      </p:cxnSp>
      <p:sp>
        <p:nvSpPr>
          <p:cNvPr id="19" name="Oval 66">
            <a:extLst>
              <a:ext uri="{FF2B5EF4-FFF2-40B4-BE49-F238E27FC236}">
                <a16:creationId xmlns:a16="http://schemas.microsoft.com/office/drawing/2014/main" id="{80E4C4D7-9053-4639-A481-3027C6F13462}"/>
              </a:ext>
            </a:extLst>
          </p:cNvPr>
          <p:cNvSpPr/>
          <p:nvPr/>
        </p:nvSpPr>
        <p:spPr>
          <a:xfrm>
            <a:off x="6906244" y="2453105"/>
            <a:ext cx="95549" cy="95549"/>
          </a:xfrm>
          <a:prstGeom prst="ellipse">
            <a:avLst/>
          </a:prstGeom>
          <a:solidFill>
            <a:srgbClr val="ED1C2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hangingPunct="1">
              <a:lnSpc>
                <a:spcPct val="100000"/>
              </a:lnSpc>
              <a:defRPr/>
            </a:pPr>
            <a:endParaRPr lang="en-US" sz="1800">
              <a:solidFill>
                <a:srgbClr val="ED1C24"/>
              </a:solidFill>
              <a:latin typeface="Century Gothic"/>
            </a:endParaRPr>
          </a:p>
        </p:txBody>
      </p:sp>
      <p:grpSp>
        <p:nvGrpSpPr>
          <p:cNvPr id="20" name="Group 67">
            <a:extLst>
              <a:ext uri="{FF2B5EF4-FFF2-40B4-BE49-F238E27FC236}">
                <a16:creationId xmlns:a16="http://schemas.microsoft.com/office/drawing/2014/main" id="{27A41BA2-CC76-4929-8DB8-AB914709D6C2}"/>
              </a:ext>
            </a:extLst>
          </p:cNvPr>
          <p:cNvGrpSpPr/>
          <p:nvPr/>
        </p:nvGrpSpPr>
        <p:grpSpPr>
          <a:xfrm>
            <a:off x="7103570" y="1559298"/>
            <a:ext cx="4777985" cy="1390579"/>
            <a:chOff x="7103570" y="2377440"/>
            <a:chExt cx="4777985" cy="1390579"/>
          </a:xfrm>
        </p:grpSpPr>
        <p:sp>
          <p:nvSpPr>
            <p:cNvPr id="21" name="Content Placeholder 32">
              <a:extLst>
                <a:ext uri="{FF2B5EF4-FFF2-40B4-BE49-F238E27FC236}">
                  <a16:creationId xmlns:a16="http://schemas.microsoft.com/office/drawing/2014/main" id="{1B2C6B5C-F01F-4E69-A69A-BC9DDDECCE0A}"/>
                </a:ext>
              </a:extLst>
            </p:cNvPr>
            <p:cNvSpPr txBox="1">
              <a:spLocks/>
            </p:cNvSpPr>
            <p:nvPr/>
          </p:nvSpPr>
          <p:spPr>
            <a:xfrm>
              <a:off x="9104120" y="2377440"/>
              <a:ext cx="2777435" cy="139057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4938" indent="-134938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SzPct val="120000"/>
                <a:buFont typeface="Arial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3363" indent="-98425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–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11150" indent="-900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-"/>
                <a:tabLst/>
                <a:defRPr sz="1000" i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25600" indent="-504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SzPct val="100000"/>
                <a:buFont typeface=".AppleSystemUIFont" charset="-120"/>
                <a:buChar char="·"/>
                <a:tabLst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sz="2000" dirty="0">
                  <a:solidFill>
                    <a:srgbClr val="000000"/>
                  </a:solidFill>
                  <a:latin typeface="Century Gothic"/>
                </a:rPr>
                <a:t>1. 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Alice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cria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uma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nova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proposta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de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transação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e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assina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-a</a:t>
              </a:r>
              <a:endParaRPr lang="en-US" sz="2400" b="0" strike="sngStrike" dirty="0">
                <a:solidFill>
                  <a:srgbClr val="000000"/>
                </a:solidFill>
                <a:latin typeface="Century Gothic"/>
              </a:endParaRPr>
            </a:p>
          </p:txBody>
        </p:sp>
        <p:cxnSp>
          <p:nvCxnSpPr>
            <p:cNvPr id="22" name="Straight Connector 69">
              <a:extLst>
                <a:ext uri="{FF2B5EF4-FFF2-40B4-BE49-F238E27FC236}">
                  <a16:creationId xmlns:a16="http://schemas.microsoft.com/office/drawing/2014/main" id="{CBFE5602-375F-4CD6-B761-7516C96F6397}"/>
                </a:ext>
              </a:extLst>
            </p:cNvPr>
            <p:cNvCxnSpPr/>
            <p:nvPr/>
          </p:nvCxnSpPr>
          <p:spPr>
            <a:xfrm flipH="1">
              <a:off x="8972028" y="2377440"/>
              <a:ext cx="1" cy="1349541"/>
            </a:xfrm>
            <a:prstGeom prst="line">
              <a:avLst/>
            </a:prstGeom>
            <a:noFill/>
            <a:ln w="50800" cap="flat" cmpd="sng" algn="ctr">
              <a:solidFill>
                <a:srgbClr val="ED1C24"/>
              </a:solidFill>
              <a:prstDash val="solid"/>
              <a:miter lim="800000"/>
            </a:ln>
            <a:effectLst/>
          </p:spPr>
        </p:cxnSp>
        <p:cxnSp>
          <p:nvCxnSpPr>
            <p:cNvPr id="23" name="Curved Connector 24">
              <a:extLst>
                <a:ext uri="{FF2B5EF4-FFF2-40B4-BE49-F238E27FC236}">
                  <a16:creationId xmlns:a16="http://schemas.microsoft.com/office/drawing/2014/main" id="{CA8C91CC-14EC-4E6D-AD63-A0A435390117}"/>
                </a:ext>
              </a:extLst>
            </p:cNvPr>
            <p:cNvCxnSpPr/>
            <p:nvPr/>
          </p:nvCxnSpPr>
          <p:spPr>
            <a:xfrm flipH="1">
              <a:off x="7103570" y="3292014"/>
              <a:ext cx="1868459" cy="9895"/>
            </a:xfrm>
            <a:prstGeom prst="straightConnector1">
              <a:avLst/>
            </a:prstGeom>
            <a:noFill/>
            <a:ln w="57150" cap="flat" cmpd="sng" algn="ctr">
              <a:solidFill>
                <a:srgbClr val="ED1C24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4" name="Group 71">
            <a:extLst>
              <a:ext uri="{FF2B5EF4-FFF2-40B4-BE49-F238E27FC236}">
                <a16:creationId xmlns:a16="http://schemas.microsoft.com/office/drawing/2014/main" id="{7123CECB-83AE-444A-8212-B084B77551CB}"/>
              </a:ext>
            </a:extLst>
          </p:cNvPr>
          <p:cNvGrpSpPr/>
          <p:nvPr/>
        </p:nvGrpSpPr>
        <p:grpSpPr>
          <a:xfrm>
            <a:off x="6858472" y="2483081"/>
            <a:ext cx="4921306" cy="1393170"/>
            <a:chOff x="6960249" y="2807208"/>
            <a:chExt cx="4921306" cy="1393170"/>
          </a:xfrm>
        </p:grpSpPr>
        <p:sp>
          <p:nvSpPr>
            <p:cNvPr id="25" name="Content Placeholder 32">
              <a:extLst>
                <a:ext uri="{FF2B5EF4-FFF2-40B4-BE49-F238E27FC236}">
                  <a16:creationId xmlns:a16="http://schemas.microsoft.com/office/drawing/2014/main" id="{57C59017-5EE3-4F27-9D17-D9D50698B146}"/>
                </a:ext>
              </a:extLst>
            </p:cNvPr>
            <p:cNvSpPr txBox="1">
              <a:spLocks/>
            </p:cNvSpPr>
            <p:nvPr/>
          </p:nvSpPr>
          <p:spPr>
            <a:xfrm>
              <a:off x="9104120" y="2807208"/>
              <a:ext cx="2777435" cy="96081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4938" indent="-134938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SzPct val="120000"/>
                <a:buFont typeface="Arial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3363" indent="-98425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–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11150" indent="-900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-"/>
                <a:tabLst/>
                <a:defRPr sz="1000" i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25600" indent="-504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SzPct val="100000"/>
                <a:buFont typeface=".AppleSystemUIFont" charset="-120"/>
                <a:buChar char="·"/>
                <a:tabLst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sz="2000" dirty="0">
                  <a:solidFill>
                    <a:srgbClr val="000000"/>
                  </a:solidFill>
                  <a:latin typeface="Century Gothic"/>
                </a:rPr>
                <a:t>2. 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Alice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envia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a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proposta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e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sua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assinatura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para Bob</a:t>
              </a:r>
              <a:endParaRPr lang="en-US" sz="2400" b="0" strike="sngStrike" dirty="0">
                <a:solidFill>
                  <a:srgbClr val="000000"/>
                </a:solidFill>
                <a:latin typeface="Century Gothic"/>
              </a:endParaRPr>
            </a:p>
          </p:txBody>
        </p:sp>
        <p:cxnSp>
          <p:nvCxnSpPr>
            <p:cNvPr id="26" name="Straight Connector 73">
              <a:extLst>
                <a:ext uri="{FF2B5EF4-FFF2-40B4-BE49-F238E27FC236}">
                  <a16:creationId xmlns:a16="http://schemas.microsoft.com/office/drawing/2014/main" id="{5EC8917B-83E2-4A83-89FD-019DAE270CEC}"/>
                </a:ext>
              </a:extLst>
            </p:cNvPr>
            <p:cNvCxnSpPr/>
            <p:nvPr/>
          </p:nvCxnSpPr>
          <p:spPr>
            <a:xfrm>
              <a:off x="8972028" y="2807208"/>
              <a:ext cx="2" cy="1393170"/>
            </a:xfrm>
            <a:prstGeom prst="line">
              <a:avLst/>
            </a:prstGeom>
            <a:noFill/>
            <a:ln w="50800" cap="flat" cmpd="sng" algn="ctr">
              <a:solidFill>
                <a:srgbClr val="ED1C24"/>
              </a:solidFill>
              <a:prstDash val="solid"/>
              <a:miter lim="800000"/>
            </a:ln>
            <a:effectLst/>
          </p:spPr>
        </p:cxnSp>
        <p:cxnSp>
          <p:nvCxnSpPr>
            <p:cNvPr id="27" name="Curved Connector 24">
              <a:extLst>
                <a:ext uri="{FF2B5EF4-FFF2-40B4-BE49-F238E27FC236}">
                  <a16:creationId xmlns:a16="http://schemas.microsoft.com/office/drawing/2014/main" id="{BAC27F1A-EFE8-4C0D-ADF3-F5712F49A06E}"/>
                </a:ext>
              </a:extLst>
            </p:cNvPr>
            <p:cNvCxnSpPr/>
            <p:nvPr/>
          </p:nvCxnSpPr>
          <p:spPr>
            <a:xfrm flipH="1">
              <a:off x="6960249" y="3292014"/>
              <a:ext cx="2011781" cy="380673"/>
            </a:xfrm>
            <a:prstGeom prst="straightConnector1">
              <a:avLst/>
            </a:prstGeom>
            <a:noFill/>
            <a:ln w="57150" cap="flat" cmpd="sng" algn="ctr">
              <a:solidFill>
                <a:srgbClr val="ED1C24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8" name="Group 75">
            <a:extLst>
              <a:ext uri="{FF2B5EF4-FFF2-40B4-BE49-F238E27FC236}">
                <a16:creationId xmlns:a16="http://schemas.microsoft.com/office/drawing/2014/main" id="{8B8EF2FF-DE50-4B59-8F25-DA0094F7DE30}"/>
              </a:ext>
            </a:extLst>
          </p:cNvPr>
          <p:cNvGrpSpPr/>
          <p:nvPr/>
        </p:nvGrpSpPr>
        <p:grpSpPr>
          <a:xfrm>
            <a:off x="2383768" y="4011226"/>
            <a:ext cx="3879872" cy="1370264"/>
            <a:chOff x="8371566" y="2780092"/>
            <a:chExt cx="3879872" cy="1370264"/>
          </a:xfrm>
        </p:grpSpPr>
        <p:sp>
          <p:nvSpPr>
            <p:cNvPr id="29" name="Content Placeholder 32">
              <a:extLst>
                <a:ext uri="{FF2B5EF4-FFF2-40B4-BE49-F238E27FC236}">
                  <a16:creationId xmlns:a16="http://schemas.microsoft.com/office/drawing/2014/main" id="{ABDD006B-4CF0-4B53-A768-BC338956926E}"/>
                </a:ext>
              </a:extLst>
            </p:cNvPr>
            <p:cNvSpPr txBox="1">
              <a:spLocks/>
            </p:cNvSpPr>
            <p:nvPr/>
          </p:nvSpPr>
          <p:spPr>
            <a:xfrm>
              <a:off x="8371566" y="2780092"/>
              <a:ext cx="2777435" cy="96081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4938" indent="-134938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SzPct val="120000"/>
                <a:buFont typeface="Arial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3363" indent="-98425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–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11150" indent="-900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-"/>
                <a:tabLst/>
                <a:defRPr sz="1000" i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25600" indent="-504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SzPct val="100000"/>
                <a:buFont typeface=".AppleSystemUIFont" charset="-120"/>
                <a:buChar char="·"/>
                <a:tabLst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en-US" sz="2000" dirty="0">
                  <a:solidFill>
                    <a:srgbClr val="000000"/>
                  </a:solidFill>
                  <a:latin typeface="Century Gothic"/>
                </a:rPr>
                <a:t>3. 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Bob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inspeciona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a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proposta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,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verifica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-a e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assina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-a</a:t>
              </a:r>
              <a:endParaRPr lang="en-US" sz="2400" b="0" strike="sngStrike" dirty="0">
                <a:solidFill>
                  <a:srgbClr val="000000"/>
                </a:solidFill>
                <a:latin typeface="Century Gothic"/>
              </a:endParaRPr>
            </a:p>
          </p:txBody>
        </p:sp>
        <p:cxnSp>
          <p:nvCxnSpPr>
            <p:cNvPr id="30" name="Straight Connector 77">
              <a:extLst>
                <a:ext uri="{FF2B5EF4-FFF2-40B4-BE49-F238E27FC236}">
                  <a16:creationId xmlns:a16="http://schemas.microsoft.com/office/drawing/2014/main" id="{E0E31260-EEFD-4931-A12F-7B1FC63AA561}"/>
                </a:ext>
              </a:extLst>
            </p:cNvPr>
            <p:cNvCxnSpPr/>
            <p:nvPr/>
          </p:nvCxnSpPr>
          <p:spPr>
            <a:xfrm>
              <a:off x="11309161" y="2807208"/>
              <a:ext cx="0" cy="1343148"/>
            </a:xfrm>
            <a:prstGeom prst="line">
              <a:avLst/>
            </a:prstGeom>
            <a:noFill/>
            <a:ln w="50800" cap="flat" cmpd="sng" algn="ctr">
              <a:solidFill>
                <a:srgbClr val="ED1C24"/>
              </a:solidFill>
              <a:prstDash val="solid"/>
              <a:miter lim="800000"/>
            </a:ln>
            <a:effectLst/>
          </p:spPr>
        </p:cxnSp>
        <p:cxnSp>
          <p:nvCxnSpPr>
            <p:cNvPr id="31" name="Curved Connector 24">
              <a:extLst>
                <a:ext uri="{FF2B5EF4-FFF2-40B4-BE49-F238E27FC236}">
                  <a16:creationId xmlns:a16="http://schemas.microsoft.com/office/drawing/2014/main" id="{F3607438-40B7-4D80-887B-9C4FF512E2D9}"/>
                </a:ext>
              </a:extLst>
            </p:cNvPr>
            <p:cNvCxnSpPr/>
            <p:nvPr/>
          </p:nvCxnSpPr>
          <p:spPr>
            <a:xfrm flipV="1">
              <a:off x="11322624" y="2792121"/>
              <a:ext cx="928814" cy="489777"/>
            </a:xfrm>
            <a:prstGeom prst="straightConnector1">
              <a:avLst/>
            </a:prstGeom>
            <a:noFill/>
            <a:ln w="57150" cap="flat" cmpd="sng" algn="ctr">
              <a:solidFill>
                <a:srgbClr val="ED1C24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2" name="Group 79">
            <a:extLst>
              <a:ext uri="{FF2B5EF4-FFF2-40B4-BE49-F238E27FC236}">
                <a16:creationId xmlns:a16="http://schemas.microsoft.com/office/drawing/2014/main" id="{64798B56-9608-40A1-9DE4-3B6F6BA41534}"/>
              </a:ext>
            </a:extLst>
          </p:cNvPr>
          <p:cNvGrpSpPr/>
          <p:nvPr/>
        </p:nvGrpSpPr>
        <p:grpSpPr>
          <a:xfrm>
            <a:off x="637720" y="2383726"/>
            <a:ext cx="5933117" cy="1370264"/>
            <a:chOff x="8371566" y="2780092"/>
            <a:chExt cx="5933117" cy="1370264"/>
          </a:xfrm>
        </p:grpSpPr>
        <p:sp>
          <p:nvSpPr>
            <p:cNvPr id="33" name="Content Placeholder 32">
              <a:extLst>
                <a:ext uri="{FF2B5EF4-FFF2-40B4-BE49-F238E27FC236}">
                  <a16:creationId xmlns:a16="http://schemas.microsoft.com/office/drawing/2014/main" id="{772B9961-4F21-40C5-AB3A-705219044E87}"/>
                </a:ext>
              </a:extLst>
            </p:cNvPr>
            <p:cNvSpPr txBox="1">
              <a:spLocks/>
            </p:cNvSpPr>
            <p:nvPr/>
          </p:nvSpPr>
          <p:spPr>
            <a:xfrm>
              <a:off x="8371566" y="2780092"/>
              <a:ext cx="2777435" cy="96081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4938" indent="-134938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SzPct val="120000"/>
                <a:buFont typeface="Arial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3363" indent="-98425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–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11150" indent="-900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-"/>
                <a:tabLst/>
                <a:defRPr sz="1000" i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25600" indent="-504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SzPct val="100000"/>
                <a:buFont typeface=".AppleSystemUIFont" charset="-120"/>
                <a:buChar char="·"/>
                <a:tabLst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en-US" sz="2000" dirty="0">
                  <a:solidFill>
                    <a:srgbClr val="000000"/>
                  </a:solidFill>
                  <a:latin typeface="Century Gothic"/>
                </a:rPr>
                <a:t>4. 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Bob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envia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de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volta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a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transação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e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sua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assinatura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para Alice</a:t>
              </a:r>
              <a:endParaRPr lang="en-US" sz="2400" b="0" strike="sngStrike" dirty="0">
                <a:solidFill>
                  <a:srgbClr val="000000"/>
                </a:solidFill>
                <a:latin typeface="Century Gothic"/>
              </a:endParaRPr>
            </a:p>
          </p:txBody>
        </p:sp>
        <p:cxnSp>
          <p:nvCxnSpPr>
            <p:cNvPr id="34" name="Straight Connector 81">
              <a:extLst>
                <a:ext uri="{FF2B5EF4-FFF2-40B4-BE49-F238E27FC236}">
                  <a16:creationId xmlns:a16="http://schemas.microsoft.com/office/drawing/2014/main" id="{99B5A83A-7C71-412A-B9A1-2B4CD756862B}"/>
                </a:ext>
              </a:extLst>
            </p:cNvPr>
            <p:cNvCxnSpPr/>
            <p:nvPr/>
          </p:nvCxnSpPr>
          <p:spPr>
            <a:xfrm>
              <a:off x="11309161" y="2807208"/>
              <a:ext cx="0" cy="1343148"/>
            </a:xfrm>
            <a:prstGeom prst="line">
              <a:avLst/>
            </a:prstGeom>
            <a:noFill/>
            <a:ln w="50800" cap="flat" cmpd="sng" algn="ctr">
              <a:solidFill>
                <a:srgbClr val="ED1C24"/>
              </a:solidFill>
              <a:prstDash val="solid"/>
              <a:miter lim="800000"/>
            </a:ln>
            <a:effectLst/>
          </p:spPr>
        </p:cxnSp>
        <p:cxnSp>
          <p:nvCxnSpPr>
            <p:cNvPr id="35" name="Curved Connector 24">
              <a:extLst>
                <a:ext uri="{FF2B5EF4-FFF2-40B4-BE49-F238E27FC236}">
                  <a16:creationId xmlns:a16="http://schemas.microsoft.com/office/drawing/2014/main" id="{F5837175-383B-4D61-B774-04D4C605FE69}"/>
                </a:ext>
              </a:extLst>
            </p:cNvPr>
            <p:cNvCxnSpPr/>
            <p:nvPr/>
          </p:nvCxnSpPr>
          <p:spPr>
            <a:xfrm>
              <a:off x="11322624" y="3281899"/>
              <a:ext cx="2982059" cy="277955"/>
            </a:xfrm>
            <a:prstGeom prst="straightConnector1">
              <a:avLst/>
            </a:prstGeom>
            <a:noFill/>
            <a:ln w="57150" cap="flat" cmpd="sng" algn="ctr">
              <a:solidFill>
                <a:srgbClr val="ED1C24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36" name="Oval 83">
            <a:extLst>
              <a:ext uri="{FF2B5EF4-FFF2-40B4-BE49-F238E27FC236}">
                <a16:creationId xmlns:a16="http://schemas.microsoft.com/office/drawing/2014/main" id="{C71C6635-157D-41F4-B9EB-AFB287859587}"/>
              </a:ext>
            </a:extLst>
          </p:cNvPr>
          <p:cNvSpPr/>
          <p:nvPr/>
        </p:nvSpPr>
        <p:spPr>
          <a:xfrm>
            <a:off x="6444776" y="3963451"/>
            <a:ext cx="95549" cy="95549"/>
          </a:xfrm>
          <a:prstGeom prst="ellipse">
            <a:avLst/>
          </a:prstGeom>
          <a:solidFill>
            <a:srgbClr val="ED1C2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hangingPunct="1">
              <a:lnSpc>
                <a:spcPct val="100000"/>
              </a:lnSpc>
              <a:defRPr/>
            </a:pPr>
            <a:endParaRPr lang="en-US" sz="1800">
              <a:solidFill>
                <a:srgbClr val="ED1C24"/>
              </a:solidFill>
              <a:latin typeface="Century Gothic"/>
            </a:endParaRPr>
          </a:p>
        </p:txBody>
      </p:sp>
      <p:sp>
        <p:nvSpPr>
          <p:cNvPr id="37" name="Oval 84">
            <a:extLst>
              <a:ext uri="{FF2B5EF4-FFF2-40B4-BE49-F238E27FC236}">
                <a16:creationId xmlns:a16="http://schemas.microsoft.com/office/drawing/2014/main" id="{2B362ACF-5CE6-475A-9A44-281D442820D7}"/>
              </a:ext>
            </a:extLst>
          </p:cNvPr>
          <p:cNvSpPr/>
          <p:nvPr/>
        </p:nvSpPr>
        <p:spPr>
          <a:xfrm>
            <a:off x="6906244" y="2453105"/>
            <a:ext cx="95549" cy="95549"/>
          </a:xfrm>
          <a:prstGeom prst="ellipse">
            <a:avLst/>
          </a:prstGeom>
          <a:solidFill>
            <a:srgbClr val="ED1C2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hangingPunct="1">
              <a:lnSpc>
                <a:spcPct val="100000"/>
              </a:lnSpc>
              <a:defRPr/>
            </a:pPr>
            <a:endParaRPr lang="en-US" sz="1800">
              <a:solidFill>
                <a:srgbClr val="ED1C24"/>
              </a:solidFill>
              <a:latin typeface="Century Gothic"/>
            </a:endParaRPr>
          </a:p>
        </p:txBody>
      </p:sp>
      <p:grpSp>
        <p:nvGrpSpPr>
          <p:cNvPr id="38" name="Group 85">
            <a:extLst>
              <a:ext uri="{FF2B5EF4-FFF2-40B4-BE49-F238E27FC236}">
                <a16:creationId xmlns:a16="http://schemas.microsoft.com/office/drawing/2014/main" id="{DD2660AB-AF4B-4723-A995-A26E4A0E7965}"/>
              </a:ext>
            </a:extLst>
          </p:cNvPr>
          <p:cNvGrpSpPr/>
          <p:nvPr/>
        </p:nvGrpSpPr>
        <p:grpSpPr>
          <a:xfrm>
            <a:off x="7135382" y="1768302"/>
            <a:ext cx="4486713" cy="1463843"/>
            <a:chOff x="7717263" y="2377440"/>
            <a:chExt cx="4486713" cy="1390579"/>
          </a:xfrm>
        </p:grpSpPr>
        <p:sp>
          <p:nvSpPr>
            <p:cNvPr id="39" name="Content Placeholder 32">
              <a:extLst>
                <a:ext uri="{FF2B5EF4-FFF2-40B4-BE49-F238E27FC236}">
                  <a16:creationId xmlns:a16="http://schemas.microsoft.com/office/drawing/2014/main" id="{78D2B6CA-1A3E-4697-85C2-A55FCD33DA1C}"/>
                </a:ext>
              </a:extLst>
            </p:cNvPr>
            <p:cNvSpPr txBox="1">
              <a:spLocks/>
            </p:cNvSpPr>
            <p:nvPr/>
          </p:nvSpPr>
          <p:spPr>
            <a:xfrm>
              <a:off x="9104120" y="2377440"/>
              <a:ext cx="3099856" cy="139057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4938" indent="-134938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SzPct val="120000"/>
                <a:buFont typeface="Arial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3363" indent="-98425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–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11150" indent="-900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-"/>
                <a:tabLst/>
                <a:defRPr sz="1000" i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25600" indent="-504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SzPct val="100000"/>
                <a:buFont typeface=".AppleSystemUIFont" charset="-120"/>
                <a:buChar char="·"/>
                <a:tabLst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sz="2000" dirty="0">
                  <a:solidFill>
                    <a:srgbClr val="000000"/>
                  </a:solidFill>
                  <a:latin typeface="Century Gothic"/>
                </a:rPr>
                <a:t>5. 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Alice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verifica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a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transação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e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checa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a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assinatura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de Bob</a:t>
              </a:r>
              <a:endParaRPr lang="en-US" sz="2400" b="0" strike="sngStrike" dirty="0">
                <a:solidFill>
                  <a:srgbClr val="000000"/>
                </a:solidFill>
                <a:latin typeface="Century Gothic"/>
              </a:endParaRPr>
            </a:p>
          </p:txBody>
        </p:sp>
        <p:cxnSp>
          <p:nvCxnSpPr>
            <p:cNvPr id="40" name="Straight Connector 87">
              <a:extLst>
                <a:ext uri="{FF2B5EF4-FFF2-40B4-BE49-F238E27FC236}">
                  <a16:creationId xmlns:a16="http://schemas.microsoft.com/office/drawing/2014/main" id="{56E62642-EC79-4DEC-8AFA-797B1C6210B2}"/>
                </a:ext>
              </a:extLst>
            </p:cNvPr>
            <p:cNvCxnSpPr/>
            <p:nvPr/>
          </p:nvCxnSpPr>
          <p:spPr>
            <a:xfrm flipH="1">
              <a:off x="8972028" y="2377440"/>
              <a:ext cx="1" cy="1349541"/>
            </a:xfrm>
            <a:prstGeom prst="line">
              <a:avLst/>
            </a:prstGeom>
            <a:noFill/>
            <a:ln w="50800" cap="flat" cmpd="sng" algn="ctr">
              <a:solidFill>
                <a:srgbClr val="ED1C24"/>
              </a:solidFill>
              <a:prstDash val="solid"/>
              <a:miter lim="800000"/>
            </a:ln>
            <a:effectLst/>
          </p:spPr>
        </p:cxnSp>
        <p:cxnSp>
          <p:nvCxnSpPr>
            <p:cNvPr id="41" name="Curved Connector 24">
              <a:extLst>
                <a:ext uri="{FF2B5EF4-FFF2-40B4-BE49-F238E27FC236}">
                  <a16:creationId xmlns:a16="http://schemas.microsoft.com/office/drawing/2014/main" id="{2FE52355-BECC-4AA6-9A99-96B03AF68858}"/>
                </a:ext>
              </a:extLst>
            </p:cNvPr>
            <p:cNvCxnSpPr/>
            <p:nvPr/>
          </p:nvCxnSpPr>
          <p:spPr>
            <a:xfrm flipH="1" flipV="1">
              <a:off x="7717263" y="3106515"/>
              <a:ext cx="1254768" cy="185499"/>
            </a:xfrm>
            <a:prstGeom prst="straightConnector1">
              <a:avLst/>
            </a:prstGeom>
            <a:noFill/>
            <a:ln w="57150" cap="flat" cmpd="sng" algn="ctr">
              <a:solidFill>
                <a:srgbClr val="ED1C24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42" name="Group 89">
            <a:extLst>
              <a:ext uri="{FF2B5EF4-FFF2-40B4-BE49-F238E27FC236}">
                <a16:creationId xmlns:a16="http://schemas.microsoft.com/office/drawing/2014/main" id="{3187CECC-D41F-4BFC-A7B6-63B59DDEEB45}"/>
              </a:ext>
            </a:extLst>
          </p:cNvPr>
          <p:cNvGrpSpPr/>
          <p:nvPr/>
        </p:nvGrpSpPr>
        <p:grpSpPr>
          <a:xfrm>
            <a:off x="3490337" y="1464898"/>
            <a:ext cx="4821966" cy="2465955"/>
            <a:chOff x="3490337" y="2283040"/>
            <a:chExt cx="4821966" cy="2465955"/>
          </a:xfrm>
        </p:grpSpPr>
        <p:sp>
          <p:nvSpPr>
            <p:cNvPr id="43" name="Oval 90">
              <a:extLst>
                <a:ext uri="{FF2B5EF4-FFF2-40B4-BE49-F238E27FC236}">
                  <a16:creationId xmlns:a16="http://schemas.microsoft.com/office/drawing/2014/main" id="{D14B1CE2-7B83-4E72-8E66-BCC476F3F5F9}"/>
                </a:ext>
              </a:extLst>
            </p:cNvPr>
            <p:cNvSpPr/>
            <p:nvPr/>
          </p:nvSpPr>
          <p:spPr>
            <a:xfrm>
              <a:off x="3490337" y="2283040"/>
              <a:ext cx="494716" cy="494716"/>
            </a:xfrm>
            <a:prstGeom prst="ellipse">
              <a:avLst/>
            </a:prstGeom>
            <a:noFill/>
            <a:ln w="57150" cap="flat" cmpd="sng" algn="ctr">
              <a:solidFill>
                <a:srgbClr val="ED1C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hangingPunct="1">
                <a:lnSpc>
                  <a:spcPct val="100000"/>
                </a:lnSpc>
                <a:defRPr/>
              </a:pPr>
              <a:endParaRPr lang="en-US" sz="1800">
                <a:latin typeface="Century Gothic"/>
              </a:endParaRPr>
            </a:p>
          </p:txBody>
        </p:sp>
        <p:sp>
          <p:nvSpPr>
            <p:cNvPr id="44" name="Oval 91">
              <a:extLst>
                <a:ext uri="{FF2B5EF4-FFF2-40B4-BE49-F238E27FC236}">
                  <a16:creationId xmlns:a16="http://schemas.microsoft.com/office/drawing/2014/main" id="{C261F3C1-3DE6-4F73-B44B-54823A82FFBF}"/>
                </a:ext>
              </a:extLst>
            </p:cNvPr>
            <p:cNvSpPr/>
            <p:nvPr/>
          </p:nvSpPr>
          <p:spPr>
            <a:xfrm>
              <a:off x="7817587" y="4254279"/>
              <a:ext cx="494716" cy="494716"/>
            </a:xfrm>
            <a:prstGeom prst="ellipse">
              <a:avLst/>
            </a:prstGeom>
            <a:noFill/>
            <a:ln w="57150" cap="flat" cmpd="sng" algn="ctr">
              <a:solidFill>
                <a:srgbClr val="ED1C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hangingPunct="1">
                <a:lnSpc>
                  <a:spcPct val="100000"/>
                </a:lnSpc>
                <a:defRPr/>
              </a:pPr>
              <a:endParaRPr lang="en-US" sz="1800">
                <a:latin typeface="Century Gothic"/>
              </a:endParaRPr>
            </a:p>
          </p:txBody>
        </p:sp>
      </p:grpSp>
      <p:sp>
        <p:nvSpPr>
          <p:cNvPr id="46" name="TextBox 93">
            <a:extLst>
              <a:ext uri="{FF2B5EF4-FFF2-40B4-BE49-F238E27FC236}">
                <a16:creationId xmlns:a16="http://schemas.microsoft.com/office/drawing/2014/main" id="{037E9F07-387A-4485-9E8B-8E50926997E3}"/>
              </a:ext>
            </a:extLst>
          </p:cNvPr>
          <p:cNvSpPr txBox="1"/>
          <p:nvPr/>
        </p:nvSpPr>
        <p:spPr>
          <a:xfrm>
            <a:off x="4979683" y="1256085"/>
            <a:ext cx="164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hangingPunct="1">
              <a:lnSpc>
                <a:spcPct val="100000"/>
              </a:lnSpc>
            </a:pPr>
            <a:r>
              <a:rPr lang="en-US" sz="1400" b="1" kern="1200" dirty="0">
                <a:solidFill>
                  <a:srgbClr val="ED1C24"/>
                </a:solidFill>
                <a:latin typeface="Century Gothic"/>
              </a:rPr>
              <a:t>NOTARY CLUSTER</a:t>
            </a:r>
          </a:p>
        </p:txBody>
      </p:sp>
      <p:grpSp>
        <p:nvGrpSpPr>
          <p:cNvPr id="47" name="Group 94">
            <a:extLst>
              <a:ext uri="{FF2B5EF4-FFF2-40B4-BE49-F238E27FC236}">
                <a16:creationId xmlns:a16="http://schemas.microsoft.com/office/drawing/2014/main" id="{D02DFF86-1A61-410D-B023-691FBAC2CE75}"/>
              </a:ext>
            </a:extLst>
          </p:cNvPr>
          <p:cNvGrpSpPr/>
          <p:nvPr/>
        </p:nvGrpSpPr>
        <p:grpSpPr>
          <a:xfrm>
            <a:off x="6263640" y="782784"/>
            <a:ext cx="4057637" cy="1390579"/>
            <a:chOff x="7823918" y="2377440"/>
            <a:chExt cx="4057637" cy="1390579"/>
          </a:xfrm>
        </p:grpSpPr>
        <p:sp>
          <p:nvSpPr>
            <p:cNvPr id="48" name="Content Placeholder 32">
              <a:extLst>
                <a:ext uri="{FF2B5EF4-FFF2-40B4-BE49-F238E27FC236}">
                  <a16:creationId xmlns:a16="http://schemas.microsoft.com/office/drawing/2014/main" id="{00FA63C8-66CC-4C50-B95C-0666310E1EBE}"/>
                </a:ext>
              </a:extLst>
            </p:cNvPr>
            <p:cNvSpPr txBox="1">
              <a:spLocks/>
            </p:cNvSpPr>
            <p:nvPr/>
          </p:nvSpPr>
          <p:spPr>
            <a:xfrm>
              <a:off x="9104120" y="2377440"/>
              <a:ext cx="2777435" cy="139057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4938" indent="-134938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SzPct val="120000"/>
                <a:buFont typeface="Arial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3363" indent="-98425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–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11150" indent="-900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Font typeface=".AppleSystemUIFont" charset="-120"/>
                <a:buChar char="-"/>
                <a:tabLst/>
                <a:defRPr sz="1000" i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25600" indent="-50400" algn="l" defTabSz="914400" rtl="0" eaLnBrk="1" latinLnBrk="0" hangingPunct="1">
                <a:lnSpc>
                  <a:spcPct val="133000"/>
                </a:lnSpc>
                <a:spcBef>
                  <a:spcPts val="0"/>
                </a:spcBef>
                <a:buSzPct val="100000"/>
                <a:buFont typeface=".AppleSystemUIFont" charset="-120"/>
                <a:buChar char="·"/>
                <a:tabLst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sz="2000" dirty="0">
                  <a:solidFill>
                    <a:srgbClr val="000000"/>
                  </a:solidFill>
                  <a:latin typeface="Century Gothic"/>
                </a:rPr>
                <a:t>6. 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Alice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envia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a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transação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assinada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</a:t>
              </a:r>
              <a:r>
                <a:rPr lang="en-US" sz="2000" b="0" dirty="0" err="1">
                  <a:solidFill>
                    <a:srgbClr val="000000"/>
                  </a:solidFill>
                  <a:latin typeface="Century Gothic"/>
                </a:rPr>
                <a:t>ao</a:t>
              </a:r>
              <a:r>
                <a:rPr lang="en-US" sz="2000" b="0" dirty="0">
                  <a:solidFill>
                    <a:srgbClr val="000000"/>
                  </a:solidFill>
                  <a:latin typeface="Century Gothic"/>
                </a:rPr>
                <a:t> notary cluster</a:t>
              </a:r>
              <a:endParaRPr lang="en-US" sz="2400" b="0" strike="sngStrike" dirty="0">
                <a:solidFill>
                  <a:srgbClr val="000000"/>
                </a:solidFill>
                <a:latin typeface="Century Gothic"/>
              </a:endParaRPr>
            </a:p>
          </p:txBody>
        </p:sp>
        <p:cxnSp>
          <p:nvCxnSpPr>
            <p:cNvPr id="49" name="Straight Connector 96">
              <a:extLst>
                <a:ext uri="{FF2B5EF4-FFF2-40B4-BE49-F238E27FC236}">
                  <a16:creationId xmlns:a16="http://schemas.microsoft.com/office/drawing/2014/main" id="{E5F4663E-77C2-4AB5-8D6B-E589C65F9350}"/>
                </a:ext>
              </a:extLst>
            </p:cNvPr>
            <p:cNvCxnSpPr/>
            <p:nvPr/>
          </p:nvCxnSpPr>
          <p:spPr>
            <a:xfrm flipH="1">
              <a:off x="8972028" y="2377440"/>
              <a:ext cx="1" cy="1349541"/>
            </a:xfrm>
            <a:prstGeom prst="line">
              <a:avLst/>
            </a:prstGeom>
            <a:noFill/>
            <a:ln w="50800" cap="flat" cmpd="sng" algn="ctr">
              <a:solidFill>
                <a:srgbClr val="ED1C24"/>
              </a:solidFill>
              <a:prstDash val="solid"/>
              <a:miter lim="800000"/>
            </a:ln>
            <a:effectLst/>
          </p:spPr>
        </p:cxnSp>
        <p:cxnSp>
          <p:nvCxnSpPr>
            <p:cNvPr id="50" name="Curved Connector 24">
              <a:extLst>
                <a:ext uri="{FF2B5EF4-FFF2-40B4-BE49-F238E27FC236}">
                  <a16:creationId xmlns:a16="http://schemas.microsoft.com/office/drawing/2014/main" id="{65D0D58E-DC22-4806-87B4-EC5358A8310E}"/>
                </a:ext>
              </a:extLst>
            </p:cNvPr>
            <p:cNvCxnSpPr/>
            <p:nvPr/>
          </p:nvCxnSpPr>
          <p:spPr>
            <a:xfrm flipH="1">
              <a:off x="7823918" y="3292014"/>
              <a:ext cx="1148112" cy="387239"/>
            </a:xfrm>
            <a:prstGeom prst="straightConnector1">
              <a:avLst/>
            </a:prstGeom>
            <a:noFill/>
            <a:ln w="57150" cap="flat" cmpd="sng" algn="ctr">
              <a:solidFill>
                <a:srgbClr val="ED1C24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BC151C6B-E13B-408C-B770-757CC8FBFAB9}"/>
              </a:ext>
            </a:extLst>
          </p:cNvPr>
          <p:cNvSpPr txBox="1"/>
          <p:nvPr/>
        </p:nvSpPr>
        <p:spPr>
          <a:xfrm>
            <a:off x="764275" y="6687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F1AD613B-EC40-4003-8D01-39553D736413}"/>
              </a:ext>
            </a:extLst>
          </p:cNvPr>
          <p:cNvSpPr txBox="1"/>
          <p:nvPr/>
        </p:nvSpPr>
        <p:spPr>
          <a:xfrm>
            <a:off x="6357671" y="4664621"/>
            <a:ext cx="5523884" cy="17113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/>
              <a:t>Não usa </a:t>
            </a:r>
            <a:r>
              <a:rPr lang="pt-BR" b="1" i="1" dirty="0" err="1"/>
              <a:t>gossip</a:t>
            </a:r>
            <a:r>
              <a:rPr lang="pt-BR" b="1" i="1" dirty="0"/>
              <a:t> </a:t>
            </a:r>
            <a:r>
              <a:rPr lang="pt-BR" b="1" i="1" dirty="0" err="1"/>
              <a:t>protocols</a:t>
            </a:r>
            <a:endParaRPr lang="pt-BR" b="1" i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b="1" dirty="0"/>
              <a:t>Network </a:t>
            </a:r>
            <a:r>
              <a:rPr lang="pt-BR" b="1" dirty="0" err="1"/>
              <a:t>map</a:t>
            </a:r>
            <a:r>
              <a:rPr lang="pt-BR" b="1" dirty="0"/>
              <a:t> </a:t>
            </a:r>
            <a:r>
              <a:rPr lang="pt-BR" b="1" dirty="0" err="1"/>
              <a:t>service</a:t>
            </a:r>
            <a:r>
              <a:rPr lang="pt-BR" dirty="0"/>
              <a:t> publica a lista de nodes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/>
              <a:t>Comunicação via AMQP/1.0 sobre </a:t>
            </a:r>
            <a:r>
              <a:rPr lang="pt-BR" b="1" dirty="0"/>
              <a:t>TLS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b="1" dirty="0"/>
              <a:t>Potencial de comunicação</a:t>
            </a:r>
            <a:r>
              <a:rPr lang="pt-BR" dirty="0"/>
              <a:t>, não conexões persistentes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50C24FE7-5A2D-40E2-B0FF-31F1D10F0E3F}"/>
              </a:ext>
            </a:extLst>
          </p:cNvPr>
          <p:cNvSpPr txBox="1">
            <a:spLocks/>
          </p:cNvSpPr>
          <p:nvPr/>
        </p:nvSpPr>
        <p:spPr>
          <a:xfrm>
            <a:off x="502009" y="613251"/>
            <a:ext cx="9291347" cy="492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Fluxo</a:t>
            </a:r>
            <a:r>
              <a:rPr lang="en-US" sz="40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 de </a:t>
            </a:r>
            <a:r>
              <a:rPr lang="en-US" sz="40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comunicações</a:t>
            </a:r>
            <a:endParaRPr lang="en-US" sz="4000" b="1" dirty="0">
              <a:solidFill>
                <a:srgbClr val="3EAEC9"/>
              </a:solidFill>
              <a:latin typeface="Calibri" charset="0"/>
              <a:cs typeface="Calibri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238F42C-5C5E-4A76-9471-C72605ED4CA4}"/>
              </a:ext>
            </a:extLst>
          </p:cNvPr>
          <p:cNvSpPr txBox="1"/>
          <p:nvPr/>
        </p:nvSpPr>
        <p:spPr>
          <a:xfrm>
            <a:off x="708638" y="3159706"/>
            <a:ext cx="4812536" cy="957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latin typeface="Century Gothic" panose="020B0502020202020204" pitchFamily="34" charset="0"/>
              </a:rPr>
              <a:t>Nodes não envolvidos na transação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Century Gothic" panose="020B0502020202020204" pitchFamily="34" charset="0"/>
              </a:rPr>
              <a:t>ficam sem conhecimento da mesma</a:t>
            </a:r>
          </a:p>
        </p:txBody>
      </p:sp>
    </p:spTree>
    <p:extLst>
      <p:ext uri="{BB962C8B-B14F-4D97-AF65-F5344CB8AC3E}">
        <p14:creationId xmlns:p14="http://schemas.microsoft.com/office/powerpoint/2010/main" val="93434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-0.03776 0.2201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" y="109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0.03776 -0.2201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" y="-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76 -0.22014 L -0.08945 -0.3335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67" y="-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36" grpId="0" animBg="1"/>
      <p:bldP spid="36" grpId="1" animBg="1"/>
      <p:bldP spid="36" grpId="2" animBg="1"/>
      <p:bldP spid="52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785C36A-02D7-4F84-BD6E-75835B319302}"/>
              </a:ext>
            </a:extLst>
          </p:cNvPr>
          <p:cNvSpPr txBox="1"/>
          <p:nvPr/>
        </p:nvSpPr>
        <p:spPr>
          <a:xfrm>
            <a:off x="7528103" y="1465881"/>
            <a:ext cx="37685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Consenso em nível individual</a:t>
            </a:r>
          </a:p>
          <a:p>
            <a:endParaRPr lang="pt-BR" sz="2000" dirty="0"/>
          </a:p>
          <a:p>
            <a:r>
              <a:rPr lang="pt-BR" sz="2000" dirty="0"/>
              <a:t>O Corda separa o mecanismo de confiança do nó, permitindo um serviço de consenso “</a:t>
            </a:r>
            <a:r>
              <a:rPr lang="pt-BR" sz="2000" dirty="0" err="1"/>
              <a:t>plugável</a:t>
            </a:r>
            <a:r>
              <a:rPr lang="pt-BR" sz="2000" dirty="0"/>
              <a:t>”, chamado </a:t>
            </a:r>
            <a:r>
              <a:rPr lang="pt-BR" sz="2000" b="1" dirty="0" err="1"/>
              <a:t>Notary</a:t>
            </a:r>
            <a:r>
              <a:rPr lang="pt-BR" sz="2000" b="1" dirty="0"/>
              <a:t>, </a:t>
            </a:r>
            <a:r>
              <a:rPr lang="pt-BR" sz="2000" dirty="0"/>
              <a:t>podendo ser </a:t>
            </a:r>
            <a:r>
              <a:rPr lang="pt-BR" sz="2000" dirty="0" err="1"/>
              <a:t>Raft</a:t>
            </a:r>
            <a:r>
              <a:rPr lang="pt-BR" sz="2000" dirty="0"/>
              <a:t>, BFT, </a:t>
            </a:r>
            <a:r>
              <a:rPr lang="pt-BR" sz="2000" dirty="0" err="1"/>
              <a:t>etc</a:t>
            </a:r>
            <a:endParaRPr lang="pt-BR" sz="2000" dirty="0"/>
          </a:p>
          <a:p>
            <a:endParaRPr lang="pt-BR" sz="2000" b="1" dirty="0"/>
          </a:p>
          <a:p>
            <a:r>
              <a:rPr lang="pt-BR" sz="2000" dirty="0"/>
              <a:t>O algoritmo de consenso pode ser escolhido no nível da transação, e não só no blockchain como um todo.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E30C0AA2-303A-46BB-873B-C8E2C446DBD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2218316"/>
            <a:ext cx="6170340" cy="242030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8E3008F-30EE-4FB6-B368-00555F1DB67B}"/>
              </a:ext>
            </a:extLst>
          </p:cNvPr>
          <p:cNvSpPr txBox="1">
            <a:spLocks/>
          </p:cNvSpPr>
          <p:nvPr/>
        </p:nvSpPr>
        <p:spPr>
          <a:xfrm>
            <a:off x="502009" y="613251"/>
            <a:ext cx="9291347" cy="492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Consenso</a:t>
            </a:r>
            <a:r>
              <a:rPr lang="en-US" sz="40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 </a:t>
            </a:r>
            <a:r>
              <a:rPr lang="en-US" sz="40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como</a:t>
            </a:r>
            <a:r>
              <a:rPr lang="en-US" sz="40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 </a:t>
            </a:r>
            <a:r>
              <a:rPr lang="en-US" sz="40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serviço</a:t>
            </a:r>
            <a:endParaRPr lang="en-US" sz="4000" b="1" dirty="0">
              <a:solidFill>
                <a:srgbClr val="3EAEC9"/>
              </a:solidFill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880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B3C8093-2213-4D3D-A94E-A17994BDDA79}"/>
              </a:ext>
            </a:extLst>
          </p:cNvPr>
          <p:cNvSpPr txBox="1"/>
          <p:nvPr/>
        </p:nvSpPr>
        <p:spPr>
          <a:xfrm>
            <a:off x="7623933" y="1690465"/>
            <a:ext cx="37685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Tecnologia para uma rede global</a:t>
            </a:r>
          </a:p>
          <a:p>
            <a:endParaRPr lang="pt-BR" sz="2000" dirty="0"/>
          </a:p>
          <a:p>
            <a:r>
              <a:rPr lang="pt-BR" sz="2000" dirty="0"/>
              <a:t>O Corda permite uma rede global de nós interoperáveis, enquanto ainda suporta redes de negócios privadas</a:t>
            </a:r>
          </a:p>
          <a:p>
            <a:endParaRPr lang="pt-BR" sz="2000" dirty="0"/>
          </a:p>
          <a:p>
            <a:r>
              <a:rPr lang="pt-BR" sz="2000" dirty="0"/>
              <a:t>Um nó pode participar de várias redes. As redes podem ter políticas e gerenciar identidades, criando redes </a:t>
            </a:r>
            <a:r>
              <a:rPr lang="pt-BR" sz="2000" dirty="0" err="1"/>
              <a:t>permissionadas</a:t>
            </a:r>
            <a:r>
              <a:rPr lang="pt-BR" sz="2000" dirty="0"/>
              <a:t> dentro de uma rede </a:t>
            </a:r>
            <a:r>
              <a:rPr lang="pt-BR" sz="2000" dirty="0" err="1"/>
              <a:t>interoperável</a:t>
            </a:r>
            <a:endParaRPr lang="pt-BR" sz="2000" dirty="0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FA665ED5-A534-4966-92C7-6BD7D145DF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324" y="1334715"/>
            <a:ext cx="6170340" cy="469715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A3FA6E1B-D1E3-4A05-90A8-AFFA3E00FFE3}"/>
              </a:ext>
            </a:extLst>
          </p:cNvPr>
          <p:cNvSpPr txBox="1">
            <a:spLocks/>
          </p:cNvSpPr>
          <p:nvPr/>
        </p:nvSpPr>
        <p:spPr>
          <a:xfrm>
            <a:off x="502009" y="613251"/>
            <a:ext cx="9291347" cy="492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Redes de </a:t>
            </a:r>
            <a:r>
              <a:rPr lang="en-US" sz="40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negócios</a:t>
            </a:r>
            <a:endParaRPr lang="en-US" sz="4000" b="1" dirty="0">
              <a:solidFill>
                <a:srgbClr val="3EAEC9"/>
              </a:solidFill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49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70BF04C-0F83-4890-8EE6-826F7E8A8DB8}"/>
              </a:ext>
            </a:extLst>
          </p:cNvPr>
          <p:cNvSpPr txBox="1"/>
          <p:nvPr/>
        </p:nvSpPr>
        <p:spPr>
          <a:xfrm>
            <a:off x="7623933" y="1465877"/>
            <a:ext cx="376854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Garantia de dados externos</a:t>
            </a:r>
          </a:p>
          <a:p>
            <a:endParaRPr lang="pt-BR" sz="2000" dirty="0"/>
          </a:p>
          <a:p>
            <a:r>
              <a:rPr lang="pt-BR" sz="2000" dirty="0" err="1"/>
              <a:t>Oracles</a:t>
            </a:r>
            <a:r>
              <a:rPr lang="pt-BR" sz="2000" dirty="0"/>
              <a:t> fornecem informações em transações de maneira imutável e determinística.</a:t>
            </a:r>
          </a:p>
          <a:p>
            <a:endParaRPr lang="pt-BR" sz="2000" dirty="0"/>
          </a:p>
          <a:p>
            <a:r>
              <a:rPr lang="pt-BR" sz="2000" dirty="0"/>
              <a:t>Uma rede de nós interoperáveis pode alavancar uma importante rede de fornecedores de dados.</a:t>
            </a:r>
          </a:p>
          <a:p>
            <a:endParaRPr lang="pt-BR" sz="2000" dirty="0"/>
          </a:p>
          <a:p>
            <a:r>
              <a:rPr lang="pt-BR" sz="2000" dirty="0"/>
              <a:t>Exemplos:</a:t>
            </a:r>
          </a:p>
          <a:p>
            <a:pPr marL="342900" indent="-342900">
              <a:buFontTx/>
              <a:buChar char="-"/>
            </a:pPr>
            <a:r>
              <a:rPr lang="pt-BR" sz="2000" dirty="0"/>
              <a:t>Valor de opção de ação</a:t>
            </a:r>
          </a:p>
          <a:p>
            <a:pPr marL="342900" indent="-342900">
              <a:buFontTx/>
              <a:buChar char="-"/>
            </a:pPr>
            <a:r>
              <a:rPr lang="pt-BR" sz="2000" dirty="0"/>
              <a:t>Valor do dólar</a:t>
            </a:r>
          </a:p>
          <a:p>
            <a:pPr marL="342900" indent="-342900">
              <a:buFontTx/>
              <a:buChar char="-"/>
            </a:pPr>
            <a:r>
              <a:rPr lang="pt-BR" sz="2000" dirty="0"/>
              <a:t>Calendário de feriados</a:t>
            </a: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1C068C79-3025-4C5E-87C6-CEA69649A5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520" y="1159969"/>
            <a:ext cx="6170340" cy="495515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F5E89B0E-2533-427A-BBF1-095447FBC163}"/>
              </a:ext>
            </a:extLst>
          </p:cNvPr>
          <p:cNvSpPr txBox="1">
            <a:spLocks/>
          </p:cNvSpPr>
          <p:nvPr/>
        </p:nvSpPr>
        <p:spPr>
          <a:xfrm>
            <a:off x="502009" y="613251"/>
            <a:ext cx="9291347" cy="492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Oracles</a:t>
            </a:r>
          </a:p>
        </p:txBody>
      </p:sp>
    </p:spTree>
    <p:extLst>
      <p:ext uri="{BB962C8B-B14F-4D97-AF65-F5344CB8AC3E}">
        <p14:creationId xmlns:p14="http://schemas.microsoft.com/office/powerpoint/2010/main" val="1203875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5DBE005-5689-0F40-A7F0-689D619F3DFF}"/>
              </a:ext>
            </a:extLst>
          </p:cNvPr>
          <p:cNvSpPr txBox="1">
            <a:spLocks/>
          </p:cNvSpPr>
          <p:nvPr/>
        </p:nvSpPr>
        <p:spPr>
          <a:xfrm>
            <a:off x="502010" y="613251"/>
            <a:ext cx="4287516" cy="492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Time window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25949E0-96DA-7048-A765-74E8A8B5E687}"/>
              </a:ext>
            </a:extLst>
          </p:cNvPr>
          <p:cNvSpPr/>
          <p:nvPr/>
        </p:nvSpPr>
        <p:spPr>
          <a:xfrm>
            <a:off x="339634" y="2851333"/>
            <a:ext cx="10489475" cy="116259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06414A6-A09F-3041-896B-2B650288B7D4}"/>
              </a:ext>
            </a:extLst>
          </p:cNvPr>
          <p:cNvSpPr txBox="1"/>
          <p:nvPr/>
        </p:nvSpPr>
        <p:spPr>
          <a:xfrm>
            <a:off x="502010" y="3016269"/>
            <a:ext cx="4406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Lógica de negócio executada</a:t>
            </a:r>
          </a:p>
          <a:p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no momento certo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4179BBC1-476B-4E76-A889-DA08C9434D52}"/>
              </a:ext>
            </a:extLst>
          </p:cNvPr>
          <p:cNvGrpSpPr/>
          <p:nvPr/>
        </p:nvGrpSpPr>
        <p:grpSpPr>
          <a:xfrm>
            <a:off x="6705600" y="296816"/>
            <a:ext cx="5154246" cy="6303418"/>
            <a:chOff x="-151283" y="371619"/>
            <a:chExt cx="4605606" cy="6303418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306887E1-D7A7-4AA8-BC4D-FD0DB72D721A}"/>
                </a:ext>
              </a:extLst>
            </p:cNvPr>
            <p:cNvSpPr/>
            <p:nvPr/>
          </p:nvSpPr>
          <p:spPr>
            <a:xfrm>
              <a:off x="-151283" y="371619"/>
              <a:ext cx="4605606" cy="630341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AB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2" name="Gráfico 11" descr="Câmera">
              <a:extLst>
                <a:ext uri="{FF2B5EF4-FFF2-40B4-BE49-F238E27FC236}">
                  <a16:creationId xmlns:a16="http://schemas.microsoft.com/office/drawing/2014/main" id="{91498107-5C0F-441D-9DD7-4C7EFAB79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71022" y="2309446"/>
              <a:ext cx="2239108" cy="2239108"/>
            </a:xfrm>
            <a:prstGeom prst="rect">
              <a:avLst/>
            </a:prstGeom>
          </p:spPr>
        </p:pic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9EB39E1B-3B2F-4CBD-AD94-68C6C708A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666" y="505641"/>
            <a:ext cx="4921505" cy="584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705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>
            <a:extLst>
              <a:ext uri="{FF2B5EF4-FFF2-40B4-BE49-F238E27FC236}">
                <a16:creationId xmlns:a16="http://schemas.microsoft.com/office/drawing/2014/main" id="{71EF109B-6966-434F-9202-48FB5BE11BB3}"/>
              </a:ext>
            </a:extLst>
          </p:cNvPr>
          <p:cNvSpPr/>
          <p:nvPr/>
        </p:nvSpPr>
        <p:spPr>
          <a:xfrm flipV="1">
            <a:off x="3169665" y="2212254"/>
            <a:ext cx="7452000" cy="29976"/>
          </a:xfrm>
          <a:prstGeom prst="line">
            <a:avLst/>
          </a:prstGeom>
          <a:ln w="38100">
            <a:solidFill>
              <a:srgbClr val="C6CFEF">
                <a:alpha val="70000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40">
              <a:lnSpc>
                <a:spcPct val="100000"/>
              </a:lnSpc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467" dirty="0">
              <a:solidFill>
                <a:srgbClr val="000000"/>
              </a:solidFill>
              <a:latin typeface="Helvetica Light"/>
              <a:sym typeface="Helvetica Light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6011EBC-B8B4-452F-A784-9A5E137C3FC1}"/>
              </a:ext>
            </a:extLst>
          </p:cNvPr>
          <p:cNvSpPr/>
          <p:nvPr/>
        </p:nvSpPr>
        <p:spPr>
          <a:xfrm>
            <a:off x="3250043" y="2786808"/>
            <a:ext cx="8677620" cy="31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94">
              <a:lnSpc>
                <a:spcPct val="100000"/>
              </a:lnSpc>
              <a:spcBef>
                <a:spcPts val="900"/>
              </a:spcBef>
            </a:pPr>
            <a:r>
              <a:rPr lang="en-US" sz="1467" dirty="0">
                <a:solidFill>
                  <a:srgbClr val="55586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1467" dirty="0">
              <a:solidFill>
                <a:srgbClr val="555862"/>
              </a:solidFill>
              <a:latin typeface="Poppins" panose="00000500000000000000" pitchFamily="2" charset="0"/>
              <a:ea typeface="Poppins" charset="0"/>
              <a:cs typeface="Poppins" panose="00000500000000000000" pitchFamily="2" charset="0"/>
            </a:endParaRP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6B7A6D64-DC6F-4007-8865-CCA0B74E7CB5}"/>
              </a:ext>
            </a:extLst>
          </p:cNvPr>
          <p:cNvSpPr/>
          <p:nvPr/>
        </p:nvSpPr>
        <p:spPr>
          <a:xfrm flipV="1">
            <a:off x="3250043" y="3341018"/>
            <a:ext cx="7452000" cy="48684"/>
          </a:xfrm>
          <a:prstGeom prst="line">
            <a:avLst/>
          </a:prstGeom>
          <a:ln w="38100">
            <a:solidFill>
              <a:srgbClr val="C6CFEF">
                <a:alpha val="70000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40">
              <a:lnSpc>
                <a:spcPct val="100000"/>
              </a:lnSpc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467">
              <a:solidFill>
                <a:srgbClr val="000000"/>
              </a:solidFill>
              <a:latin typeface="Helvetica Light"/>
              <a:sym typeface="Helvetica Light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EE7DE7C8-B864-4810-A661-D77088E2C66C}"/>
              </a:ext>
            </a:extLst>
          </p:cNvPr>
          <p:cNvSpPr/>
          <p:nvPr/>
        </p:nvSpPr>
        <p:spPr>
          <a:xfrm>
            <a:off x="3153869" y="3544408"/>
            <a:ext cx="5552809" cy="659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94">
              <a:lnSpc>
                <a:spcPct val="100000"/>
              </a:lnSpc>
              <a:spcBef>
                <a:spcPts val="900"/>
              </a:spcBef>
            </a:pPr>
            <a:r>
              <a:rPr lang="en-US" sz="1467" b="1" dirty="0" err="1">
                <a:solidFill>
                  <a:srgbClr val="545761"/>
                </a:solidFill>
                <a:latin typeface="Poppins SemiBold" charset="0"/>
                <a:ea typeface="Poppins SemiBold" charset="0"/>
                <a:cs typeface="Poppins SemiBold" charset="0"/>
              </a:rPr>
              <a:t>Bancos</a:t>
            </a:r>
            <a:r>
              <a:rPr lang="en-US" sz="1467" b="1" dirty="0">
                <a:solidFill>
                  <a:srgbClr val="545761"/>
                </a:solidFill>
                <a:latin typeface="Poppins SemiBold" charset="0"/>
                <a:ea typeface="Poppins SemiBold" charset="0"/>
                <a:cs typeface="Poppins SemiBold" charset="0"/>
              </a:rPr>
              <a:t> de dados Oracle e SQL server</a:t>
            </a:r>
            <a:endParaRPr lang="en-US" sz="1467" dirty="0">
              <a:solidFill>
                <a:srgbClr val="54576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defTabSz="228594">
              <a:lnSpc>
                <a:spcPct val="100000"/>
              </a:lnSpc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1467" dirty="0" err="1">
                <a:solidFill>
                  <a:srgbClr val="55586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Permite</a:t>
            </a:r>
            <a:r>
              <a:rPr lang="en-US" sz="1467" dirty="0">
                <a:solidFill>
                  <a:srgbClr val="55586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ótima</a:t>
            </a:r>
            <a:r>
              <a:rPr lang="en-US" sz="1467" dirty="0">
                <a:solidFill>
                  <a:srgbClr val="55586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integração</a:t>
            </a:r>
            <a:r>
              <a:rPr lang="en-US" sz="1467" dirty="0">
                <a:solidFill>
                  <a:srgbClr val="55586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com </a:t>
            </a:r>
            <a:r>
              <a:rPr lang="en-US" sz="1467" dirty="0" err="1">
                <a:solidFill>
                  <a:srgbClr val="55586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bancos</a:t>
            </a:r>
            <a:r>
              <a:rPr lang="en-US" sz="1467" dirty="0">
                <a:solidFill>
                  <a:srgbClr val="55586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dados </a:t>
            </a:r>
            <a:r>
              <a:rPr lang="en-US" sz="1467" dirty="0" err="1">
                <a:solidFill>
                  <a:srgbClr val="55586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corporativos</a:t>
            </a:r>
            <a:r>
              <a:rPr lang="en-US" sz="1467" dirty="0">
                <a:solidFill>
                  <a:srgbClr val="55586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112BF4F7-EC3B-4BFA-B7E2-606CE9237D06}"/>
              </a:ext>
            </a:extLst>
          </p:cNvPr>
          <p:cNvSpPr/>
          <p:nvPr/>
        </p:nvSpPr>
        <p:spPr>
          <a:xfrm>
            <a:off x="3124622" y="1107646"/>
            <a:ext cx="8733092" cy="1000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94">
              <a:lnSpc>
                <a:spcPct val="100000"/>
              </a:lnSpc>
              <a:spcBef>
                <a:spcPts val="900"/>
              </a:spcBef>
            </a:pPr>
            <a:r>
              <a:rPr lang="en-US" sz="1467" b="1" dirty="0">
                <a:solidFill>
                  <a:srgbClr val="545761"/>
                </a:solidFill>
                <a:latin typeface="Poppins SemiBold" charset="0"/>
                <a:ea typeface="Poppins SemiBold" charset="0"/>
                <a:cs typeface="Poppins SemiBold" charset="0"/>
              </a:rPr>
              <a:t>Blockchain Application Firewall                                                                         </a:t>
            </a:r>
          </a:p>
          <a:p>
            <a:pPr marL="285750" indent="-285750" defTabSz="228594">
              <a:lnSpc>
                <a:spcPct val="100000"/>
              </a:lnSpc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Instalação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dentro de datacenters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corporativos</a:t>
            </a:r>
            <a:endParaRPr lang="en-US" sz="1467" dirty="0">
              <a:solidFill>
                <a:srgbClr val="555862"/>
              </a:solidFill>
              <a:latin typeface="Poppins" charset="0"/>
              <a:ea typeface="Poppins" charset="0"/>
              <a:cs typeface="Poppins" charset="0"/>
            </a:endParaRPr>
          </a:p>
          <a:p>
            <a:pPr marL="285750" indent="-285750" defTabSz="228594">
              <a:lnSpc>
                <a:spcPct val="100000"/>
              </a:lnSpc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Comunica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-se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seguramente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com outros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nós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em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qualquer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lugar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do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mundo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. 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D2EF9D88-08E0-40F1-84EE-4F51B8DB9C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0503" y="1211889"/>
            <a:ext cx="640080" cy="61170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Rectangle 15">
            <a:extLst>
              <a:ext uri="{FF2B5EF4-FFF2-40B4-BE49-F238E27FC236}">
                <a16:creationId xmlns:a16="http://schemas.microsoft.com/office/drawing/2014/main" id="{AE23922D-6DDB-454D-A37B-88F4DB64A3DF}"/>
              </a:ext>
            </a:extLst>
          </p:cNvPr>
          <p:cNvSpPr/>
          <p:nvPr/>
        </p:nvSpPr>
        <p:spPr>
          <a:xfrm>
            <a:off x="3180095" y="5538903"/>
            <a:ext cx="8615260" cy="1000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94">
              <a:lnSpc>
                <a:spcPct val="100000"/>
              </a:lnSpc>
              <a:spcBef>
                <a:spcPts val="900"/>
              </a:spcBef>
            </a:pPr>
            <a:r>
              <a:rPr lang="en-US" sz="1467" b="1" dirty="0">
                <a:solidFill>
                  <a:srgbClr val="545761"/>
                </a:solidFill>
                <a:latin typeface="Poppins SemiBold" charset="0"/>
                <a:ea typeface="Poppins SemiBold" charset="0"/>
                <a:cs typeface="Poppins SemiBold" charset="0"/>
              </a:rPr>
              <a:t>Corda Network</a:t>
            </a:r>
          </a:p>
          <a:p>
            <a:pPr marL="285750" indent="-285750" defTabSz="228594">
              <a:lnSpc>
                <a:spcPct val="100000"/>
              </a:lnSpc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Accesso à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primeira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rede universal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interoperável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de blockchain</a:t>
            </a:r>
          </a:p>
          <a:p>
            <a:pPr marL="285750" indent="-285750" defTabSz="228594">
              <a:lnSpc>
                <a:spcPct val="100000"/>
              </a:lnSpc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Suporta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múltiplos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CorDapps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na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mesma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rede,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habilitados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pelo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modelo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de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privacidade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Corda.</a:t>
            </a:r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E71E63A9-C4AC-4391-9965-0A35FF9477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005" y="2384554"/>
            <a:ext cx="777240" cy="671984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Line">
            <a:extLst>
              <a:ext uri="{FF2B5EF4-FFF2-40B4-BE49-F238E27FC236}">
                <a16:creationId xmlns:a16="http://schemas.microsoft.com/office/drawing/2014/main" id="{63673F95-5CE5-466A-8E48-FADD1A166FE3}"/>
              </a:ext>
            </a:extLst>
          </p:cNvPr>
          <p:cNvSpPr/>
          <p:nvPr/>
        </p:nvSpPr>
        <p:spPr>
          <a:xfrm flipV="1">
            <a:off x="3281639" y="4366114"/>
            <a:ext cx="7452000" cy="5643"/>
          </a:xfrm>
          <a:prstGeom prst="line">
            <a:avLst/>
          </a:prstGeom>
          <a:ln w="38100">
            <a:solidFill>
              <a:srgbClr val="C6CFEF">
                <a:alpha val="70000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40">
              <a:lnSpc>
                <a:spcPct val="100000"/>
              </a:lnSpc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467">
              <a:solidFill>
                <a:srgbClr val="000000"/>
              </a:solidFill>
              <a:latin typeface="Helvetica Light"/>
              <a:sym typeface="Helvetica Light"/>
            </a:endParaRPr>
          </a:p>
        </p:txBody>
      </p:sp>
      <p:sp>
        <p:nvSpPr>
          <p:cNvPr id="11" name="Rectangle 18">
            <a:extLst>
              <a:ext uri="{FF2B5EF4-FFF2-40B4-BE49-F238E27FC236}">
                <a16:creationId xmlns:a16="http://schemas.microsoft.com/office/drawing/2014/main" id="{DB9FCC20-89DB-4C15-AE0D-D6836C33C35B}"/>
              </a:ext>
            </a:extLst>
          </p:cNvPr>
          <p:cNvSpPr/>
          <p:nvPr/>
        </p:nvSpPr>
        <p:spPr>
          <a:xfrm>
            <a:off x="3180095" y="4519933"/>
            <a:ext cx="8677620" cy="659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94">
              <a:lnSpc>
                <a:spcPct val="100000"/>
              </a:lnSpc>
              <a:spcBef>
                <a:spcPts val="900"/>
              </a:spcBef>
            </a:pPr>
            <a:r>
              <a:rPr lang="en-US" sz="1467" b="1" dirty="0" err="1">
                <a:solidFill>
                  <a:srgbClr val="545761"/>
                </a:solidFill>
                <a:latin typeface="Poppins SemiBold" charset="0"/>
                <a:ea typeface="Poppins SemiBold" charset="0"/>
                <a:cs typeface="Poppins SemiBold" charset="0"/>
              </a:rPr>
              <a:t>Compatibilidade</a:t>
            </a:r>
            <a:endParaRPr lang="en-US" sz="1467" b="1" dirty="0">
              <a:solidFill>
                <a:srgbClr val="D8222A"/>
              </a:solidFill>
              <a:latin typeface="Poppins SemiBold" charset="0"/>
              <a:ea typeface="Poppins SemiBold" charset="0"/>
              <a:cs typeface="Poppins SemiBold" charset="0"/>
            </a:endParaRPr>
          </a:p>
          <a:p>
            <a:pPr marL="285750" indent="-285750" defTabSz="228594">
              <a:lnSpc>
                <a:spcPct val="100000"/>
              </a:lnSpc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Compatibilidade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entre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distribuições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e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versões</a:t>
            </a:r>
            <a:endParaRPr lang="en-US" sz="1467" dirty="0">
              <a:solidFill>
                <a:srgbClr val="555862"/>
              </a:solidFill>
              <a:latin typeface="Poppins" charset="0"/>
              <a:ea typeface="Poppins" charset="0"/>
              <a:cs typeface="Poppins" charset="0"/>
            </a:endParaRPr>
          </a:p>
        </p:txBody>
      </p:sp>
      <p:pic>
        <p:nvPicPr>
          <p:cNvPr id="12" name="Picture 19">
            <a:extLst>
              <a:ext uri="{FF2B5EF4-FFF2-40B4-BE49-F238E27FC236}">
                <a16:creationId xmlns:a16="http://schemas.microsoft.com/office/drawing/2014/main" id="{FCDA533F-A7C6-48C1-ABB9-BAF5848D365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7159" y="4277804"/>
            <a:ext cx="1234440" cy="1234440"/>
          </a:xfrm>
          <a:prstGeom prst="rect">
            <a:avLst/>
          </a:prstGeom>
        </p:spPr>
      </p:pic>
      <p:sp>
        <p:nvSpPr>
          <p:cNvPr id="13" name="Line">
            <a:extLst>
              <a:ext uri="{FF2B5EF4-FFF2-40B4-BE49-F238E27FC236}">
                <a16:creationId xmlns:a16="http://schemas.microsoft.com/office/drawing/2014/main" id="{4EB6CB79-DDFF-404B-9DCD-29D92EA6449C}"/>
              </a:ext>
            </a:extLst>
          </p:cNvPr>
          <p:cNvSpPr/>
          <p:nvPr/>
        </p:nvSpPr>
        <p:spPr>
          <a:xfrm flipV="1">
            <a:off x="3265840" y="5432732"/>
            <a:ext cx="7452000" cy="5643"/>
          </a:xfrm>
          <a:prstGeom prst="line">
            <a:avLst/>
          </a:prstGeom>
          <a:ln w="38100">
            <a:solidFill>
              <a:srgbClr val="C6CFEF">
                <a:alpha val="70000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40">
              <a:lnSpc>
                <a:spcPct val="100000"/>
              </a:lnSpc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467">
              <a:solidFill>
                <a:srgbClr val="000000"/>
              </a:solidFill>
              <a:latin typeface="Helvetica Light"/>
              <a:sym typeface="Helvetica Light"/>
            </a:endParaRPr>
          </a:p>
        </p:txBody>
      </p:sp>
      <p:pic>
        <p:nvPicPr>
          <p:cNvPr id="14" name="Picture 21">
            <a:extLst>
              <a:ext uri="{FF2B5EF4-FFF2-40B4-BE49-F238E27FC236}">
                <a16:creationId xmlns:a16="http://schemas.microsoft.com/office/drawing/2014/main" id="{56D87B3D-D80E-4E25-B520-531DC22D95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6171" y="3341095"/>
            <a:ext cx="1045428" cy="1045428"/>
          </a:xfrm>
          <a:prstGeom prst="rect">
            <a:avLst/>
          </a:prstGeom>
        </p:spPr>
      </p:pic>
      <p:grpSp>
        <p:nvGrpSpPr>
          <p:cNvPr id="15" name="Group">
            <a:extLst>
              <a:ext uri="{FF2B5EF4-FFF2-40B4-BE49-F238E27FC236}">
                <a16:creationId xmlns:a16="http://schemas.microsoft.com/office/drawing/2014/main" id="{6146C38A-9323-42E6-84E9-44BDF5DAF7CA}"/>
              </a:ext>
            </a:extLst>
          </p:cNvPr>
          <p:cNvGrpSpPr/>
          <p:nvPr/>
        </p:nvGrpSpPr>
        <p:grpSpPr>
          <a:xfrm>
            <a:off x="1986171" y="5644919"/>
            <a:ext cx="901148" cy="656569"/>
            <a:chOff x="0" y="0"/>
            <a:chExt cx="2984500" cy="1947054"/>
          </a:xfrm>
        </p:grpSpPr>
        <p:grpSp>
          <p:nvGrpSpPr>
            <p:cNvPr id="16" name="Group">
              <a:extLst>
                <a:ext uri="{FF2B5EF4-FFF2-40B4-BE49-F238E27FC236}">
                  <a16:creationId xmlns:a16="http://schemas.microsoft.com/office/drawing/2014/main" id="{6CFBAF3F-E0A6-4269-B467-0B4E556CF2FB}"/>
                </a:ext>
              </a:extLst>
            </p:cNvPr>
            <p:cNvGrpSpPr/>
            <p:nvPr/>
          </p:nvGrpSpPr>
          <p:grpSpPr>
            <a:xfrm>
              <a:off x="0" y="0"/>
              <a:ext cx="2984500" cy="1947055"/>
              <a:chOff x="0" y="0"/>
              <a:chExt cx="2984500" cy="1947054"/>
            </a:xfrm>
          </p:grpSpPr>
          <p:pic>
            <p:nvPicPr>
              <p:cNvPr id="18" name="Picture 22" descr="Picture 22">
                <a:extLst>
                  <a:ext uri="{FF2B5EF4-FFF2-40B4-BE49-F238E27FC236}">
                    <a16:creationId xmlns:a16="http://schemas.microsoft.com/office/drawing/2014/main" id="{8713BC7C-A3E0-4A7F-B3ED-86A383F41F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053484" y="1017582"/>
                <a:ext cx="877449" cy="92947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19" name="Group">
                <a:extLst>
                  <a:ext uri="{FF2B5EF4-FFF2-40B4-BE49-F238E27FC236}">
                    <a16:creationId xmlns:a16="http://schemas.microsoft.com/office/drawing/2014/main" id="{810025D6-6DB2-4C09-8EF0-268F15D96B6C}"/>
                  </a:ext>
                </a:extLst>
              </p:cNvPr>
              <p:cNvGrpSpPr/>
              <p:nvPr/>
            </p:nvGrpSpPr>
            <p:grpSpPr>
              <a:xfrm>
                <a:off x="555241" y="545753"/>
                <a:ext cx="1890650" cy="1387408"/>
                <a:chOff x="0" y="0"/>
                <a:chExt cx="1890649" cy="1387407"/>
              </a:xfrm>
            </p:grpSpPr>
            <p:pic>
              <p:nvPicPr>
                <p:cNvPr id="21" name="Picture 22" descr="Picture 22">
                  <a:extLst>
                    <a:ext uri="{FF2B5EF4-FFF2-40B4-BE49-F238E27FC236}">
                      <a16:creationId xmlns:a16="http://schemas.microsoft.com/office/drawing/2014/main" id="{181B56AC-A640-45B0-98A5-BBF91C2AA3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516374" y="485639"/>
                  <a:ext cx="851296" cy="90176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2" name="Image" descr="Image">
                  <a:extLst>
                    <a:ext uri="{FF2B5EF4-FFF2-40B4-BE49-F238E27FC236}">
                      <a16:creationId xmlns:a16="http://schemas.microsoft.com/office/drawing/2014/main" id="{B6C2598E-5E5B-42B2-A2BF-FE4D777D5F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1890650" cy="98812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20" name="Image" descr="Image">
                <a:extLst>
                  <a:ext uri="{FF2B5EF4-FFF2-40B4-BE49-F238E27FC236}">
                    <a16:creationId xmlns:a16="http://schemas.microsoft.com/office/drawing/2014/main" id="{FDB25510-7301-48FE-93DE-689A89FC25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2984500" cy="154467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7" name="Line">
              <a:extLst>
                <a:ext uri="{FF2B5EF4-FFF2-40B4-BE49-F238E27FC236}">
                  <a16:creationId xmlns:a16="http://schemas.microsoft.com/office/drawing/2014/main" id="{43842378-7B7B-42BE-91FE-12C50FAC8350}"/>
                </a:ext>
              </a:extLst>
            </p:cNvPr>
            <p:cNvSpPr/>
            <p:nvPr/>
          </p:nvSpPr>
          <p:spPr>
            <a:xfrm>
              <a:off x="358650" y="1909940"/>
              <a:ext cx="2068095" cy="1"/>
            </a:xfrm>
            <a:prstGeom prst="line">
              <a:avLst/>
            </a:prstGeom>
            <a:noFill/>
            <a:ln w="76200" cap="flat">
              <a:solidFill>
                <a:srgbClr val="D8232A"/>
              </a:solidFill>
              <a:prstDash val="solid"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algn="ctr" defTabSz="1100639" hangingPunct="1">
                <a:lnSpc>
                  <a:spcPct val="100000"/>
                </a:lnSpc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4267" kern="1200">
                <a:solidFill>
                  <a:srgbClr val="000000"/>
                </a:solidFill>
                <a:latin typeface="Helvetica Light"/>
                <a:sym typeface="Helvetica Light"/>
              </a:endParaRPr>
            </a:p>
          </p:txBody>
        </p:sp>
      </p:grpSp>
      <p:sp>
        <p:nvSpPr>
          <p:cNvPr id="23" name="Rectangle 26">
            <a:extLst>
              <a:ext uri="{FF2B5EF4-FFF2-40B4-BE49-F238E27FC236}">
                <a16:creationId xmlns:a16="http://schemas.microsoft.com/office/drawing/2014/main" id="{2739CCA4-8516-4E93-9DA6-D69891E24B54}"/>
              </a:ext>
            </a:extLst>
          </p:cNvPr>
          <p:cNvSpPr/>
          <p:nvPr/>
        </p:nvSpPr>
        <p:spPr>
          <a:xfrm>
            <a:off x="3124612" y="2345833"/>
            <a:ext cx="8204219" cy="1000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94">
              <a:lnSpc>
                <a:spcPct val="100000"/>
              </a:lnSpc>
              <a:spcBef>
                <a:spcPts val="900"/>
              </a:spcBef>
            </a:pPr>
            <a:r>
              <a:rPr lang="en-US" sz="1467" b="1" dirty="0">
                <a:solidFill>
                  <a:srgbClr val="545761"/>
                </a:solidFill>
                <a:latin typeface="Poppins SemiBold" charset="0"/>
                <a:ea typeface="Poppins SemiBold" charset="0"/>
                <a:cs typeface="Poppins SemiBold" charset="0"/>
              </a:rPr>
              <a:t>Suporte 24/7 e </a:t>
            </a:r>
            <a:r>
              <a:rPr lang="en-US" sz="1467" b="1" dirty="0" err="1">
                <a:solidFill>
                  <a:srgbClr val="545761"/>
                </a:solidFill>
                <a:latin typeface="Poppins SemiBold" charset="0"/>
                <a:ea typeface="Poppins SemiBold" charset="0"/>
                <a:cs typeface="Poppins SemiBold" charset="0"/>
              </a:rPr>
              <a:t>calendário</a:t>
            </a:r>
            <a:r>
              <a:rPr lang="en-US" sz="1467" b="1" dirty="0">
                <a:solidFill>
                  <a:srgbClr val="545761"/>
                </a:solidFill>
                <a:latin typeface="Poppins SemiBold" charset="0"/>
                <a:ea typeface="Poppins SemiBold" charset="0"/>
                <a:cs typeface="Poppins SemiBold" charset="0"/>
              </a:rPr>
              <a:t> </a:t>
            </a:r>
            <a:r>
              <a:rPr lang="en-US" sz="1467" b="1" dirty="0" err="1">
                <a:solidFill>
                  <a:srgbClr val="545761"/>
                </a:solidFill>
                <a:latin typeface="Poppins SemiBold" charset="0"/>
                <a:ea typeface="Poppins SemiBold" charset="0"/>
                <a:cs typeface="Poppins SemiBold" charset="0"/>
              </a:rPr>
              <a:t>previsível</a:t>
            </a:r>
            <a:r>
              <a:rPr lang="en-US" sz="1467" b="1" dirty="0">
                <a:solidFill>
                  <a:srgbClr val="545761"/>
                </a:solidFill>
                <a:latin typeface="Poppins SemiBold" charset="0"/>
                <a:ea typeface="Poppins SemiBold" charset="0"/>
                <a:cs typeface="Poppins SemiBold" charset="0"/>
              </a:rPr>
              <a:t> de </a:t>
            </a:r>
            <a:r>
              <a:rPr lang="en-US" sz="1467" b="1" i="1" dirty="0">
                <a:solidFill>
                  <a:srgbClr val="545761"/>
                </a:solidFill>
                <a:latin typeface="Poppins SemiBold" charset="0"/>
                <a:ea typeface="Poppins SemiBold" charset="0"/>
                <a:cs typeface="Poppins SemiBold" charset="0"/>
              </a:rPr>
              <a:t>releases</a:t>
            </a:r>
            <a:endParaRPr lang="en-US" sz="1467" b="1" i="1" dirty="0">
              <a:solidFill>
                <a:srgbClr val="545761"/>
              </a:solidFill>
              <a:latin typeface="Poppins" charset="0"/>
              <a:ea typeface="Poppins SemiBold" charset="0"/>
              <a:cs typeface="Poppins" charset="0"/>
            </a:endParaRPr>
          </a:p>
          <a:p>
            <a:pPr marL="285750" indent="-285750" defTabSz="228594">
              <a:lnSpc>
                <a:spcPct val="100000"/>
              </a:lnSpc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Performance, 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disponibilidade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,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segurança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aprimorada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, disaster-recovery</a:t>
            </a:r>
          </a:p>
          <a:p>
            <a:pPr marL="285750" indent="-285750" defTabSz="228594">
              <a:lnSpc>
                <a:spcPct val="100000"/>
              </a:lnSpc>
              <a:spcBef>
                <a:spcPts val="900"/>
              </a:spcBef>
              <a:buFont typeface="Wingdings" panose="05000000000000000000" pitchFamily="2" charset="2"/>
              <a:buChar char="ü"/>
            </a:pP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Nós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de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alta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performance,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evitando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-US" sz="1467" dirty="0" err="1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falhas</a:t>
            </a:r>
            <a:r>
              <a:rPr lang="en-US" sz="1467" dirty="0">
                <a:solidFill>
                  <a:srgbClr val="555862"/>
                </a:solidFill>
                <a:latin typeface="Poppins" charset="0"/>
                <a:ea typeface="Poppins" charset="0"/>
                <a:cs typeface="Poppins" charset="0"/>
              </a:rPr>
              <a:t> de Sistema.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51157AD-0CEC-40C2-9183-C8B06C66D90E}"/>
              </a:ext>
            </a:extLst>
          </p:cNvPr>
          <p:cNvSpPr txBox="1">
            <a:spLocks/>
          </p:cNvSpPr>
          <p:nvPr/>
        </p:nvSpPr>
        <p:spPr>
          <a:xfrm>
            <a:off x="502009" y="613251"/>
            <a:ext cx="9291347" cy="492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Missão</a:t>
            </a:r>
            <a:r>
              <a:rPr lang="en-US" sz="40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 </a:t>
            </a:r>
            <a:r>
              <a:rPr lang="en-US" sz="40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crítica</a:t>
            </a:r>
            <a:r>
              <a:rPr lang="en-US" sz="40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 no Corda </a:t>
            </a:r>
            <a:r>
              <a:rPr lang="en-US" sz="40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Entreprise</a:t>
            </a:r>
            <a:endParaRPr lang="en-US" sz="4000" b="1" dirty="0">
              <a:solidFill>
                <a:srgbClr val="3EAEC9"/>
              </a:solidFill>
              <a:latin typeface="Calibri" charset="0"/>
              <a:cs typeface="Calibri" charset="0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6E7F3CDA-B24A-4A51-BDCD-6BDEF89B3D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94381" y="503482"/>
            <a:ext cx="1400642" cy="75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08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8CFB9EEA-BE30-4F8F-9BBD-93C2F155BA6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328" y="2489099"/>
            <a:ext cx="11455400" cy="224661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rDapps are distributed top of stack applications built on Corda, made enterprise ready by our partner network. They focus on the key areas of Financial Services:">
            <a:extLst>
              <a:ext uri="{FF2B5EF4-FFF2-40B4-BE49-F238E27FC236}">
                <a16:creationId xmlns:a16="http://schemas.microsoft.com/office/drawing/2014/main" id="{87CFB640-0744-4587-9F76-7F205FAFB868}"/>
              </a:ext>
            </a:extLst>
          </p:cNvPr>
          <p:cNvSpPr txBox="1"/>
          <p:nvPr/>
        </p:nvSpPr>
        <p:spPr>
          <a:xfrm>
            <a:off x="1625351" y="1345980"/>
            <a:ext cx="9433980" cy="666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algn="ctr" defTabSz="914377" hangingPunct="1">
              <a:lnSpc>
                <a:spcPct val="100000"/>
              </a:lnSpc>
              <a:spcBef>
                <a:spcPts val="751"/>
              </a:spcBef>
              <a:defRPr sz="4200">
                <a:solidFill>
                  <a:srgbClr val="565962"/>
                </a:solidFill>
              </a:defRPr>
            </a:pP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Escolha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a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versão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de Corda que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melhor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se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encaixa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nas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suas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necessidades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únicas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de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negócio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considerando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sua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indústria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,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tamanho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,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orçamento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, e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estágio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de </a:t>
            </a:r>
            <a:r>
              <a:rPr lang="en-US" sz="2000" dirty="0" err="1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desenvolvimento</a:t>
            </a:r>
            <a:r>
              <a:rPr lang="en-US" sz="2000" dirty="0">
                <a:solidFill>
                  <a:srgbClr val="565962"/>
                </a:solidFill>
                <a:ea typeface="Poppins Medium"/>
                <a:cs typeface="Poppins Medium"/>
                <a:sym typeface="Poppins Medium"/>
              </a:rPr>
              <a:t> </a:t>
            </a:r>
            <a:endParaRPr sz="2000" dirty="0">
              <a:solidFill>
                <a:srgbClr val="565962"/>
              </a:solidFill>
              <a:cs typeface="Poppins ExtraLight"/>
            </a:endParaRPr>
          </a:p>
        </p:txBody>
      </p:sp>
      <p:pic>
        <p:nvPicPr>
          <p:cNvPr id="5" name="Picture 22" descr="Picture 22">
            <a:extLst>
              <a:ext uri="{FF2B5EF4-FFF2-40B4-BE49-F238E27FC236}">
                <a16:creationId xmlns:a16="http://schemas.microsoft.com/office/drawing/2014/main" id="{11767692-0756-4297-9F27-8EBDE73B51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27335" y="3544632"/>
            <a:ext cx="1257808" cy="133238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Line">
            <a:extLst>
              <a:ext uri="{FF2B5EF4-FFF2-40B4-BE49-F238E27FC236}">
                <a16:creationId xmlns:a16="http://schemas.microsoft.com/office/drawing/2014/main" id="{F8F83292-9E61-4756-88A4-01920FA3E7F2}"/>
              </a:ext>
            </a:extLst>
          </p:cNvPr>
          <p:cNvSpPr/>
          <p:nvPr/>
        </p:nvSpPr>
        <p:spPr>
          <a:xfrm>
            <a:off x="898647" y="3222553"/>
            <a:ext cx="1192499" cy="271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"/>
                </a:moveTo>
                <a:lnTo>
                  <a:pt x="16798" y="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8D93A9">
                <a:alpha val="70000"/>
              </a:srgbClr>
            </a:solidFill>
            <a:miter lim="400000"/>
            <a:tailEnd type="oval"/>
          </a:ln>
        </p:spPr>
        <p:txBody>
          <a:bodyPr lIns="25400" tIns="25400" rIns="25400" bIns="25400" anchor="ctr"/>
          <a:lstStyle/>
          <a:p>
            <a:pPr algn="ctr" defTabSz="412740">
              <a:lnSpc>
                <a:spcPct val="100000"/>
              </a:lnSpc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>
              <a:solidFill>
                <a:srgbClr val="000000"/>
              </a:solidFill>
              <a:latin typeface="Helvetica Light"/>
              <a:sym typeface="Helvetica Light"/>
            </a:endParaRPr>
          </a:p>
        </p:txBody>
      </p:sp>
      <p:sp>
        <p:nvSpPr>
          <p:cNvPr id="7" name="CorDapps">
            <a:extLst>
              <a:ext uri="{FF2B5EF4-FFF2-40B4-BE49-F238E27FC236}">
                <a16:creationId xmlns:a16="http://schemas.microsoft.com/office/drawing/2014/main" id="{4CDFEB57-2A57-40C7-8DC5-1B148DA7F6C4}"/>
              </a:ext>
            </a:extLst>
          </p:cNvPr>
          <p:cNvSpPr txBox="1"/>
          <p:nvPr/>
        </p:nvSpPr>
        <p:spPr>
          <a:xfrm>
            <a:off x="884781" y="3010824"/>
            <a:ext cx="756938" cy="196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lnSpc>
                <a:spcPct val="90000"/>
              </a:lnSpc>
              <a:spcBef>
                <a:spcPts val="4000"/>
              </a:spcBef>
              <a:defRPr sz="2100" cap="all" spc="210">
                <a:solidFill>
                  <a:srgbClr val="D8232A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pPr defTabSz="228594">
              <a:spcBef>
                <a:spcPts val="2000"/>
              </a:spcBef>
              <a:defRPr>
                <a:latin typeface="Poppins Regular"/>
                <a:ea typeface="Poppins Regular"/>
                <a:cs typeface="Poppins Regular"/>
                <a:sym typeface="Poppins Regular"/>
              </a:defRPr>
            </a:pPr>
            <a:r>
              <a:rPr sz="1051" spc="105">
                <a:latin typeface="Poppins Regular"/>
                <a:sym typeface="Poppins Regular"/>
              </a:rPr>
              <a:t>CorDapps</a:t>
            </a:r>
          </a:p>
        </p:txBody>
      </p:sp>
      <p:sp>
        <p:nvSpPr>
          <p:cNvPr id="8" name="PARTNERS">
            <a:extLst>
              <a:ext uri="{FF2B5EF4-FFF2-40B4-BE49-F238E27FC236}">
                <a16:creationId xmlns:a16="http://schemas.microsoft.com/office/drawing/2014/main" id="{263D0179-AB0D-4E15-8807-CFB3B59823F2}"/>
              </a:ext>
            </a:extLst>
          </p:cNvPr>
          <p:cNvSpPr txBox="1"/>
          <p:nvPr/>
        </p:nvSpPr>
        <p:spPr>
          <a:xfrm>
            <a:off x="3347440" y="3958727"/>
            <a:ext cx="791242" cy="196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lnSpc>
                <a:spcPct val="90000"/>
              </a:lnSpc>
              <a:spcBef>
                <a:spcPts val="4000"/>
              </a:spcBef>
              <a:defRPr sz="2100" cap="all" spc="210">
                <a:solidFill>
                  <a:srgbClr val="D8232A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pPr defTabSz="228594">
              <a:spcBef>
                <a:spcPts val="2000"/>
              </a:spcBef>
              <a:defRPr>
                <a:latin typeface="Poppins Regular"/>
                <a:ea typeface="Poppins Regular"/>
                <a:cs typeface="Poppins Regular"/>
                <a:sym typeface="Poppins Regular"/>
              </a:defRPr>
            </a:pPr>
            <a:r>
              <a:rPr sz="1051" spc="105" dirty="0">
                <a:latin typeface="Poppins Regular"/>
                <a:sym typeface="Poppins Regular"/>
              </a:rPr>
              <a:t>PAR</a:t>
            </a:r>
            <a:r>
              <a:rPr lang="pt-BR" sz="1051" spc="105" dirty="0">
                <a:latin typeface="Poppins Regular"/>
                <a:sym typeface="Poppins Regular"/>
              </a:rPr>
              <a:t>CEIROS</a:t>
            </a:r>
            <a:endParaRPr sz="1051" spc="105" dirty="0">
              <a:latin typeface="Poppins Regular"/>
              <a:sym typeface="Poppins Regular"/>
            </a:endParaRP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12AA59F1-B651-4E71-9063-413E0EF0D5AC}"/>
              </a:ext>
            </a:extLst>
          </p:cNvPr>
          <p:cNvSpPr/>
          <p:nvPr/>
        </p:nvSpPr>
        <p:spPr>
          <a:xfrm rot="10800000">
            <a:off x="2895160" y="3646336"/>
            <a:ext cx="1192499" cy="271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"/>
                </a:moveTo>
                <a:lnTo>
                  <a:pt x="16798" y="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8D93A9">
                <a:alpha val="70000"/>
              </a:srgbClr>
            </a:solidFill>
            <a:miter lim="400000"/>
            <a:tailEnd type="oval"/>
          </a:ln>
        </p:spPr>
        <p:txBody>
          <a:bodyPr lIns="25400" tIns="25400" rIns="25400" bIns="25400" anchor="ctr"/>
          <a:lstStyle/>
          <a:p>
            <a:pPr algn="ctr" defTabSz="412740">
              <a:lnSpc>
                <a:spcPct val="100000"/>
              </a:lnSpc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>
              <a:solidFill>
                <a:srgbClr val="000000"/>
              </a:solidFill>
              <a:latin typeface="Helvetica Light"/>
              <a:sym typeface="Helvetica Light"/>
            </a:endParaRPr>
          </a:p>
        </p:txBody>
      </p:sp>
      <p:sp>
        <p:nvSpPr>
          <p:cNvPr id="10" name="How blockchain can drive efficiency, cost saving and risk reduction across the insurance landscape">
            <a:extLst>
              <a:ext uri="{FF2B5EF4-FFF2-40B4-BE49-F238E27FC236}">
                <a16:creationId xmlns:a16="http://schemas.microsoft.com/office/drawing/2014/main" id="{BD9145F8-361D-4E70-94EE-EA964A00583E}"/>
              </a:ext>
            </a:extLst>
          </p:cNvPr>
          <p:cNvSpPr txBox="1"/>
          <p:nvPr/>
        </p:nvSpPr>
        <p:spPr>
          <a:xfrm>
            <a:off x="2214341" y="5634622"/>
            <a:ext cx="4128000" cy="800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2200">
                <a:solidFill>
                  <a:srgbClr val="53585F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 defTabSz="228594">
              <a:lnSpc>
                <a:spcPct val="100000"/>
              </a:lnSpc>
              <a:spcBef>
                <a:spcPts val="751"/>
              </a:spcBef>
              <a:defRPr/>
            </a:pPr>
            <a:r>
              <a:rPr lang="en-US" sz="1400" dirty="0" err="1"/>
              <a:t>Disponível</a:t>
            </a:r>
            <a:r>
              <a:rPr lang="en-US" sz="1400" dirty="0"/>
              <a:t> </a:t>
            </a:r>
            <a:r>
              <a:rPr lang="en-US" sz="1400" dirty="0" err="1"/>
              <a:t>gratuitamente</a:t>
            </a:r>
            <a:r>
              <a:rPr lang="en-US" sz="1400" dirty="0"/>
              <a:t> </a:t>
            </a:r>
            <a:r>
              <a:rPr lang="en-US" sz="1400" dirty="0" err="1"/>
              <a:t>como</a:t>
            </a:r>
            <a:r>
              <a:rPr lang="en-US" sz="1400" dirty="0"/>
              <a:t> </a:t>
            </a:r>
            <a:r>
              <a:rPr lang="en-US" sz="1400" dirty="0" err="1"/>
              <a:t>código</a:t>
            </a:r>
            <a:r>
              <a:rPr lang="en-US" sz="1400" dirty="0"/>
              <a:t> open-source. </a:t>
            </a:r>
          </a:p>
          <a:p>
            <a:pPr defTabSz="228594">
              <a:lnSpc>
                <a:spcPct val="100000"/>
              </a:lnSpc>
              <a:spcBef>
                <a:spcPts val="751"/>
              </a:spcBef>
              <a:defRPr/>
            </a:pPr>
            <a:r>
              <a:rPr lang="en-US" sz="1400" dirty="0" err="1"/>
              <a:t>Baixe</a:t>
            </a:r>
            <a:r>
              <a:rPr lang="en-US" sz="1400" dirty="0"/>
              <a:t> a </a:t>
            </a:r>
            <a:r>
              <a:rPr lang="en-US" sz="1400" dirty="0" err="1"/>
              <a:t>plataforma</a:t>
            </a:r>
            <a:r>
              <a:rPr lang="en-US" sz="1400" dirty="0"/>
              <a:t> e </a:t>
            </a:r>
            <a:r>
              <a:rPr lang="en-US" sz="1400" dirty="0" err="1"/>
              <a:t>comece</a:t>
            </a:r>
            <a:r>
              <a:rPr lang="en-US" sz="1400" dirty="0"/>
              <a:t> a </a:t>
            </a:r>
            <a:r>
              <a:rPr lang="en-US" sz="1400" dirty="0" err="1"/>
              <a:t>desenvolver</a:t>
            </a:r>
            <a:r>
              <a:rPr lang="en-US" sz="1400" dirty="0"/>
              <a:t> </a:t>
            </a:r>
            <a:r>
              <a:rPr lang="en-US" sz="1400" dirty="0" err="1"/>
              <a:t>nela</a:t>
            </a:r>
            <a:r>
              <a:rPr lang="en-US" sz="1400" dirty="0"/>
              <a:t> </a:t>
            </a:r>
            <a:r>
              <a:rPr lang="en-US" sz="1400" dirty="0" err="1"/>
              <a:t>hoje</a:t>
            </a:r>
            <a:r>
              <a:rPr lang="en-US" sz="1400" dirty="0"/>
              <a:t> </a:t>
            </a:r>
            <a:r>
              <a:rPr lang="en-US" sz="1400" dirty="0" err="1"/>
              <a:t>mesmo</a:t>
            </a:r>
            <a:r>
              <a:rPr lang="en-US" sz="1400" dirty="0"/>
              <a:t>.</a:t>
            </a:r>
            <a:endParaRPr sz="1400" dirty="0"/>
          </a:p>
        </p:txBody>
      </p:sp>
      <p:sp>
        <p:nvSpPr>
          <p:cNvPr id="11" name="Representing digital cash on blockchain, domestic and International payments systems, including CBDC and non-CBDC activity">
            <a:extLst>
              <a:ext uri="{FF2B5EF4-FFF2-40B4-BE49-F238E27FC236}">
                <a16:creationId xmlns:a16="http://schemas.microsoft.com/office/drawing/2014/main" id="{36F9354F-28FF-4A7B-9A5F-E066B8D6241B}"/>
              </a:ext>
            </a:extLst>
          </p:cNvPr>
          <p:cNvSpPr txBox="1"/>
          <p:nvPr/>
        </p:nvSpPr>
        <p:spPr>
          <a:xfrm>
            <a:off x="7186498" y="5634623"/>
            <a:ext cx="4128000" cy="697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2200">
                <a:solidFill>
                  <a:srgbClr val="53585F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 defTabSz="228594">
              <a:lnSpc>
                <a:spcPct val="100000"/>
              </a:lnSpc>
              <a:spcBef>
                <a:spcPts val="751"/>
              </a:spcBef>
              <a:defRPr/>
            </a:pPr>
            <a:r>
              <a:rPr lang="en-US" sz="1400" dirty="0" err="1"/>
              <a:t>Distribuição</a:t>
            </a:r>
            <a:r>
              <a:rPr lang="en-US" sz="1400" dirty="0"/>
              <a:t> comercial com </a:t>
            </a:r>
            <a:r>
              <a:rPr lang="en-US" sz="1400" dirty="0" err="1"/>
              <a:t>capacidades</a:t>
            </a:r>
            <a:r>
              <a:rPr lang="en-US" sz="1400" dirty="0"/>
              <a:t> </a:t>
            </a:r>
            <a:r>
              <a:rPr lang="en-US" sz="1400" dirty="0" err="1"/>
              <a:t>adicionais</a:t>
            </a:r>
            <a:r>
              <a:rPr lang="en-US" sz="1400" dirty="0"/>
              <a:t> de </a:t>
            </a:r>
            <a:r>
              <a:rPr lang="en-US" sz="1400" dirty="0" err="1"/>
              <a:t>missão-crítica</a:t>
            </a:r>
            <a:r>
              <a:rPr lang="en-US" sz="1400" dirty="0"/>
              <a:t>, </a:t>
            </a:r>
            <a:r>
              <a:rPr lang="en-US" sz="1400" dirty="0" err="1"/>
              <a:t>especificamente</a:t>
            </a:r>
            <a:r>
              <a:rPr lang="en-US" sz="1400" dirty="0"/>
              <a:t> </a:t>
            </a:r>
            <a:r>
              <a:rPr lang="en-US" sz="1400" dirty="0" err="1"/>
              <a:t>otimizada</a:t>
            </a:r>
            <a:r>
              <a:rPr lang="en-US" sz="1400" dirty="0"/>
              <a:t> para </a:t>
            </a:r>
            <a:r>
              <a:rPr lang="en-US" sz="1400" dirty="0" err="1"/>
              <a:t>atender</a:t>
            </a:r>
            <a:r>
              <a:rPr lang="en-US" sz="1400" dirty="0"/>
              <a:t> as </a:t>
            </a:r>
            <a:r>
              <a:rPr lang="en-US" sz="1400" dirty="0" err="1"/>
              <a:t>demandas</a:t>
            </a:r>
            <a:r>
              <a:rPr lang="en-US" sz="1400" dirty="0"/>
              <a:t> das </a:t>
            </a:r>
            <a:r>
              <a:rPr lang="en-US" sz="1400" dirty="0" err="1"/>
              <a:t>corporações</a:t>
            </a:r>
            <a:r>
              <a:rPr lang="en-US" sz="1400" dirty="0"/>
              <a:t> </a:t>
            </a:r>
            <a:r>
              <a:rPr lang="en-US" sz="1400" dirty="0" err="1"/>
              <a:t>modernas</a:t>
            </a:r>
            <a:r>
              <a:rPr lang="en-US" sz="1400" dirty="0"/>
              <a:t>.</a:t>
            </a: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95C95858-BB95-4329-A3A9-5CD3D9CB9F23}"/>
              </a:ext>
            </a:extLst>
          </p:cNvPr>
          <p:cNvGrpSpPr/>
          <p:nvPr/>
        </p:nvGrpSpPr>
        <p:grpSpPr>
          <a:xfrm>
            <a:off x="2214341" y="5250086"/>
            <a:ext cx="3862463" cy="299160"/>
            <a:chOff x="1942192" y="3265591"/>
            <a:chExt cx="2494377" cy="224370"/>
          </a:xfrm>
        </p:grpSpPr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8749A426-37D9-4D79-8885-5EC1D2A10BF7}"/>
                </a:ext>
              </a:extLst>
            </p:cNvPr>
            <p:cNvSpPr/>
            <p:nvPr/>
          </p:nvSpPr>
          <p:spPr>
            <a:xfrm>
              <a:off x="1942192" y="3266823"/>
              <a:ext cx="2494377" cy="223138"/>
            </a:xfrm>
            <a:prstGeom prst="rect">
              <a:avLst/>
            </a:prstGeom>
            <a:solidFill>
              <a:srgbClr val="D8232A"/>
            </a:solidFill>
            <a:ln w="12700">
              <a:miter lim="400000"/>
            </a:ln>
          </p:spPr>
          <p:txBody>
            <a:bodyPr lIns="25400" tIns="25400" rIns="25400" bIns="25400" anchor="ctr">
              <a:spAutoFit/>
            </a:bodyPr>
            <a:lstStyle/>
            <a:p>
              <a:pPr algn="ctr" defTabSz="412740">
                <a:lnSpc>
                  <a:spcPct val="100000"/>
                </a:lnSpc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>
                <a:latin typeface="Helvetica Light"/>
                <a:sym typeface="Helvetica Light"/>
              </a:endParaRPr>
            </a:p>
          </p:txBody>
        </p:sp>
        <p:sp>
          <p:nvSpPr>
            <p:cNvPr id="14" name="Insurance">
              <a:extLst>
                <a:ext uri="{FF2B5EF4-FFF2-40B4-BE49-F238E27FC236}">
                  <a16:creationId xmlns:a16="http://schemas.microsoft.com/office/drawing/2014/main" id="{EA0D94FD-05BF-42CE-BAC4-E6ED776FDC49}"/>
                </a:ext>
              </a:extLst>
            </p:cNvPr>
            <p:cNvSpPr txBox="1"/>
            <p:nvPr/>
          </p:nvSpPr>
          <p:spPr>
            <a:xfrm>
              <a:off x="2023580" y="3265591"/>
              <a:ext cx="1577225" cy="2073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25400" tIns="25400" rIns="25400" bIns="25400">
              <a:spAutoFit/>
            </a:bodyPr>
            <a:lstStyle>
              <a:lvl1pPr>
                <a:lnSpc>
                  <a:spcPct val="90000"/>
                </a:lnSpc>
                <a:spcBef>
                  <a:spcPts val="3000"/>
                </a:spcBef>
                <a:defRPr sz="2500">
                  <a:latin typeface="Poppins Bold"/>
                  <a:ea typeface="Poppins Bold"/>
                  <a:cs typeface="Poppins Bold"/>
                  <a:sym typeface="Poppins Bold"/>
                </a:defRPr>
              </a:lvl1pPr>
            </a:lstStyle>
            <a:p>
              <a:pPr defTabSz="228594">
                <a:lnSpc>
                  <a:spcPct val="110000"/>
                </a:lnSpc>
                <a:spcBef>
                  <a:spcPts val="1500"/>
                </a:spcBef>
                <a:defRPr/>
              </a:pP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Corda (open source)</a:t>
              </a:r>
              <a:endParaRPr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5" name="Group 2">
            <a:extLst>
              <a:ext uri="{FF2B5EF4-FFF2-40B4-BE49-F238E27FC236}">
                <a16:creationId xmlns:a16="http://schemas.microsoft.com/office/drawing/2014/main" id="{394E5DE1-A576-4370-BCD6-8605FD5EC091}"/>
              </a:ext>
            </a:extLst>
          </p:cNvPr>
          <p:cNvGrpSpPr/>
          <p:nvPr/>
        </p:nvGrpSpPr>
        <p:grpSpPr>
          <a:xfrm>
            <a:off x="7197131" y="5237861"/>
            <a:ext cx="3862800" cy="297518"/>
            <a:chOff x="5065743" y="3365440"/>
            <a:chExt cx="2494377" cy="223138"/>
          </a:xfrm>
        </p:grpSpPr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8BE91944-538C-411C-B5B5-10320E935C19}"/>
                </a:ext>
              </a:extLst>
            </p:cNvPr>
            <p:cNvSpPr/>
            <p:nvPr/>
          </p:nvSpPr>
          <p:spPr>
            <a:xfrm>
              <a:off x="5065743" y="3365440"/>
              <a:ext cx="2494377" cy="223138"/>
            </a:xfrm>
            <a:prstGeom prst="rect">
              <a:avLst/>
            </a:prstGeom>
            <a:solidFill>
              <a:srgbClr val="D8232A"/>
            </a:solidFill>
            <a:ln w="12700">
              <a:miter lim="400000"/>
            </a:ln>
          </p:spPr>
          <p:txBody>
            <a:bodyPr lIns="25400" tIns="25400" rIns="25400" bIns="25400" anchor="ctr">
              <a:spAutoFit/>
            </a:bodyPr>
            <a:lstStyle/>
            <a:p>
              <a:pPr algn="ctr" defTabSz="412740">
                <a:lnSpc>
                  <a:spcPct val="100000"/>
                </a:lnSpc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>
                <a:latin typeface="Helvetica Light"/>
                <a:sym typeface="Helvetica Light"/>
              </a:endParaRPr>
            </a:p>
          </p:txBody>
        </p:sp>
        <p:sp>
          <p:nvSpPr>
            <p:cNvPr id="17" name="Cash and payments">
              <a:extLst>
                <a:ext uri="{FF2B5EF4-FFF2-40B4-BE49-F238E27FC236}">
                  <a16:creationId xmlns:a16="http://schemas.microsoft.com/office/drawing/2014/main" id="{8AFA0FD9-5E71-42D3-9569-2E1EF73382B7}"/>
                </a:ext>
              </a:extLst>
            </p:cNvPr>
            <p:cNvSpPr txBox="1"/>
            <p:nvPr/>
          </p:nvSpPr>
          <p:spPr>
            <a:xfrm>
              <a:off x="5147467" y="3374619"/>
              <a:ext cx="1416359" cy="20731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25400" tIns="25400" rIns="25400" bIns="25400">
              <a:spAutoFit/>
            </a:bodyPr>
            <a:lstStyle>
              <a:lvl1pPr>
                <a:lnSpc>
                  <a:spcPct val="90000"/>
                </a:lnSpc>
                <a:spcBef>
                  <a:spcPts val="3000"/>
                </a:spcBef>
                <a:defRPr sz="2500">
                  <a:latin typeface="Poppins Bold"/>
                  <a:ea typeface="Poppins Bold"/>
                  <a:cs typeface="Poppins Bold"/>
                  <a:sym typeface="Poppins Bold"/>
                </a:defRPr>
              </a:lvl1pPr>
            </a:lstStyle>
            <a:p>
              <a:pPr defTabSz="228594">
                <a:lnSpc>
                  <a:spcPct val="110000"/>
                </a:lnSpc>
                <a:spcBef>
                  <a:spcPts val="1500"/>
                </a:spcBef>
                <a:defRPr/>
              </a:pP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Corda</a:t>
              </a:r>
              <a:r>
                <a:rPr lang="en-US" sz="1251" b="1" dirty="0"/>
                <a:t> </a:t>
              </a: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Enterprise</a:t>
              </a:r>
              <a:endParaRPr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18" name="Picture 30">
            <a:extLst>
              <a:ext uri="{FF2B5EF4-FFF2-40B4-BE49-F238E27FC236}">
                <a16:creationId xmlns:a16="http://schemas.microsoft.com/office/drawing/2014/main" id="{F9F2AEC8-1C17-4139-8595-3EE4833D2AE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8228" y="4506443"/>
            <a:ext cx="750855" cy="750855"/>
          </a:xfrm>
          <a:prstGeom prst="rect">
            <a:avLst/>
          </a:prstGeom>
        </p:spPr>
      </p:pic>
      <p:grpSp>
        <p:nvGrpSpPr>
          <p:cNvPr id="19" name="Group">
            <a:extLst>
              <a:ext uri="{FF2B5EF4-FFF2-40B4-BE49-F238E27FC236}">
                <a16:creationId xmlns:a16="http://schemas.microsoft.com/office/drawing/2014/main" id="{E1B332C2-8F3C-460D-A2DB-596EF8B7B294}"/>
              </a:ext>
            </a:extLst>
          </p:cNvPr>
          <p:cNvGrpSpPr/>
          <p:nvPr/>
        </p:nvGrpSpPr>
        <p:grpSpPr>
          <a:xfrm>
            <a:off x="10669967" y="4691959"/>
            <a:ext cx="443991" cy="306003"/>
            <a:chOff x="0" y="0"/>
            <a:chExt cx="2984500" cy="1947054"/>
          </a:xfrm>
        </p:grpSpPr>
        <p:grpSp>
          <p:nvGrpSpPr>
            <p:cNvPr id="20" name="Group">
              <a:extLst>
                <a:ext uri="{FF2B5EF4-FFF2-40B4-BE49-F238E27FC236}">
                  <a16:creationId xmlns:a16="http://schemas.microsoft.com/office/drawing/2014/main" id="{CF34BC21-C4AE-408D-9C20-719AB28AC68C}"/>
                </a:ext>
              </a:extLst>
            </p:cNvPr>
            <p:cNvGrpSpPr/>
            <p:nvPr/>
          </p:nvGrpSpPr>
          <p:grpSpPr>
            <a:xfrm>
              <a:off x="0" y="0"/>
              <a:ext cx="2984500" cy="1947055"/>
              <a:chOff x="0" y="0"/>
              <a:chExt cx="2984500" cy="1947054"/>
            </a:xfrm>
          </p:grpSpPr>
          <p:pic>
            <p:nvPicPr>
              <p:cNvPr id="22" name="Picture 22" descr="Picture 22">
                <a:extLst>
                  <a:ext uri="{FF2B5EF4-FFF2-40B4-BE49-F238E27FC236}">
                    <a16:creationId xmlns:a16="http://schemas.microsoft.com/office/drawing/2014/main" id="{A7A2651D-B9B7-444E-85E5-777E68EF0B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053484" y="1017582"/>
                <a:ext cx="877449" cy="92947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23" name="Group">
                <a:extLst>
                  <a:ext uri="{FF2B5EF4-FFF2-40B4-BE49-F238E27FC236}">
                    <a16:creationId xmlns:a16="http://schemas.microsoft.com/office/drawing/2014/main" id="{F1F41B48-EECD-4FB0-BB30-DBBAF3A0E903}"/>
                  </a:ext>
                </a:extLst>
              </p:cNvPr>
              <p:cNvGrpSpPr/>
              <p:nvPr/>
            </p:nvGrpSpPr>
            <p:grpSpPr>
              <a:xfrm>
                <a:off x="555241" y="545753"/>
                <a:ext cx="1890650" cy="1387408"/>
                <a:chOff x="0" y="0"/>
                <a:chExt cx="1890649" cy="1387407"/>
              </a:xfrm>
            </p:grpSpPr>
            <p:pic>
              <p:nvPicPr>
                <p:cNvPr id="25" name="Picture 22" descr="Picture 22">
                  <a:extLst>
                    <a:ext uri="{FF2B5EF4-FFF2-40B4-BE49-F238E27FC236}">
                      <a16:creationId xmlns:a16="http://schemas.microsoft.com/office/drawing/2014/main" id="{C6A9AADC-A0B0-4DAE-B2F4-3A72FA2721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516374" y="485639"/>
                  <a:ext cx="851296" cy="90176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6" name="Image" descr="Image">
                  <a:extLst>
                    <a:ext uri="{FF2B5EF4-FFF2-40B4-BE49-F238E27FC236}">
                      <a16:creationId xmlns:a16="http://schemas.microsoft.com/office/drawing/2014/main" id="{F8F12A66-4660-42F6-B43C-E61805D009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1890650" cy="98812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24" name="Image" descr="Image">
                <a:extLst>
                  <a:ext uri="{FF2B5EF4-FFF2-40B4-BE49-F238E27FC236}">
                    <a16:creationId xmlns:a16="http://schemas.microsoft.com/office/drawing/2014/main" id="{1BFB2214-C3B9-4753-90C7-2311D07EEB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2984500" cy="154467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21" name="Line">
              <a:extLst>
                <a:ext uri="{FF2B5EF4-FFF2-40B4-BE49-F238E27FC236}">
                  <a16:creationId xmlns:a16="http://schemas.microsoft.com/office/drawing/2014/main" id="{DF48FD4F-E5C5-4725-ADEB-52FA16819B4E}"/>
                </a:ext>
              </a:extLst>
            </p:cNvPr>
            <p:cNvSpPr/>
            <p:nvPr/>
          </p:nvSpPr>
          <p:spPr>
            <a:xfrm>
              <a:off x="358650" y="1909940"/>
              <a:ext cx="2068095" cy="1"/>
            </a:xfrm>
            <a:prstGeom prst="line">
              <a:avLst/>
            </a:prstGeom>
            <a:noFill/>
            <a:ln w="76200" cap="flat">
              <a:solidFill>
                <a:srgbClr val="D8232A"/>
              </a:solidFill>
              <a:prstDash val="solid"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algn="ctr" defTabSz="1100639" hangingPunct="1">
                <a:lnSpc>
                  <a:spcPct val="100000"/>
                </a:lnSpc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4267" kern="1200">
                <a:solidFill>
                  <a:srgbClr val="000000"/>
                </a:solidFill>
                <a:latin typeface="Helvetica Light"/>
                <a:sym typeface="Helvetica Light"/>
              </a:endParaRPr>
            </a:p>
          </p:txBody>
        </p:sp>
      </p:grpSp>
      <p:pic>
        <p:nvPicPr>
          <p:cNvPr id="27" name="Picture 4">
            <a:extLst>
              <a:ext uri="{FF2B5EF4-FFF2-40B4-BE49-F238E27FC236}">
                <a16:creationId xmlns:a16="http://schemas.microsoft.com/office/drawing/2014/main" id="{27C3E56B-F586-498B-B80A-157C63705F1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3383" y="4691960"/>
            <a:ext cx="520843" cy="454869"/>
          </a:xfrm>
          <a:prstGeom prst="rect">
            <a:avLst/>
          </a:prstGeom>
        </p:spPr>
      </p:pic>
      <p:cxnSp>
        <p:nvCxnSpPr>
          <p:cNvPr id="28" name="Straight Connector 6">
            <a:extLst>
              <a:ext uri="{FF2B5EF4-FFF2-40B4-BE49-F238E27FC236}">
                <a16:creationId xmlns:a16="http://schemas.microsoft.com/office/drawing/2014/main" id="{709770DD-0F57-4BE5-BDFD-E2CE3C02A41C}"/>
              </a:ext>
            </a:extLst>
          </p:cNvPr>
          <p:cNvCxnSpPr/>
          <p:nvPr/>
        </p:nvCxnSpPr>
        <p:spPr>
          <a:xfrm>
            <a:off x="2202257" y="6448656"/>
            <a:ext cx="413218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" descr="Image">
            <a:extLst>
              <a:ext uri="{FF2B5EF4-FFF2-40B4-BE49-F238E27FC236}">
                <a16:creationId xmlns:a16="http://schemas.microsoft.com/office/drawing/2014/main" id="{6B739500-F52D-4EAB-8523-08B986331E0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7351" y="4675207"/>
            <a:ext cx="490228" cy="4238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icture 28">
            <a:extLst>
              <a:ext uri="{FF2B5EF4-FFF2-40B4-BE49-F238E27FC236}">
                <a16:creationId xmlns:a16="http://schemas.microsoft.com/office/drawing/2014/main" id="{1F8AD569-59F4-45A7-AAE2-324DA9AD7C3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798" y="4561781"/>
            <a:ext cx="689948" cy="689948"/>
          </a:xfrm>
          <a:prstGeom prst="rect">
            <a:avLst/>
          </a:prstGeom>
        </p:spPr>
      </p:pic>
      <p:pic>
        <p:nvPicPr>
          <p:cNvPr id="31" name="Picture 58">
            <a:extLst>
              <a:ext uri="{FF2B5EF4-FFF2-40B4-BE49-F238E27FC236}">
                <a16:creationId xmlns:a16="http://schemas.microsoft.com/office/drawing/2014/main" id="{5662AC69-FD7F-4582-8055-B4DA421400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8336" y="4424067"/>
            <a:ext cx="750855" cy="750855"/>
          </a:xfrm>
          <a:prstGeom prst="rect">
            <a:avLst/>
          </a:prstGeom>
        </p:spPr>
      </p:pic>
      <p:pic>
        <p:nvPicPr>
          <p:cNvPr id="32" name="Image" descr="Image">
            <a:extLst>
              <a:ext uri="{FF2B5EF4-FFF2-40B4-BE49-F238E27FC236}">
                <a16:creationId xmlns:a16="http://schemas.microsoft.com/office/drawing/2014/main" id="{49685372-3E61-4082-92E1-16975A70B380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868" y="4582703"/>
            <a:ext cx="526949" cy="50358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3" name="Picture 27">
            <a:extLst>
              <a:ext uri="{FF2B5EF4-FFF2-40B4-BE49-F238E27FC236}">
                <a16:creationId xmlns:a16="http://schemas.microsoft.com/office/drawing/2014/main" id="{1DEA78A0-7FCC-421D-81DF-8D9ABDF738E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6625" y="4525415"/>
            <a:ext cx="675063" cy="675063"/>
          </a:xfrm>
          <a:prstGeom prst="rect">
            <a:avLst/>
          </a:prstGeom>
        </p:spPr>
      </p:pic>
      <p:cxnSp>
        <p:nvCxnSpPr>
          <p:cNvPr id="34" name="Straight Connector 6">
            <a:extLst>
              <a:ext uri="{FF2B5EF4-FFF2-40B4-BE49-F238E27FC236}">
                <a16:creationId xmlns:a16="http://schemas.microsoft.com/office/drawing/2014/main" id="{57180AC7-B038-4FAB-9BFE-E53A4B7C4184}"/>
              </a:ext>
            </a:extLst>
          </p:cNvPr>
          <p:cNvCxnSpPr/>
          <p:nvPr/>
        </p:nvCxnSpPr>
        <p:spPr>
          <a:xfrm>
            <a:off x="7118512" y="6434841"/>
            <a:ext cx="413218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80820E5C-152A-43CC-AA65-4DF586314897}"/>
              </a:ext>
            </a:extLst>
          </p:cNvPr>
          <p:cNvSpPr txBox="1">
            <a:spLocks/>
          </p:cNvSpPr>
          <p:nvPr/>
        </p:nvSpPr>
        <p:spPr>
          <a:xfrm>
            <a:off x="502009" y="613251"/>
            <a:ext cx="10167958" cy="492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Blockchain para </a:t>
            </a:r>
            <a:r>
              <a:rPr lang="en-US" sz="38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todos</a:t>
            </a:r>
            <a:r>
              <a:rPr lang="en-US" sz="38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 </a:t>
            </a:r>
            <a:r>
              <a:rPr lang="en-US" sz="38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os</a:t>
            </a:r>
            <a:r>
              <a:rPr lang="en-US" sz="38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 </a:t>
            </a:r>
            <a:r>
              <a:rPr lang="en-US" sz="38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negócios</a:t>
            </a:r>
            <a:r>
              <a:rPr lang="en-US" sz="3800" b="1" dirty="0">
                <a:solidFill>
                  <a:srgbClr val="3EAEC9"/>
                </a:solidFill>
                <a:latin typeface="Calibri" charset="0"/>
                <a:cs typeface="Calibri" charset="0"/>
              </a:rPr>
              <a:t> e </a:t>
            </a:r>
            <a:r>
              <a:rPr lang="en-US" sz="3800" b="1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indústrias</a:t>
            </a:r>
            <a:endParaRPr lang="en-US" sz="3800" b="1" dirty="0">
              <a:solidFill>
                <a:srgbClr val="3EAEC9"/>
              </a:solidFill>
              <a:latin typeface="Calibri" charset="0"/>
              <a:cs typeface="Calibri" charset="0"/>
            </a:endParaRPr>
          </a:p>
        </p:txBody>
      </p:sp>
      <p:sp>
        <p:nvSpPr>
          <p:cNvPr id="3" name="Seta: da Esquerda para a Direita 2">
            <a:extLst>
              <a:ext uri="{FF2B5EF4-FFF2-40B4-BE49-F238E27FC236}">
                <a16:creationId xmlns:a16="http://schemas.microsoft.com/office/drawing/2014/main" id="{3AFF2A6F-4F00-444A-A31C-91A52515BCB8}"/>
              </a:ext>
            </a:extLst>
          </p:cNvPr>
          <p:cNvSpPr/>
          <p:nvPr/>
        </p:nvSpPr>
        <p:spPr>
          <a:xfrm>
            <a:off x="6060708" y="5257298"/>
            <a:ext cx="1136424" cy="278081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Interoperáveis</a:t>
            </a:r>
            <a:endParaRPr lang="pt-BR" sz="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230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46117A7-ACD2-7042-8E3C-D5A07CD9142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640464" y="3271838"/>
            <a:ext cx="6823075" cy="1584325"/>
          </a:xfrm>
        </p:spPr>
        <p:txBody>
          <a:bodyPr>
            <a:spAutoFit/>
          </a:bodyPr>
          <a:lstStyle/>
          <a:p>
            <a:pPr marL="118530" indent="-118530">
              <a:buSzPct val="100000"/>
            </a:pPr>
            <a:r>
              <a:rPr lang="pt-BR" sz="1600" dirty="0"/>
              <a:t>Plataforma de empréstimos sindicalizados para um grupo pequeno de credores (“Club </a:t>
            </a:r>
            <a:r>
              <a:rPr lang="pt-BR" sz="1600" dirty="0" err="1"/>
              <a:t>Loans</a:t>
            </a:r>
            <a:r>
              <a:rPr lang="pt-BR" sz="1600" dirty="0"/>
              <a:t>”)</a:t>
            </a:r>
          </a:p>
          <a:p>
            <a:pPr marL="118530" indent="-118530">
              <a:buSzPct val="100000"/>
            </a:pPr>
            <a:r>
              <a:rPr lang="pt-BR" sz="1600" dirty="0"/>
              <a:t>Itaú tomou </a:t>
            </a:r>
            <a:r>
              <a:rPr lang="pt-BR" sz="1600" b="1" dirty="0"/>
              <a:t>US$100 milhões </a:t>
            </a:r>
            <a:r>
              <a:rPr lang="pt-BR" sz="1600" dirty="0"/>
              <a:t>com Standard </a:t>
            </a:r>
            <a:r>
              <a:rPr lang="pt-BR" sz="1600" dirty="0" err="1"/>
              <a:t>Chartered</a:t>
            </a:r>
            <a:r>
              <a:rPr lang="pt-BR" sz="1600" dirty="0"/>
              <a:t> e Wells </a:t>
            </a:r>
            <a:r>
              <a:rPr lang="pt-BR" sz="1600" dirty="0" err="1"/>
              <a:t>Fargo</a:t>
            </a:r>
            <a:r>
              <a:rPr lang="pt-BR" sz="1600" dirty="0"/>
              <a:t> &amp; Cruz</a:t>
            </a:r>
          </a:p>
          <a:p>
            <a:pPr marL="118530" indent="-118530">
              <a:buSzPct val="100000"/>
            </a:pPr>
            <a:r>
              <a:rPr lang="pt-BR" sz="1600" dirty="0"/>
              <a:t>Toda a negociação dos termos do empréstimo foram via plataforma </a:t>
            </a:r>
            <a:r>
              <a:rPr lang="pt-BR" sz="1600" b="1" dirty="0"/>
              <a:t>Corda</a:t>
            </a:r>
          </a:p>
          <a:p>
            <a:pPr marL="118530" indent="-118530">
              <a:buSzPct val="100000"/>
            </a:pPr>
            <a:r>
              <a:rPr lang="pt-BR" sz="1600" dirty="0"/>
              <a:t>Reduziu custos legais e economizou a troca de </a:t>
            </a:r>
            <a:r>
              <a:rPr lang="pt-BR" sz="1600" b="1" dirty="0"/>
              <a:t>2.000 e-mails</a:t>
            </a:r>
          </a:p>
        </p:txBody>
      </p:sp>
      <p:sp>
        <p:nvSpPr>
          <p:cNvPr id="41" name="Smart Contracts…">
            <a:extLst>
              <a:ext uri="{FF2B5EF4-FFF2-40B4-BE49-F238E27FC236}">
                <a16:creationId xmlns:a16="http://schemas.microsoft.com/office/drawing/2014/main" id="{80508498-7183-8140-A392-27AF8963CFD8}"/>
              </a:ext>
            </a:extLst>
          </p:cNvPr>
          <p:cNvSpPr txBox="1"/>
          <p:nvPr/>
        </p:nvSpPr>
        <p:spPr>
          <a:xfrm>
            <a:off x="4640464" y="1761677"/>
            <a:ext cx="6432000" cy="843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algn="ctr" defTabSz="228594" hangingPunct="0">
              <a:lnSpc>
                <a:spcPct val="110000"/>
              </a:lnSpc>
              <a:spcBef>
                <a:spcPts val="751"/>
              </a:spcBef>
              <a:defRPr sz="3200">
                <a:solidFill>
                  <a:srgbClr val="53585F"/>
                </a:solidFill>
                <a:latin typeface="Poppins Light"/>
                <a:ea typeface="Poppins Light"/>
                <a:cs typeface="Poppins Light"/>
                <a:sym typeface="Poppins Light"/>
              </a:defRPr>
            </a:pPr>
            <a:r>
              <a:rPr lang="pt-BR" sz="2400" kern="0" dirty="0">
                <a:solidFill>
                  <a:srgbClr val="53585F"/>
                </a:solidFill>
                <a:latin typeface="Poppins Light"/>
                <a:ea typeface="Poppins Light"/>
                <a:cs typeface="Poppins Light"/>
                <a:sym typeface="Poppins Light"/>
              </a:rPr>
              <a:t>“</a:t>
            </a:r>
            <a:r>
              <a:rPr lang="pt-BR" sz="2400" b="1" kern="0" dirty="0">
                <a:solidFill>
                  <a:srgbClr val="53585F"/>
                </a:solidFill>
                <a:latin typeface="Poppins Light"/>
                <a:ea typeface="Poppins Light"/>
                <a:cs typeface="Poppins Light"/>
                <a:sym typeface="Poppins Light"/>
              </a:rPr>
              <a:t>Itaú</a:t>
            </a:r>
            <a:r>
              <a:rPr lang="pt-BR" sz="2400" kern="0" dirty="0">
                <a:solidFill>
                  <a:srgbClr val="53585F"/>
                </a:solidFill>
                <a:latin typeface="Poppins Light"/>
                <a:ea typeface="Poppins Light"/>
                <a:cs typeface="Poppins Light"/>
                <a:sym typeface="Poppins Light"/>
              </a:rPr>
              <a:t> e </a:t>
            </a:r>
            <a:r>
              <a:rPr lang="pt-BR" sz="2400" b="1" kern="0" dirty="0">
                <a:solidFill>
                  <a:srgbClr val="53585F"/>
                </a:solidFill>
                <a:latin typeface="Poppins Light"/>
                <a:ea typeface="Poppins Light"/>
                <a:cs typeface="Poppins Light"/>
                <a:sym typeface="Poppins Light"/>
              </a:rPr>
              <a:t>Standard </a:t>
            </a:r>
            <a:r>
              <a:rPr lang="pt-BR" sz="2400" b="1" kern="0" dirty="0" err="1">
                <a:solidFill>
                  <a:srgbClr val="53585F"/>
                </a:solidFill>
                <a:latin typeface="Poppins Light"/>
                <a:ea typeface="Poppins Light"/>
                <a:cs typeface="Poppins Light"/>
                <a:sym typeface="Poppins Light"/>
              </a:rPr>
              <a:t>Chartered</a:t>
            </a:r>
            <a:r>
              <a:rPr lang="pt-BR" sz="2400" b="1" kern="0" dirty="0">
                <a:solidFill>
                  <a:srgbClr val="53585F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pt-BR" sz="2400" kern="0" dirty="0">
                <a:solidFill>
                  <a:srgbClr val="53585F"/>
                </a:solidFill>
                <a:latin typeface="Poppins Light"/>
                <a:ea typeface="Poppins Light"/>
                <a:cs typeface="Poppins Light"/>
                <a:sym typeface="Poppins Light"/>
              </a:rPr>
              <a:t>lança plataforma de </a:t>
            </a:r>
            <a:r>
              <a:rPr lang="pt-BR" sz="2400" kern="0" dirty="0" err="1">
                <a:solidFill>
                  <a:srgbClr val="53585F"/>
                </a:solidFill>
                <a:latin typeface="Poppins Light"/>
                <a:ea typeface="Poppins Light"/>
                <a:cs typeface="Poppins Light"/>
                <a:sym typeface="Poppins Light"/>
              </a:rPr>
              <a:t>blockchain</a:t>
            </a:r>
            <a:r>
              <a:rPr lang="pt-BR" sz="2400" kern="0" dirty="0">
                <a:solidFill>
                  <a:srgbClr val="53585F"/>
                </a:solidFill>
                <a:latin typeface="Poppins Light"/>
                <a:ea typeface="Poppins Light"/>
                <a:cs typeface="Poppins Light"/>
                <a:sym typeface="Poppins Light"/>
              </a:rPr>
              <a:t> para empréstimos na América Latina”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349D6E-02CF-D84E-9F4B-2E88C5F9F7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0753" y="2431334"/>
            <a:ext cx="760017" cy="7600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50611D-D960-FF47-B8CA-0AADBEBC5C7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1014" y="3483922"/>
            <a:ext cx="1919493" cy="740604"/>
          </a:xfrm>
          <a:prstGeom prst="rect">
            <a:avLst/>
          </a:prstGeom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03A3D317-54CF-4C9D-AF07-8301AE0B2650}"/>
              </a:ext>
            </a:extLst>
          </p:cNvPr>
          <p:cNvSpPr txBox="1">
            <a:spLocks/>
          </p:cNvSpPr>
          <p:nvPr/>
        </p:nvSpPr>
        <p:spPr>
          <a:xfrm>
            <a:off x="342117" y="415441"/>
            <a:ext cx="9703031" cy="492443"/>
          </a:xfrm>
          <a:prstGeom prst="rect">
            <a:avLst/>
          </a:prstGeom>
        </p:spPr>
        <p:txBody>
          <a:bodyPr/>
          <a:lstStyle>
            <a:lvl1pPr marL="104775" indent="-1047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Clr>
                <a:schemeClr val="bg1"/>
              </a:buClr>
              <a:buFont typeface="Symbol" charset="0"/>
              <a:buChar char=" "/>
              <a:defRPr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04813" indent="-184150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Clr>
                <a:srgbClr val="474747"/>
              </a:buClr>
              <a:buSzPct val="90000"/>
              <a:buFont typeface="Wingdings" charset="0"/>
              <a:buChar char="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714375" indent="-1936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85000"/>
              <a:buFont typeface="Symbol" charset="0"/>
              <a:buChar char="-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023938" indent="-1936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85000"/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366838" indent="-227013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charset="0"/>
              <a:buChar char="-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825519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282693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2739865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3197039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4000" b="1" kern="0" dirty="0">
                <a:solidFill>
                  <a:srgbClr val="3EAEC9"/>
                </a:solidFill>
                <a:latin typeface="Calibri" charset="0"/>
                <a:cs typeface="Calibri" charset="0"/>
              </a:rPr>
              <a:t>Caso de </a:t>
            </a:r>
            <a:r>
              <a:rPr lang="en-US" sz="4000" b="1" kern="0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sucesso</a:t>
            </a:r>
            <a:r>
              <a:rPr lang="en-US" sz="4000" b="1" kern="0" dirty="0">
                <a:solidFill>
                  <a:srgbClr val="3EAEC9"/>
                </a:solidFill>
                <a:latin typeface="Calibri" charset="0"/>
                <a:cs typeface="Calibri" charset="0"/>
              </a:rPr>
              <a:t> – Itaú / Standard Chartered 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CBCB476A-DED3-4F66-A302-1E252762748F}"/>
              </a:ext>
            </a:extLst>
          </p:cNvPr>
          <p:cNvSpPr txBox="1">
            <a:spLocks/>
          </p:cNvSpPr>
          <p:nvPr/>
        </p:nvSpPr>
        <p:spPr>
          <a:xfrm>
            <a:off x="10959916" y="6232168"/>
            <a:ext cx="1377881" cy="22750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100" b="0" i="0" kern="400" spc="0" baseline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514350" indent="-171450" algn="l" defTabSz="685800" rtl="0" eaLnBrk="1" latinLnBrk="0" hangingPunct="1">
              <a:lnSpc>
                <a:spcPct val="110000"/>
              </a:lnSpc>
              <a:spcBef>
                <a:spcPts val="375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050" b="0" i="0" kern="400" spc="0" baseline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857250" indent="-171450" algn="l" defTabSz="685800" rtl="0" eaLnBrk="1" latinLnBrk="0" hangingPunct="1">
              <a:lnSpc>
                <a:spcPct val="110000"/>
              </a:lnSpc>
              <a:spcBef>
                <a:spcPts val="375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000" b="0" i="0" kern="400" spc="0" baseline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200150" indent="-171450" algn="l" defTabSz="685800" rtl="0" eaLnBrk="1" latinLnBrk="0" hangingPunct="1">
              <a:lnSpc>
                <a:spcPct val="110000"/>
              </a:lnSpc>
              <a:spcBef>
                <a:spcPts val="375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950" b="0" i="0" kern="400" spc="0" baseline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543050" indent="-171450" algn="l" defTabSz="685800" rtl="0" eaLnBrk="1" latinLnBrk="0" hangingPunct="1">
              <a:lnSpc>
                <a:spcPct val="110000"/>
              </a:lnSpc>
              <a:spcBef>
                <a:spcPts val="375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900" b="0" i="0" kern="400" spc="0" baseline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100000"/>
              <a:buNone/>
            </a:pPr>
            <a:r>
              <a:rPr lang="en-US" sz="800" dirty="0"/>
              <a:t>Fonte:  Reuters</a:t>
            </a:r>
          </a:p>
        </p:txBody>
      </p:sp>
    </p:spTree>
    <p:extLst>
      <p:ext uri="{BB962C8B-B14F-4D97-AF65-F5344CB8AC3E}">
        <p14:creationId xmlns:p14="http://schemas.microsoft.com/office/powerpoint/2010/main" val="2852062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A13611-0DE8-4922-A600-F8ADD8B28C10}"/>
              </a:ext>
            </a:extLst>
          </p:cNvPr>
          <p:cNvSpPr txBox="1">
            <a:spLocks/>
          </p:cNvSpPr>
          <p:nvPr/>
        </p:nvSpPr>
        <p:spPr>
          <a:xfrm>
            <a:off x="342117" y="415441"/>
            <a:ext cx="7330891" cy="492443"/>
          </a:xfrm>
          <a:prstGeom prst="rect">
            <a:avLst/>
          </a:prstGeom>
        </p:spPr>
        <p:txBody>
          <a:bodyPr/>
          <a:lstStyle>
            <a:lvl1pPr marL="104775" indent="-1047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Clr>
                <a:schemeClr val="bg1"/>
              </a:buClr>
              <a:buFont typeface="Symbol" charset="0"/>
              <a:buChar char=" "/>
              <a:defRPr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04813" indent="-184150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Clr>
                <a:srgbClr val="474747"/>
              </a:buClr>
              <a:buSzPct val="90000"/>
              <a:buFont typeface="Wingdings" charset="0"/>
              <a:buChar char="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714375" indent="-1936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85000"/>
              <a:buFont typeface="Symbol" charset="0"/>
              <a:buChar char="-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023938" indent="-1936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85000"/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366838" indent="-227013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charset="0"/>
              <a:buChar char="-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825519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282693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2739865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3197039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4000" b="1" kern="0" dirty="0">
                <a:solidFill>
                  <a:srgbClr val="3EAEC9"/>
                </a:solidFill>
                <a:latin typeface="Calibri" charset="0"/>
                <a:cs typeface="Calibri" charset="0"/>
              </a:rPr>
              <a:t>Caso de </a:t>
            </a:r>
            <a:r>
              <a:rPr lang="en-US" sz="4000" b="1" kern="0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sucesso</a:t>
            </a:r>
            <a:r>
              <a:rPr lang="en-US" sz="4000" b="1" kern="0" dirty="0">
                <a:solidFill>
                  <a:srgbClr val="3EAEC9"/>
                </a:solidFill>
                <a:latin typeface="Calibri" charset="0"/>
                <a:cs typeface="Calibri" charset="0"/>
              </a:rPr>
              <a:t> – B3i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01DA9-E33B-44F1-9280-4212DE1DC987}"/>
              </a:ext>
            </a:extLst>
          </p:cNvPr>
          <p:cNvSpPr txBox="1">
            <a:spLocks/>
          </p:cNvSpPr>
          <p:nvPr/>
        </p:nvSpPr>
        <p:spPr>
          <a:xfrm>
            <a:off x="654535" y="1783426"/>
            <a:ext cx="4374182" cy="230832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C43534"/>
              </a:buClr>
            </a:pPr>
            <a:r>
              <a:rPr lang="pt-BR" sz="1600" dirty="0"/>
              <a:t>B3i anunciou recentemente que vai construir suas aplicações e rede de negócios na </a:t>
            </a:r>
            <a:r>
              <a:rPr lang="pt-BR" sz="1600" b="1" dirty="0"/>
              <a:t>plataforma Corda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43534"/>
              </a:buClr>
            </a:pPr>
            <a:endParaRPr lang="pt-BR" sz="1600" dirty="0"/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43534"/>
              </a:buClr>
            </a:pPr>
            <a:r>
              <a:rPr lang="pt-BR" sz="1600" dirty="0"/>
              <a:t>B3i é um </a:t>
            </a:r>
            <a:r>
              <a:rPr lang="pt-BR" sz="1600" b="1" dirty="0"/>
              <a:t>consórcio de (</a:t>
            </a:r>
            <a:r>
              <a:rPr lang="pt-BR" sz="1600" b="1" dirty="0" err="1"/>
              <a:t>re</a:t>
            </a:r>
            <a:r>
              <a:rPr lang="pt-BR" sz="1600" b="1" dirty="0"/>
              <a:t>)seguradoras</a:t>
            </a:r>
            <a:r>
              <a:rPr lang="pt-BR" sz="1600" dirty="0"/>
              <a:t>, incluindo: </a:t>
            </a:r>
            <a:r>
              <a:rPr lang="pt-BR" sz="1600" i="1" dirty="0" err="1"/>
              <a:t>Achmea</a:t>
            </a:r>
            <a:r>
              <a:rPr lang="pt-BR" sz="1600" i="1" dirty="0"/>
              <a:t>, Aegon, </a:t>
            </a:r>
            <a:r>
              <a:rPr lang="pt-BR" sz="1600" i="1" dirty="0" err="1"/>
              <a:t>Ageas</a:t>
            </a:r>
            <a:r>
              <a:rPr lang="pt-BR" sz="1600" i="1" dirty="0"/>
              <a:t>, Allianz, Generali, Hannover Re, </a:t>
            </a:r>
            <a:r>
              <a:rPr lang="pt-BR" sz="1600" i="1" dirty="0" err="1"/>
              <a:t>Liberty</a:t>
            </a:r>
            <a:r>
              <a:rPr lang="pt-BR" sz="1600" i="1" dirty="0"/>
              <a:t> Mutual, </a:t>
            </a:r>
            <a:r>
              <a:rPr lang="pt-BR" sz="1600" i="1" dirty="0" err="1"/>
              <a:t>Munich</a:t>
            </a:r>
            <a:r>
              <a:rPr lang="pt-BR" sz="1600" i="1" dirty="0"/>
              <a:t> Re, SCOR, </a:t>
            </a:r>
            <a:r>
              <a:rPr lang="pt-BR" sz="1600" i="1" dirty="0" err="1"/>
              <a:t>Swiss</a:t>
            </a:r>
            <a:r>
              <a:rPr lang="pt-BR" sz="1600" i="1" dirty="0"/>
              <a:t> Re, </a:t>
            </a:r>
            <a:r>
              <a:rPr lang="pt-BR" sz="1600" i="1" dirty="0" err="1"/>
              <a:t>Tokio</a:t>
            </a:r>
            <a:r>
              <a:rPr lang="pt-BR" sz="1600" i="1" dirty="0"/>
              <a:t> Marine, XL </a:t>
            </a:r>
            <a:r>
              <a:rPr lang="pt-BR" sz="1600" i="1" dirty="0" err="1"/>
              <a:t>Catlin</a:t>
            </a:r>
            <a:r>
              <a:rPr lang="pt-BR" sz="1600" i="1" dirty="0"/>
              <a:t> </a:t>
            </a:r>
            <a:r>
              <a:rPr lang="pt-BR" sz="1600" i="1" dirty="0" err="1"/>
              <a:t>and</a:t>
            </a:r>
            <a:r>
              <a:rPr lang="pt-BR" sz="1600" i="1" dirty="0"/>
              <a:t> Zurich </a:t>
            </a:r>
            <a:r>
              <a:rPr lang="pt-BR" sz="1600" i="1" dirty="0" err="1"/>
              <a:t>Insurance</a:t>
            </a:r>
            <a:r>
              <a:rPr lang="pt-BR" sz="1600" i="1" dirty="0"/>
              <a:t> </a:t>
            </a:r>
            <a:r>
              <a:rPr lang="pt-BR" sz="1600" i="1" dirty="0" err="1"/>
              <a:t>Group</a:t>
            </a:r>
            <a:r>
              <a:rPr lang="pt-BR" sz="1600" i="1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12E06D-96BB-4044-AED2-86FF52CFAE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0677" y="4967291"/>
            <a:ext cx="1183081" cy="7311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81E5FA-1A42-4DF2-BE6B-84582AC7AC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591408"/>
            <a:ext cx="5268398" cy="4446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9E9FCCBA-7123-4235-8415-661C34F63440}"/>
              </a:ext>
            </a:extLst>
          </p:cNvPr>
          <p:cNvSpPr txBox="1">
            <a:spLocks/>
          </p:cNvSpPr>
          <p:nvPr/>
        </p:nvSpPr>
        <p:spPr>
          <a:xfrm>
            <a:off x="10759891" y="6232168"/>
            <a:ext cx="1377881" cy="22750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100" b="0" i="0" kern="400" spc="0" baseline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514350" indent="-171450" algn="l" defTabSz="685800" rtl="0" eaLnBrk="1" latinLnBrk="0" hangingPunct="1">
              <a:lnSpc>
                <a:spcPct val="110000"/>
              </a:lnSpc>
              <a:spcBef>
                <a:spcPts val="375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050" b="0" i="0" kern="400" spc="0" baseline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857250" indent="-171450" algn="l" defTabSz="685800" rtl="0" eaLnBrk="1" latinLnBrk="0" hangingPunct="1">
              <a:lnSpc>
                <a:spcPct val="110000"/>
              </a:lnSpc>
              <a:spcBef>
                <a:spcPts val="375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000" b="0" i="0" kern="400" spc="0" baseline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200150" indent="-171450" algn="l" defTabSz="685800" rtl="0" eaLnBrk="1" latinLnBrk="0" hangingPunct="1">
              <a:lnSpc>
                <a:spcPct val="110000"/>
              </a:lnSpc>
              <a:spcBef>
                <a:spcPts val="375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950" b="0" i="0" kern="400" spc="0" baseline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543050" indent="-171450" algn="l" defTabSz="685800" rtl="0" eaLnBrk="1" latinLnBrk="0" hangingPunct="1">
              <a:lnSpc>
                <a:spcPct val="110000"/>
              </a:lnSpc>
              <a:spcBef>
                <a:spcPts val="375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900" b="0" i="0" kern="400" spc="0" baseline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100000"/>
              <a:buNone/>
            </a:pPr>
            <a:r>
              <a:rPr lang="en-US" sz="800" dirty="0"/>
              <a:t>Fonte:  Ledger Insights</a:t>
            </a:r>
          </a:p>
        </p:txBody>
      </p:sp>
    </p:spTree>
    <p:extLst>
      <p:ext uri="{BB962C8B-B14F-4D97-AF65-F5344CB8AC3E}">
        <p14:creationId xmlns:p14="http://schemas.microsoft.com/office/powerpoint/2010/main" val="3172615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5B93-2A1D-48F7-8BE3-3B7B9175B162}"/>
              </a:ext>
            </a:extLst>
          </p:cNvPr>
          <p:cNvSpPr txBox="1">
            <a:spLocks/>
          </p:cNvSpPr>
          <p:nvPr/>
        </p:nvSpPr>
        <p:spPr>
          <a:xfrm>
            <a:off x="560526" y="1352420"/>
            <a:ext cx="8776646" cy="660181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t-BR" sz="2300" dirty="0"/>
            </a:br>
            <a:r>
              <a:rPr lang="pt-BR" sz="1800" b="1" dirty="0">
                <a:latin typeface="+mn-lt"/>
                <a:ea typeface="+mn-ea"/>
                <a:cs typeface="+mn-cs"/>
              </a:rPr>
              <a:t>Royalty </a:t>
            </a:r>
            <a:r>
              <a:rPr lang="pt-BR" sz="1800" b="1" dirty="0" err="1">
                <a:latin typeface="+mn-lt"/>
                <a:ea typeface="+mn-ea"/>
                <a:cs typeface="+mn-cs"/>
              </a:rPr>
              <a:t>Ledger</a:t>
            </a:r>
            <a:r>
              <a:rPr lang="pt-BR" sz="1800" dirty="0">
                <a:latin typeface="+mn-lt"/>
                <a:ea typeface="+mn-ea"/>
                <a:cs typeface="+mn-cs"/>
              </a:rPr>
              <a:t> –</a:t>
            </a:r>
            <a:r>
              <a:rPr lang="pt-BR" sz="1800" dirty="0" err="1">
                <a:latin typeface="+mn-lt"/>
                <a:ea typeface="+mn-ea"/>
                <a:cs typeface="+mn-cs"/>
              </a:rPr>
              <a:t>Smart</a:t>
            </a:r>
            <a:r>
              <a:rPr lang="pt-BR" sz="1800" dirty="0">
                <a:latin typeface="+mn-lt"/>
                <a:ea typeface="+mn-ea"/>
                <a:cs typeface="+mn-cs"/>
              </a:rPr>
              <a:t> </a:t>
            </a:r>
            <a:r>
              <a:rPr lang="pt-BR" sz="1800" dirty="0" err="1">
                <a:latin typeface="+mn-lt"/>
                <a:ea typeface="+mn-ea"/>
                <a:cs typeface="+mn-cs"/>
              </a:rPr>
              <a:t>contract</a:t>
            </a:r>
            <a:r>
              <a:rPr lang="pt-BR" sz="1800" dirty="0">
                <a:latin typeface="+mn-lt"/>
                <a:ea typeface="+mn-ea"/>
                <a:cs typeface="+mn-cs"/>
              </a:rPr>
              <a:t> no setor de royalty de óleo e gás</a:t>
            </a:r>
            <a:endParaRPr lang="pt-BR" sz="1600" dirty="0">
              <a:latin typeface="+mn-lt"/>
              <a:ea typeface="+mn-ea"/>
              <a:cs typeface="+mn-cs"/>
            </a:endParaRP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8A628E0E-4F1E-4495-BF80-78BDAA2B89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039" b="27029"/>
          <a:stretch/>
        </p:blipFill>
        <p:spPr>
          <a:xfrm>
            <a:off x="7908616" y="2337642"/>
            <a:ext cx="1336027" cy="1015941"/>
          </a:xfrm>
          <a:prstGeom prst="rect">
            <a:avLst/>
          </a:prstGeom>
          <a:effectLst>
            <a:outerShdw blurRad="152400" dist="317500" dir="5400000" sx="103000" sy="103000" rotWithShape="0">
              <a:prstClr val="black">
                <a:alpha val="22000"/>
              </a:prstClr>
            </a:outerShdw>
          </a:effectLst>
        </p:spPr>
      </p:pic>
      <p:pic>
        <p:nvPicPr>
          <p:cNvPr id="4" name="Picture 19">
            <a:extLst>
              <a:ext uri="{FF2B5EF4-FFF2-40B4-BE49-F238E27FC236}">
                <a16:creationId xmlns:a16="http://schemas.microsoft.com/office/drawing/2014/main" id="{E01C6A0F-6BD3-4F98-9F25-A459D612F6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7724" y="4102062"/>
            <a:ext cx="2290916" cy="743455"/>
          </a:xfrm>
          <a:prstGeom prst="rect">
            <a:avLst/>
          </a:prstGeom>
        </p:spPr>
      </p:pic>
      <p:pic>
        <p:nvPicPr>
          <p:cNvPr id="5" name="Picture 20">
            <a:extLst>
              <a:ext uri="{FF2B5EF4-FFF2-40B4-BE49-F238E27FC236}">
                <a16:creationId xmlns:a16="http://schemas.microsoft.com/office/drawing/2014/main" id="{A568788C-68C8-4690-90BE-9FD683031A0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255" y="5119915"/>
            <a:ext cx="2721854" cy="69135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972403E1-B856-48BF-A49C-BECFD6E28B6A}"/>
              </a:ext>
            </a:extLst>
          </p:cNvPr>
          <p:cNvSpPr txBox="1"/>
          <p:nvPr/>
        </p:nvSpPr>
        <p:spPr>
          <a:xfrm>
            <a:off x="6707393" y="4025663"/>
            <a:ext cx="3738473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4353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t-BR" sz="1600" dirty="0"/>
              <a:t>Royalty </a:t>
            </a:r>
            <a:r>
              <a:rPr lang="pt-BR" sz="1600" dirty="0" err="1"/>
              <a:t>Ledger</a:t>
            </a:r>
            <a:r>
              <a:rPr lang="pt-BR" sz="1600" dirty="0"/>
              <a:t> executou com sucesso um contrato de royalty de óleo</a:t>
            </a:r>
          </a:p>
          <a:p>
            <a:pPr marL="285750" marR="0" lvl="0" indent="-28575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4353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lang="pt-BR" sz="1600" dirty="0"/>
          </a:p>
          <a:p>
            <a:pPr marL="285750" marR="0" lvl="0" indent="-285750" algn="l" defTabSz="6858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4353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t-BR" sz="1600" dirty="0"/>
              <a:t>Projeto entregue em conjunto para a NAL </a:t>
            </a:r>
            <a:r>
              <a:rPr lang="pt-BR" sz="1600" dirty="0" err="1"/>
              <a:t>Resources</a:t>
            </a:r>
            <a:r>
              <a:rPr lang="pt-BR" sz="1600" dirty="0"/>
              <a:t> Management </a:t>
            </a:r>
            <a:r>
              <a:rPr lang="pt-BR" sz="1600" dirty="0" err="1"/>
              <a:t>Limited</a:t>
            </a:r>
            <a:r>
              <a:rPr lang="pt-BR" sz="1600" dirty="0"/>
              <a:t>, </a:t>
            </a:r>
            <a:r>
              <a:rPr lang="pt-BR" sz="1600" dirty="0" err="1"/>
              <a:t>PrairieSky</a:t>
            </a:r>
            <a:r>
              <a:rPr lang="pt-BR" sz="1600" dirty="0"/>
              <a:t> Royalty </a:t>
            </a:r>
            <a:r>
              <a:rPr lang="pt-BR" sz="1600" dirty="0" err="1"/>
              <a:t>Ltd</a:t>
            </a:r>
            <a:r>
              <a:rPr lang="pt-BR" sz="1600" dirty="0"/>
              <a:t>. </a:t>
            </a:r>
            <a:r>
              <a:rPr lang="pt-BR" sz="1600" dirty="0" err="1"/>
              <a:t>and</a:t>
            </a:r>
            <a:r>
              <a:rPr lang="pt-BR" sz="1600" dirty="0"/>
              <a:t> ATB Financial.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4353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73C4DF7B-60EE-49F5-964E-EFD5F90FBC12}"/>
              </a:ext>
            </a:extLst>
          </p:cNvPr>
          <p:cNvSpPr txBox="1"/>
          <p:nvPr/>
        </p:nvSpPr>
        <p:spPr>
          <a:xfrm>
            <a:off x="6973466" y="3620358"/>
            <a:ext cx="320632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D8222A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Royalty Ledger, Powered by Corda</a:t>
            </a: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67966151-9416-4260-BD0B-AACA2F267A3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4290" y="3564197"/>
            <a:ext cx="429148" cy="407903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F148B34D-21D2-4C4D-8EE7-54857BFF0B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1682" y="2800278"/>
            <a:ext cx="1143000" cy="1143000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7E51D4C1-8528-4376-AD76-AE1E5F64DF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6505" y="343268"/>
            <a:ext cx="1975686" cy="1975686"/>
          </a:xfrm>
          <a:prstGeom prst="rect">
            <a:avLst/>
          </a:prstGeom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38117BDE-CB8A-4C13-BDEE-C26B0B365F6A}"/>
              </a:ext>
            </a:extLst>
          </p:cNvPr>
          <p:cNvSpPr txBox="1">
            <a:spLocks/>
          </p:cNvSpPr>
          <p:nvPr/>
        </p:nvSpPr>
        <p:spPr>
          <a:xfrm>
            <a:off x="342117" y="415441"/>
            <a:ext cx="9703031" cy="492443"/>
          </a:xfrm>
          <a:prstGeom prst="rect">
            <a:avLst/>
          </a:prstGeom>
        </p:spPr>
        <p:txBody>
          <a:bodyPr/>
          <a:lstStyle>
            <a:lvl1pPr marL="104775" indent="-1047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Clr>
                <a:schemeClr val="bg1"/>
              </a:buClr>
              <a:buFont typeface="Symbol" charset="0"/>
              <a:buChar char=" "/>
              <a:defRPr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04813" indent="-184150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Clr>
                <a:srgbClr val="474747"/>
              </a:buClr>
              <a:buSzPct val="90000"/>
              <a:buFont typeface="Wingdings" charset="0"/>
              <a:buChar char="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714375" indent="-1936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85000"/>
              <a:buFont typeface="Symbol" charset="0"/>
              <a:buChar char="-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023938" indent="-193675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85000"/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366838" indent="-227013" algn="l" defTabSz="938213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charset="0"/>
              <a:buChar char="-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825519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282693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2739865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3197039" indent="-228587" algn="l" defTabSz="939745" rtl="0" eaLnBrk="0" fontAlgn="base" hangingPunct="0">
              <a:spcBef>
                <a:spcPct val="5000"/>
              </a:spcBef>
              <a:spcAft>
                <a:spcPct val="5000"/>
              </a:spcAft>
              <a:buSzPct val="90000"/>
              <a:buFont typeface="Symbol" pitchFamily="96" charset="2"/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4000" b="1" kern="0" dirty="0">
                <a:solidFill>
                  <a:srgbClr val="3EAEC9"/>
                </a:solidFill>
                <a:latin typeface="Calibri" charset="0"/>
                <a:cs typeface="Calibri" charset="0"/>
              </a:rPr>
              <a:t>Caso de </a:t>
            </a:r>
            <a:r>
              <a:rPr lang="en-US" sz="4000" b="1" kern="0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sucesso</a:t>
            </a:r>
            <a:r>
              <a:rPr lang="en-US" sz="4000" b="1" kern="0" dirty="0">
                <a:solidFill>
                  <a:srgbClr val="3EAEC9"/>
                </a:solidFill>
                <a:latin typeface="Calibri" charset="0"/>
                <a:cs typeface="Calibri" charset="0"/>
              </a:rPr>
              <a:t> – </a:t>
            </a:r>
            <a:r>
              <a:rPr lang="en-US" sz="4000" b="1" kern="0" dirty="0" err="1">
                <a:solidFill>
                  <a:srgbClr val="3EAEC9"/>
                </a:solidFill>
                <a:latin typeface="Calibri" charset="0"/>
                <a:cs typeface="Calibri" charset="0"/>
              </a:rPr>
              <a:t>GuildOne</a:t>
            </a:r>
            <a:endParaRPr lang="en-US" sz="4000" b="1" kern="0" dirty="0">
              <a:solidFill>
                <a:srgbClr val="3EAEC9"/>
              </a:solidFill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204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5419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971</Words>
  <Application>Microsoft Office PowerPoint</Application>
  <PresentationFormat>Widescreen</PresentationFormat>
  <Paragraphs>170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Helvetica Light</vt:lpstr>
      <vt:lpstr>Poppins</vt:lpstr>
      <vt:lpstr>Poppins Bold</vt:lpstr>
      <vt:lpstr>Poppins Light</vt:lpstr>
      <vt:lpstr>Poppins Regular</vt:lpstr>
      <vt:lpstr>Poppins SemiBold</vt:lpstr>
      <vt:lpstr>Symbol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Marcelo Creimer</cp:lastModifiedBy>
  <cp:revision>83</cp:revision>
  <dcterms:created xsi:type="dcterms:W3CDTF">2018-11-12T16:04:35Z</dcterms:created>
  <dcterms:modified xsi:type="dcterms:W3CDTF">2019-04-18T19:47:52Z</dcterms:modified>
</cp:coreProperties>
</file>