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9144000" cy="6858000"/>
  <p:embeddedFontLst>
    <p:embeddedFont>
      <p:font typeface="Monda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28">
          <p15:clr>
            <a:srgbClr val="000000"/>
          </p15:clr>
        </p15:guide>
        <p15:guide id="2" pos="576">
          <p15:clr>
            <a:srgbClr val="000000"/>
          </p15:clr>
        </p15:guide>
        <p15:guide id="3" pos="1152">
          <p15:clr>
            <a:srgbClr val="9AA0A6"/>
          </p15:clr>
        </p15:guide>
        <p15:guide id="4" pos="1728">
          <p15:clr>
            <a:srgbClr val="9AA0A6"/>
          </p15:clr>
        </p15:guide>
        <p15:guide id="5" orient="horz" pos="2304">
          <p15:clr>
            <a:srgbClr val="9AA0A6"/>
          </p15:clr>
        </p15:guide>
        <p15:guide id="6" orient="horz" pos="2880">
          <p15:clr>
            <a:srgbClr val="9AA0A6"/>
          </p15:clr>
        </p15:guide>
        <p15:guide id="7" pos="2304">
          <p15:clr>
            <a:srgbClr val="9AA0A6"/>
          </p15:clr>
        </p15:guide>
        <p15:guide id="8" pos="2880">
          <p15:clr>
            <a:srgbClr val="9AA0A6"/>
          </p15:clr>
        </p15:guide>
        <p15:guide id="9" pos="3456">
          <p15:clr>
            <a:srgbClr val="9AA0A6"/>
          </p15:clr>
        </p15:guide>
        <p15:guide id="10" pos="4032">
          <p15:clr>
            <a:srgbClr val="9AA0A6"/>
          </p15:clr>
        </p15:guide>
        <p15:guide id="11" orient="horz" pos="1152">
          <p15:clr>
            <a:srgbClr val="9AA0A6"/>
          </p15:clr>
        </p15:guide>
        <p15:guide id="12" pos="4608">
          <p15:clr>
            <a:srgbClr val="9AA0A6"/>
          </p15:clr>
        </p15:guide>
        <p15:guide id="13" pos="5184">
          <p15:clr>
            <a:srgbClr val="9AA0A6"/>
          </p15:clr>
        </p15:guide>
        <p15:guide id="14" orient="horz" pos="576">
          <p15:clr>
            <a:srgbClr val="9AA0A6"/>
          </p15:clr>
        </p15:guide>
        <p15:guide id="15">
          <p15:clr>
            <a:srgbClr val="9AA0A6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28" orient="horz"/>
        <p:guide pos="576"/>
        <p:guide pos="1152"/>
        <p:guide pos="1728"/>
        <p:guide pos="2304" orient="horz"/>
        <p:guide pos="2880" orient="horz"/>
        <p:guide pos="2304"/>
        <p:guide pos="2880"/>
        <p:guide pos="3456"/>
        <p:guide pos="4032"/>
        <p:guide pos="1152" orient="horz"/>
        <p:guide pos="4608"/>
        <p:guide pos="5184"/>
        <p:guide pos="576" orient="horz"/>
        <p:guide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Monda-bold.fntdata"/><Relationship Id="rId27" Type="http://schemas.openxmlformats.org/officeDocument/2006/relationships/font" Target="fonts/Monda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8dfd97453_0_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58dfd97453_0_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8dfd97453_0_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58dfd97453_0_1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8dfd97453_0_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58dfd97453_0_2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8dfd97453_0_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58dfd97453_0_2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8dfd97453_0_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58dfd97453_0_3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8dfd97453_0_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58dfd97453_0_3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8dfd97453_0_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58dfd97453_0_3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8dfd97453_0_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58dfd97453_0_4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8dfd97453_0_4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58dfd97453_0_4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8dfd97453_0_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58dfd97453_0_5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8dfd97453_0_5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58dfd97453_0_5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8dfd97453_0_5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58dfd97453_0_5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8dfd97453_0_6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58dfd97453_0_6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8dfd97453_0_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58dfd97453_0_6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8dfd97453_0_7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58dfd97453_0_7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8dfd97453_0_7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58dfd97453_0_7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611187" y="3003550"/>
            <a:ext cx="7847012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300"/>
              <a:t>Táticas de CS para empresas resistentes á mudança</a:t>
            </a:r>
            <a:endParaRPr sz="3300"/>
          </a:p>
        </p:txBody>
      </p:sp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611187" y="383310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Jéssica Félix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611187" y="4081762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Customer Success e Community Manager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/>
        </p:nvSpPr>
        <p:spPr>
          <a:xfrm>
            <a:off x="714375" y="493575"/>
            <a:ext cx="56865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AGRADECIMENTOS E DEDICATÓRIA</a:t>
            </a:r>
            <a:endParaRPr sz="2300"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75" y="3014850"/>
            <a:ext cx="1773375" cy="17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9475" y="3010750"/>
            <a:ext cx="1773375" cy="17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0325" y="3040200"/>
            <a:ext cx="1773375" cy="17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7275" y="1155975"/>
            <a:ext cx="1656498" cy="164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58175" y="1150250"/>
            <a:ext cx="1656499" cy="165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714375" y="1389775"/>
            <a:ext cx="7364400" cy="25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/>
              <a:t>Primeiro dia de trabalho</a:t>
            </a:r>
            <a:endParaRPr sz="4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714375" y="1389775"/>
            <a:ext cx="7364400" cy="25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400" y="1183700"/>
            <a:ext cx="3457450" cy="33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714375" y="1389775"/>
            <a:ext cx="7364400" cy="25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/>
              <a:t>Como virar o jogo?</a:t>
            </a:r>
            <a:endParaRPr sz="4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Não existe receita pronta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Estudar, entender, testar, avaliar, refazer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1 - O que entrega mais valor para a sua empresa?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2</a:t>
            </a:r>
            <a:r>
              <a:rPr lang="en-US" sz="4000"/>
              <a:t> - Busque uma pessoa para advogar a seu favor nas reuniões de portas fechadas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3</a:t>
            </a:r>
            <a:r>
              <a:rPr lang="en-US" sz="4000"/>
              <a:t> - Fale as palavras que a sua empresa quer ouvir. Nossos jargões </a:t>
            </a:r>
            <a:r>
              <a:rPr lang="en-US" sz="4000"/>
              <a:t>às</a:t>
            </a:r>
            <a:r>
              <a:rPr lang="en-US" sz="4000"/>
              <a:t> vezes mais atrapalham que ajudam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4</a:t>
            </a:r>
            <a:r>
              <a:rPr lang="en-US" sz="4000"/>
              <a:t> - Comece com um projeto pequeno, despretencioso, abandonado...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5</a:t>
            </a:r>
            <a:r>
              <a:rPr lang="en-US" sz="4000"/>
              <a:t> - Seja ativo nas comunidades e nas suas redes sociais. Posicione-se como autoridade no assunto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6</a:t>
            </a:r>
            <a:r>
              <a:rPr lang="en-US" sz="4000"/>
              <a:t> - Na hora do cafezinho, ouça seus colegas, entenda seus problemas de relacionamento e mostre como o cs tem uma solução para isso</a:t>
            </a:r>
            <a:endParaRPr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6a - Você precisa de aliados. Não espere que eles venham até você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7</a:t>
            </a:r>
            <a:r>
              <a:rPr lang="en-US" sz="4000"/>
              <a:t> - Esteja sempre com as mãos o mais livres possível.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8</a:t>
            </a:r>
            <a:r>
              <a:rPr lang="en-US" sz="4000"/>
              <a:t> - Cuidado com o tamanho e forma dos seus relatórios!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9</a:t>
            </a:r>
            <a:r>
              <a:rPr lang="en-US" sz="4000"/>
              <a:t> - Mantenha as partes interessadas sempre informadas.   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10</a:t>
            </a:r>
            <a:r>
              <a:rPr lang="en-US" sz="4000"/>
              <a:t> - Não seja a pessoa que sofre calada.    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/>
          <p:nvPr/>
        </p:nvSpPr>
        <p:spPr>
          <a:xfrm>
            <a:off x="480575" y="1389775"/>
            <a:ext cx="8156700" cy="30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  <p:sp>
        <p:nvSpPr>
          <p:cNvPr id="189" name="Google Shape;189;p33"/>
          <p:cNvSpPr txBox="1"/>
          <p:nvPr/>
        </p:nvSpPr>
        <p:spPr>
          <a:xfrm>
            <a:off x="480575" y="397175"/>
            <a:ext cx="58059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Obrigada, Lindes &lt;3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190" name="Google Shape;190;p33"/>
          <p:cNvSpPr txBox="1"/>
          <p:nvPr/>
        </p:nvSpPr>
        <p:spPr>
          <a:xfrm>
            <a:off x="522600" y="1572000"/>
            <a:ext cx="7707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34343"/>
                </a:solidFill>
              </a:rPr>
              <a:t>Twitter: @tech_jessi | @meninadochapeu</a:t>
            </a:r>
            <a:endParaRPr sz="24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34343"/>
                </a:solidFill>
              </a:rPr>
              <a:t>Linkedin: in/jessica-cris-felix</a:t>
            </a:r>
            <a:endParaRPr sz="24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34343"/>
                </a:solidFill>
              </a:rPr>
              <a:t>Medium: @meninadochapeu</a:t>
            </a:r>
            <a:endParaRPr sz="24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34343"/>
                </a:solidFill>
              </a:rPr>
              <a:t>Instagram: @meninadochapeuu</a:t>
            </a:r>
            <a:endParaRPr sz="2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800"/>
              </a:spcAft>
              <a:buNone/>
            </a:pPr>
            <a:r>
              <a:t/>
            </a:r>
            <a:endParaRPr sz="2800">
              <a:solidFill>
                <a:srgbClr val="434343"/>
              </a:solidFill>
            </a:endParaRPr>
          </a:p>
        </p:txBody>
      </p:sp>
      <p:pic>
        <p:nvPicPr>
          <p:cNvPr id="191" name="Google Shape;19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775" y="2234575"/>
            <a:ext cx="3365499" cy="224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196" name="Google Shape;19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