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 id="2147483661"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y="5143500" cx="9144000"/>
  <p:notesSz cx="9144000" cy="6858000"/>
  <p:embeddedFontLst>
    <p:embeddedFont>
      <p:font typeface="Source Code Pro"/>
      <p:regular r:id="rId57"/>
      <p:bold r:id="rId58"/>
    </p:embeddedFont>
    <p:embeddedFont>
      <p:font typeface="Monda"/>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28">
          <p15:clr>
            <a:srgbClr val="000000"/>
          </p15:clr>
        </p15:guide>
        <p15:guide id="2" pos="576">
          <p15:clr>
            <a:srgbClr val="000000"/>
          </p15:clr>
        </p15:guide>
        <p15:guide id="3" pos="1152">
          <p15:clr>
            <a:srgbClr val="9AA0A6"/>
          </p15:clr>
        </p15:guide>
        <p15:guide id="4" pos="1728">
          <p15:clr>
            <a:srgbClr val="9AA0A6"/>
          </p15:clr>
        </p15:guide>
        <p15:guide id="5" orient="horz" pos="2304">
          <p15:clr>
            <a:srgbClr val="9AA0A6"/>
          </p15:clr>
        </p15:guide>
        <p15:guide id="6" orient="horz" pos="2880">
          <p15:clr>
            <a:srgbClr val="9AA0A6"/>
          </p15:clr>
        </p15:guide>
        <p15:guide id="7" pos="2304">
          <p15:clr>
            <a:srgbClr val="9AA0A6"/>
          </p15:clr>
        </p15:guide>
        <p15:guide id="8" pos="2880">
          <p15:clr>
            <a:srgbClr val="9AA0A6"/>
          </p15:clr>
        </p15:guide>
        <p15:guide id="9" pos="3456">
          <p15:clr>
            <a:srgbClr val="9AA0A6"/>
          </p15:clr>
        </p15:guide>
        <p15:guide id="10" pos="4032">
          <p15:clr>
            <a:srgbClr val="9AA0A6"/>
          </p15:clr>
        </p15:guide>
        <p15:guide id="11" orient="horz" pos="1152">
          <p15:clr>
            <a:srgbClr val="9AA0A6"/>
          </p15:clr>
        </p15:guide>
        <p15:guide id="12" pos="4608">
          <p15:clr>
            <a:srgbClr val="9AA0A6"/>
          </p15:clr>
        </p15:guide>
        <p15:guide id="13" pos="5184">
          <p15:clr>
            <a:srgbClr val="9AA0A6"/>
          </p15:clr>
        </p15:guide>
        <p15:guide id="14" orient="horz" pos="576">
          <p15:clr>
            <a:srgbClr val="9AA0A6"/>
          </p15:clr>
        </p15:guide>
        <p15:guide id="15">
          <p15:clr>
            <a:srgbClr val="9AA0A6"/>
          </p15:clr>
        </p15:guide>
      </p15:sldGuideLst>
    </p:ext>
    <p:ext uri="{2D200454-40CA-4A62-9FC3-DE9A4176ACB9}">
      <p15:notesGuideLst>
        <p15:guide id="1" orient="horz" pos="2160">
          <p15:clr>
            <a:srgbClr val="000000"/>
          </p15:clr>
        </p15:guide>
        <p15:guide id="2" pos="288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728" orient="horz"/>
        <p:guide pos="576"/>
        <p:guide pos="1152"/>
        <p:guide pos="1728"/>
        <p:guide pos="2304" orient="horz"/>
        <p:guide pos="2880" orient="horz"/>
        <p:guide pos="2304"/>
        <p:guide pos="2880"/>
        <p:guide pos="3456"/>
        <p:guide pos="4032"/>
        <p:guide pos="1152" orient="horz"/>
        <p:guide pos="4608"/>
        <p:guide pos="5184"/>
        <p:guide pos="576" orient="horz"/>
        <p:guide/>
      </p:guideLst>
    </p:cSldViewPr>
  </p:slideViewPr>
  <p:notesViewPr>
    <p:cSldViewPr snapToGrid="0">
      <p:cViewPr varScale="1">
        <p:scale>
          <a:sx n="100" d="100"/>
          <a:sy n="100" d="100"/>
        </p:scale>
        <p:origin x="0" y="0"/>
      </p:cViewPr>
      <p:guideLst>
        <p:guide pos="2160" orient="horz"/>
        <p:guide pos="288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Monda-bold.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SourceCodePro-regular.fntdata"/><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Monda-regular.fntdata"/><Relationship Id="rId14" Type="http://schemas.openxmlformats.org/officeDocument/2006/relationships/slide" Target="slides/slide7.xml"/><Relationship Id="rId58" Type="http://schemas.openxmlformats.org/officeDocument/2006/relationships/font" Target="fonts/SourceCodePro-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5180012" y="0"/>
            <a:ext cx="3962400" cy="3429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6513512"/>
            <a:ext cx="3962400" cy="3429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5180012" y="6513512"/>
            <a:ext cx="3962400" cy="342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p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51288451e7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g51288451e7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51288451e7_0_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51288451e7_0_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51288451e7_0_1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g51288451e7_0_1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51288451e7_0_2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51288451e7_0_2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5129772805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5129772805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5129772805_0_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5129772805_0_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5129772805_0_1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g5129772805_0_1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5129772805_0_2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5129772805_0_2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5129772805_0_2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g5129772805_0_2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5129772805_0_3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g5129772805_0_3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5129772805_0_3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g5129772805_0_3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5129772805_0_4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g5129772805_0_4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5129772805_0_4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5129772805_0_4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5129772805_0_5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g5129772805_0_5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5129772805_0_6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g5129772805_0_6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129772805_0_6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5129772805_0_6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5129772805_0_7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5129772805_0_7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g5129772805_0_7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g5129772805_0_7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5129772805_0_8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g5129772805_0_8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58cc0b3b35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58cc0b3b35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58cc0b3b35_0_1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58cc0b3b35_0_1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58cc0b3b35_0_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58cc0b3b35_0_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58cc0b3b35_0_2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g58cc0b3b35_0_2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58cc0b3b35_0_1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58cc0b3b35_0_1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58cc0b3b35_0_3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58cc0b3b35_0_3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58d9fe473e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g58d9fe473e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58d9fe473e_0_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g58d9fe473e_0_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58d9fe473e_1_1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g58d9fe473e_1_1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58d9fe473e_1_2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58d9fe473e_1_2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58d9fe473e_1_3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g58d9fe473e_1_3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58d9fe473e_1_4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g58d9fe473e_1_4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g58d9fe473e_1_4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58d9fe473e_1_4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58d9fe473e_1_5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g58d9fe473e_1_5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58e3b175f4_0_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g58e3b175f4_0_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g58e3b175f4_0_1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g58e3b175f4_0_1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58d9fe473e_1_6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58d9fe473e_1_6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58e3b175f4_0_2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g58e3b175f4_0_2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58e3b175f4_0_3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58e3b175f4_0_3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58e3b175f4_0_4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g58e3b175f4_0_4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g58e3b175f4_0_3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g58e3b175f4_0_3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g58e7bd3860_0_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58e7bd3860_0_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g58e7bd3860_0_1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g58e7bd3860_0_1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Google Shape;409;g58e7bd3860_0_4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g58e7bd3860_0_4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g58e7bd3860_0_3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g58e7bd3860_0_3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0" name="Shape 420"/>
        <p:cNvGrpSpPr/>
        <p:nvPr/>
      </p:nvGrpSpPr>
      <p:grpSpPr>
        <a:xfrm>
          <a:off x="0" y="0"/>
          <a:ext cx="0" cy="0"/>
          <a:chOff x="0" y="0"/>
          <a:chExt cx="0" cy="0"/>
        </a:xfrm>
      </p:grpSpPr>
      <p:sp>
        <p:nvSpPr>
          <p:cNvPr id="421" name="Google Shape;421;g58e7bd3860_0_4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g58e7bd3860_0_4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58e3b175f4_0_5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58e3b175f4_0_5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3" name="Shape 433"/>
        <p:cNvGrpSpPr/>
        <p:nvPr/>
      </p:nvGrpSpPr>
      <p:grpSpPr>
        <a:xfrm>
          <a:off x="0" y="0"/>
          <a:ext cx="0" cy="0"/>
          <a:chOff x="0" y="0"/>
          <a:chExt cx="0" cy="0"/>
        </a:xfrm>
      </p:grpSpPr>
      <p:sp>
        <p:nvSpPr>
          <p:cNvPr id="434" name="Google Shape;434;p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3: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lide de título" type="title">
  <p:cSld name="TITLE">
    <p:spTree>
      <p:nvGrpSpPr>
        <p:cNvPr id="28" name="Shape 28"/>
        <p:cNvGrpSpPr/>
        <p:nvPr/>
      </p:nvGrpSpPr>
      <p:grpSpPr>
        <a:xfrm>
          <a:off x="0" y="0"/>
          <a:ext cx="0" cy="0"/>
          <a:chOff x="0" y="0"/>
          <a:chExt cx="0" cy="0"/>
        </a:xfrm>
      </p:grpSpPr>
      <p:sp>
        <p:nvSpPr>
          <p:cNvPr id="29" name="Google Shape;29;p2"/>
          <p:cNvSpPr txBox="1"/>
          <p:nvPr>
            <p:ph type="ctrTitle"/>
          </p:nvPr>
        </p:nvSpPr>
        <p:spPr>
          <a:xfrm>
            <a:off x="684213" y="2950369"/>
            <a:ext cx="7772400" cy="452438"/>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
          <p:cNvSpPr txBox="1"/>
          <p:nvPr>
            <p:ph idx="1" type="subTitle"/>
          </p:nvPr>
        </p:nvSpPr>
        <p:spPr>
          <a:xfrm>
            <a:off x="1371600" y="3489723"/>
            <a:ext cx="6400800" cy="739378"/>
          </a:xfrm>
          <a:prstGeom prst="rect">
            <a:avLst/>
          </a:prstGeom>
          <a:noFill/>
          <a:ln>
            <a:noFill/>
          </a:ln>
        </p:spPr>
        <p:txBody>
          <a:bodyPr anchorCtr="0" anchor="t" bIns="45700" lIns="91425" spcFirstLastPara="1" rIns="91425" wrap="square" tIns="45700"/>
          <a:lstStyle>
            <a:lvl1pPr lvl="0" algn="ctr">
              <a:spcBef>
                <a:spcPts val="560"/>
              </a:spcBef>
              <a:spcAft>
                <a:spcPts val="0"/>
              </a:spcAft>
              <a:buClr>
                <a:schemeClr val="dk1"/>
              </a:buClr>
              <a:buSzPts val="2800"/>
              <a:buFont typeface="Arial"/>
              <a:buNone/>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e conteúdo" type="obj">
  <p:cSld name="OBJECT">
    <p:spTree>
      <p:nvGrpSpPr>
        <p:cNvPr id="50" name="Shape 50"/>
        <p:cNvGrpSpPr/>
        <p:nvPr/>
      </p:nvGrpSpPr>
      <p:grpSpPr>
        <a:xfrm>
          <a:off x="0" y="0"/>
          <a:ext cx="0" cy="0"/>
          <a:chOff x="0" y="0"/>
          <a:chExt cx="0" cy="0"/>
        </a:xfrm>
      </p:grpSpPr>
      <p:sp>
        <p:nvSpPr>
          <p:cNvPr id="51" name="Google Shape;51;p4"/>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
          <p:cNvSpPr txBox="1"/>
          <p:nvPr>
            <p:ph idx="1" type="body"/>
          </p:nvPr>
        </p:nvSpPr>
        <p:spPr>
          <a:xfrm>
            <a:off x="250825" y="1168400"/>
            <a:ext cx="8642350" cy="3402012"/>
          </a:xfrm>
          <a:prstGeom prst="rect">
            <a:avLst/>
          </a:prstGeom>
          <a:noFill/>
          <a:ln>
            <a:noFill/>
          </a:ln>
        </p:spPr>
        <p:txBody>
          <a:bodyPr anchorCtr="0" anchor="t" bIns="45700" lIns="91425" spcFirstLastPara="1" rIns="91425" wrap="square" tIns="45700"/>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e texto verticais" type="vertTitleAndTx">
  <p:cSld name="VERTICAL_TITLE_AND_VERTICAL_TEXT">
    <p:spTree>
      <p:nvGrpSpPr>
        <p:cNvPr id="53" name="Shape 53"/>
        <p:cNvGrpSpPr/>
        <p:nvPr/>
      </p:nvGrpSpPr>
      <p:grpSpPr>
        <a:xfrm>
          <a:off x="0" y="0"/>
          <a:ext cx="0" cy="0"/>
          <a:chOff x="0" y="0"/>
          <a:chExt cx="0" cy="0"/>
        </a:xfrm>
      </p:grpSpPr>
      <p:sp>
        <p:nvSpPr>
          <p:cNvPr id="54" name="Google Shape;54;p5"/>
          <p:cNvSpPr txBox="1"/>
          <p:nvPr>
            <p:ph type="title"/>
          </p:nvPr>
        </p:nvSpPr>
        <p:spPr>
          <a:xfrm rot="5400000">
            <a:off x="5709048" y="1385491"/>
            <a:ext cx="4207669" cy="2160587"/>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
          <p:cNvSpPr txBox="1"/>
          <p:nvPr>
            <p:ph idx="1" type="body"/>
          </p:nvPr>
        </p:nvSpPr>
        <p:spPr>
          <a:xfrm rot="5400000">
            <a:off x="1311673" y="-698897"/>
            <a:ext cx="4207669" cy="6329363"/>
          </a:xfrm>
          <a:prstGeom prst="rect">
            <a:avLst/>
          </a:prstGeom>
          <a:noFill/>
          <a:ln>
            <a:noFill/>
          </a:ln>
        </p:spPr>
        <p:txBody>
          <a:bodyPr anchorCtr="0" anchor="t" bIns="45700" lIns="91425" spcFirstLastPara="1" rIns="91425" wrap="square" tIns="45700"/>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e texto vertical" type="vertTx">
  <p:cSld name="VERTICAL_TEXT">
    <p:spTree>
      <p:nvGrpSpPr>
        <p:cNvPr id="56" name="Shape 56"/>
        <p:cNvGrpSpPr/>
        <p:nvPr/>
      </p:nvGrpSpPr>
      <p:grpSpPr>
        <a:xfrm>
          <a:off x="0" y="0"/>
          <a:ext cx="0" cy="0"/>
          <a:chOff x="0" y="0"/>
          <a:chExt cx="0" cy="0"/>
        </a:xfrm>
      </p:grpSpPr>
      <p:sp>
        <p:nvSpPr>
          <p:cNvPr id="57" name="Google Shape;57;p6"/>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
          <p:cNvSpPr txBox="1"/>
          <p:nvPr>
            <p:ph idx="1" type="body"/>
          </p:nvPr>
        </p:nvSpPr>
        <p:spPr>
          <a:xfrm rot="5400000">
            <a:off x="2870994" y="-1451769"/>
            <a:ext cx="3402012" cy="8642350"/>
          </a:xfrm>
          <a:prstGeom prst="rect">
            <a:avLst/>
          </a:prstGeom>
          <a:noFill/>
          <a:ln>
            <a:noFill/>
          </a:ln>
        </p:spPr>
        <p:txBody>
          <a:bodyPr anchorCtr="0" anchor="t" bIns="45700" lIns="91425" spcFirstLastPara="1" rIns="91425" wrap="square" tIns="45700"/>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m com Legenda" type="picTx">
  <p:cSld name="PICTURE_WITH_CAPTION_TEXT">
    <p:spTree>
      <p:nvGrpSpPr>
        <p:cNvPr id="59" name="Shape 59"/>
        <p:cNvGrpSpPr/>
        <p:nvPr/>
      </p:nvGrpSpPr>
      <p:grpSpPr>
        <a:xfrm>
          <a:off x="0" y="0"/>
          <a:ext cx="0" cy="0"/>
          <a:chOff x="0" y="0"/>
          <a:chExt cx="0" cy="0"/>
        </a:xfrm>
      </p:grpSpPr>
      <p:sp>
        <p:nvSpPr>
          <p:cNvPr id="60" name="Google Shape;60;p7"/>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7"/>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Noto Sans Symbols"/>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Noto Sans Symbols"/>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1"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1"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1"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1"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1" sz="2000" u="none" cap="none" strike="noStrike">
                <a:solidFill>
                  <a:schemeClr val="dk1"/>
                </a:solidFill>
                <a:latin typeface="Arial"/>
                <a:ea typeface="Arial"/>
                <a:cs typeface="Arial"/>
                <a:sym typeface="Arial"/>
              </a:defRPr>
            </a:lvl9pPr>
          </a:lstStyle>
          <a:p/>
        </p:txBody>
      </p:sp>
      <p:sp>
        <p:nvSpPr>
          <p:cNvPr id="62" name="Google Shape;62;p7"/>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údo com Legenda" type="objTx">
  <p:cSld name="OBJECT_WITH_CAPTION_TEXT">
    <p:spTree>
      <p:nvGrpSpPr>
        <p:cNvPr id="63" name="Shape 63"/>
        <p:cNvGrpSpPr/>
        <p:nvPr/>
      </p:nvGrpSpPr>
      <p:grpSpPr>
        <a:xfrm>
          <a:off x="0" y="0"/>
          <a:ext cx="0" cy="0"/>
          <a:chOff x="0" y="0"/>
          <a:chExt cx="0" cy="0"/>
        </a:xfrm>
      </p:grpSpPr>
      <p:sp>
        <p:nvSpPr>
          <p:cNvPr id="64" name="Google Shape;64;p8"/>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6" name="Google Shape;66;p8"/>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m branco" type="blank">
  <p:cSld name="BLANK">
    <p:spTree>
      <p:nvGrpSpPr>
        <p:cNvPr id="67" name="Shape 6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omente título" type="titleOnly">
  <p:cSld name="TITLE_ONLY">
    <p:spTree>
      <p:nvGrpSpPr>
        <p:cNvPr id="68" name="Shape 68"/>
        <p:cNvGrpSpPr/>
        <p:nvPr/>
      </p:nvGrpSpPr>
      <p:grpSpPr>
        <a:xfrm>
          <a:off x="0" y="0"/>
          <a:ext cx="0" cy="0"/>
          <a:chOff x="0" y="0"/>
          <a:chExt cx="0" cy="0"/>
        </a:xfrm>
      </p:grpSpPr>
      <p:sp>
        <p:nvSpPr>
          <p:cNvPr id="69" name="Google Shape;69;p10"/>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ação" type="twoTxTwoObj">
  <p:cSld name="TWO_OBJECTS_WITH_TEXT">
    <p:spTree>
      <p:nvGrpSpPr>
        <p:cNvPr id="70" name="Shape 70"/>
        <p:cNvGrpSpPr/>
        <p:nvPr/>
      </p:nvGrpSpPr>
      <p:grpSpPr>
        <a:xfrm>
          <a:off x="0" y="0"/>
          <a:ext cx="0" cy="0"/>
          <a:chOff x="0" y="0"/>
          <a:chExt cx="0" cy="0"/>
        </a:xfrm>
      </p:grpSpPr>
      <p:sp>
        <p:nvSpPr>
          <p:cNvPr id="71" name="Google Shape;71;p1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3" name="Google Shape;73;p11"/>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74" name="Google Shape;74;p11"/>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5" name="Google Shape;75;p11"/>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uas Partes de Conteúdo" type="twoObj">
  <p:cSld name="TWO_OBJECTS">
    <p:spTree>
      <p:nvGrpSpPr>
        <p:cNvPr id="76" name="Shape 76"/>
        <p:cNvGrpSpPr/>
        <p:nvPr/>
      </p:nvGrpSpPr>
      <p:grpSpPr>
        <a:xfrm>
          <a:off x="0" y="0"/>
          <a:ext cx="0" cy="0"/>
          <a:chOff x="0" y="0"/>
          <a:chExt cx="0" cy="0"/>
        </a:xfrm>
      </p:grpSpPr>
      <p:sp>
        <p:nvSpPr>
          <p:cNvPr id="77" name="Google Shape;77;p12"/>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 type="body"/>
          </p:nvPr>
        </p:nvSpPr>
        <p:spPr>
          <a:xfrm>
            <a:off x="250826" y="1168004"/>
            <a:ext cx="4244975" cy="3401615"/>
          </a:xfrm>
          <a:prstGeom prst="rect">
            <a:avLst/>
          </a:prstGeom>
          <a:noFill/>
          <a:ln>
            <a:noFill/>
          </a:ln>
        </p:spPr>
        <p:txBody>
          <a:bodyPr anchorCtr="0" anchor="t" bIns="45700" lIns="91425" spcFirstLastPara="1" rIns="91425" wrap="square" tIns="45700"/>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9" name="Google Shape;79;p12"/>
          <p:cNvSpPr txBox="1"/>
          <p:nvPr>
            <p:ph idx="2" type="body"/>
          </p:nvPr>
        </p:nvSpPr>
        <p:spPr>
          <a:xfrm>
            <a:off x="4648201" y="1168004"/>
            <a:ext cx="4244975" cy="3401615"/>
          </a:xfrm>
          <a:prstGeom prst="rect">
            <a:avLst/>
          </a:prstGeom>
          <a:noFill/>
          <a:ln>
            <a:noFill/>
          </a:ln>
        </p:spPr>
        <p:txBody>
          <a:bodyPr anchorCtr="0" anchor="t" bIns="45700" lIns="91425" spcFirstLastPara="1" rIns="91425" wrap="square" tIns="45700"/>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beçalho da Seção" type="secHead">
  <p:cSld name="SECTION_HEADER">
    <p:spTree>
      <p:nvGrpSpPr>
        <p:cNvPr id="80" name="Shape 80"/>
        <p:cNvGrpSpPr/>
        <p:nvPr/>
      </p:nvGrpSpPr>
      <p:grpSpPr>
        <a:xfrm>
          <a:off x="0" y="0"/>
          <a:ext cx="0" cy="0"/>
          <a:chOff x="0" y="0"/>
          <a:chExt cx="0" cy="0"/>
        </a:xfrm>
      </p:grpSpPr>
      <p:sp>
        <p:nvSpPr>
          <p:cNvPr id="81" name="Google Shape;81;p13"/>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lstStyle>
            <a:lvl1pPr indent="-228600" lvl="0" marL="457200" algn="l">
              <a:spcBef>
                <a:spcPts val="400"/>
              </a:spcBef>
              <a:spcAft>
                <a:spcPts val="0"/>
              </a:spcAft>
              <a:buClr>
                <a:schemeClr val="dk1"/>
              </a:buClr>
              <a:buSzPts val="2000"/>
              <a:buNone/>
              <a:defRPr sz="2000"/>
            </a:lvl1pPr>
            <a:lvl2pPr indent="-228600" lvl="1" marL="914400" algn="l">
              <a:spcBef>
                <a:spcPts val="360"/>
              </a:spcBef>
              <a:spcAft>
                <a:spcPts val="0"/>
              </a:spcAft>
              <a:buClr>
                <a:schemeClr val="dk1"/>
              </a:buClr>
              <a:buSzPts val="1800"/>
              <a:buNone/>
              <a:defRPr sz="1800"/>
            </a:lvl2pPr>
            <a:lvl3pPr indent="-228600" lvl="2" marL="1371600" algn="l">
              <a:spcBef>
                <a:spcPts val="320"/>
              </a:spcBef>
              <a:spcAft>
                <a:spcPts val="0"/>
              </a:spcAft>
              <a:buClr>
                <a:schemeClr val="dk1"/>
              </a:buClr>
              <a:buSzPts val="1600"/>
              <a:buNone/>
              <a:defRPr sz="1600"/>
            </a:lvl3pPr>
            <a:lvl4pPr indent="-228600" lvl="3" marL="1828800" algn="l">
              <a:spcBef>
                <a:spcPts val="280"/>
              </a:spcBef>
              <a:spcAft>
                <a:spcPts val="0"/>
              </a:spcAft>
              <a:buClr>
                <a:schemeClr val="dk1"/>
              </a:buClr>
              <a:buSzPts val="1400"/>
              <a:buNone/>
              <a:defRPr sz="1400"/>
            </a:lvl4pPr>
            <a:lvl5pPr indent="-228600" lvl="4" marL="2286000" algn="l">
              <a:spcBef>
                <a:spcPts val="280"/>
              </a:spcBef>
              <a:spcAft>
                <a:spcPts val="0"/>
              </a:spcAft>
              <a:buClr>
                <a:schemeClr val="dk1"/>
              </a:buClr>
              <a:buSzPts val="1400"/>
              <a:buNone/>
              <a:defRPr sz="1400"/>
            </a:lvl5pPr>
            <a:lvl6pPr indent="-228600" lvl="5" marL="2743200" algn="l">
              <a:spcBef>
                <a:spcPts val="280"/>
              </a:spcBef>
              <a:spcAft>
                <a:spcPts val="0"/>
              </a:spcAft>
              <a:buClr>
                <a:schemeClr val="dk1"/>
              </a:buClr>
              <a:buSzPts val="1400"/>
              <a:buNone/>
              <a:defRPr sz="1400"/>
            </a:lvl6pPr>
            <a:lvl7pPr indent="-228600" lvl="6" marL="3200400" algn="l">
              <a:spcBef>
                <a:spcPts val="280"/>
              </a:spcBef>
              <a:spcAft>
                <a:spcPts val="0"/>
              </a:spcAft>
              <a:buClr>
                <a:schemeClr val="dk1"/>
              </a:buClr>
              <a:buSzPts val="1400"/>
              <a:buNone/>
              <a:defRPr sz="1400"/>
            </a:lvl7pPr>
            <a:lvl8pPr indent="-228600" lvl="7" marL="3657600" algn="l">
              <a:spcBef>
                <a:spcPts val="280"/>
              </a:spcBef>
              <a:spcAft>
                <a:spcPts val="0"/>
              </a:spcAft>
              <a:buClr>
                <a:schemeClr val="dk1"/>
              </a:buClr>
              <a:buSzPts val="1400"/>
              <a:buNone/>
              <a:defRPr sz="1400"/>
            </a:lvl8pPr>
            <a:lvl9pPr indent="-228600" lvl="8" marL="4114800" algn="l">
              <a:spcBef>
                <a:spcPts val="280"/>
              </a:spcBef>
              <a:spcAft>
                <a:spcPts val="0"/>
              </a:spcAft>
              <a:buClr>
                <a:schemeClr val="dk1"/>
              </a:buClr>
              <a:buSzPts val="1400"/>
              <a:buNone/>
              <a:defRPr sz="14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m branco" type="blank">
  <p:cSld name="BLANK">
    <p:spTree>
      <p:nvGrpSpPr>
        <p:cNvPr id="87" name="Shape 87"/>
        <p:cNvGrpSpPr/>
        <p:nvPr/>
      </p:nvGrpSpPr>
      <p:grpSpPr>
        <a:xfrm>
          <a:off x="0" y="0"/>
          <a:ext cx="0" cy="0"/>
          <a:chOff x="0" y="0"/>
          <a:chExt cx="0" cy="0"/>
        </a:xfrm>
      </p:grpSpPr>
      <p:sp>
        <p:nvSpPr>
          <p:cNvPr id="88" name="Google Shape;88;p15"/>
          <p:cNvSpPr txBox="1"/>
          <p:nvPr>
            <p:ph idx="10" type="dt"/>
          </p:nvPr>
        </p:nvSpPr>
        <p:spPr>
          <a:xfrm>
            <a:off x="457200" y="4767262"/>
            <a:ext cx="2133600" cy="274637"/>
          </a:xfrm>
          <a:prstGeom prst="rect">
            <a:avLst/>
          </a:prstGeom>
          <a:noFill/>
          <a:ln>
            <a:noFill/>
          </a:ln>
        </p:spPr>
        <p:txBody>
          <a:bodyPr anchorCtr="0" anchor="t" bIns="45700" lIns="91425" spcFirstLastPara="1" rIns="91425" wrap="square" tIns="45700"/>
          <a:lstStyle>
            <a:lvl1pPr lvl="0" algn="l">
              <a:lnSpc>
                <a:spcPct val="100000"/>
              </a:lnSpc>
              <a:spcBef>
                <a:spcPts val="0"/>
              </a:spcBef>
              <a:spcAft>
                <a:spcPts val="0"/>
              </a:spcAft>
              <a:buSzPts val="1400"/>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5"/>
          <p:cNvSpPr txBox="1"/>
          <p:nvPr>
            <p:ph idx="11" type="ftr"/>
          </p:nvPr>
        </p:nvSpPr>
        <p:spPr>
          <a:xfrm>
            <a:off x="3124200" y="4767262"/>
            <a:ext cx="2895600" cy="274637"/>
          </a:xfrm>
          <a:prstGeom prst="rect">
            <a:avLst/>
          </a:prstGeom>
          <a:noFill/>
          <a:ln>
            <a:noFill/>
          </a:ln>
        </p:spPr>
        <p:txBody>
          <a:bodyPr anchorCtr="0" anchor="t"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5"/>
          <p:cNvSpPr txBox="1"/>
          <p:nvPr>
            <p:ph idx="12" type="sldNum"/>
          </p:nvPr>
        </p:nvSpPr>
        <p:spPr>
          <a:xfrm>
            <a:off x="6553200" y="4767262"/>
            <a:ext cx="2133600" cy="274637"/>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marR="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nvSpPr>
        <p:spPr>
          <a:xfrm>
            <a:off x="5148262" y="4875212"/>
            <a:ext cx="3995737" cy="309562"/>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Globalcode – O</a:t>
            </a:r>
            <a:r>
              <a:rPr b="0" i="0" lang="en-US" sz="1400" u="none" cap="none" strike="noStrike">
                <a:solidFill>
                  <a:srgbClr val="FFFFFF"/>
                </a:solidFill>
                <a:latin typeface="Monda"/>
                <a:ea typeface="Monda"/>
                <a:cs typeface="Monda"/>
                <a:sym typeface="Monda"/>
              </a:rPr>
              <a:t>pen4education</a:t>
            </a:r>
            <a:endParaRPr/>
          </a:p>
        </p:txBody>
      </p:sp>
      <p:grpSp>
        <p:nvGrpSpPr>
          <p:cNvPr id="11" name="Google Shape;11;p1"/>
          <p:cNvGrpSpPr/>
          <p:nvPr/>
        </p:nvGrpSpPr>
        <p:grpSpPr>
          <a:xfrm>
            <a:off x="0" y="0"/>
            <a:ext cx="9150350" cy="215900"/>
            <a:chOff x="0" y="0"/>
            <a:chExt cx="5764" cy="181"/>
          </a:xfrm>
        </p:grpSpPr>
        <p:sp>
          <p:nvSpPr>
            <p:cNvPr id="12" name="Google Shape;12;p1"/>
            <p:cNvSpPr txBox="1"/>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3" name="Google Shape;13;p1"/>
            <p:cNvSpPr txBox="1"/>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14" name="Google Shape;14;p1"/>
            <p:cNvSpPr txBox="1"/>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5" name="Google Shape;15;p1"/>
            <p:cNvSpPr txBox="1"/>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 name="Google Shape;16;p1"/>
            <p:cNvSpPr txBox="1"/>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 name="Google Shape;17;p1"/>
            <p:cNvSpPr txBox="1"/>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 name="Google Shape;18;p1"/>
          <p:cNvGrpSpPr/>
          <p:nvPr/>
        </p:nvGrpSpPr>
        <p:grpSpPr>
          <a:xfrm>
            <a:off x="-6350" y="5056187"/>
            <a:ext cx="9150350" cy="87312"/>
            <a:chOff x="0" y="0"/>
            <a:chExt cx="5764" cy="181"/>
          </a:xfrm>
        </p:grpSpPr>
        <p:sp>
          <p:nvSpPr>
            <p:cNvPr id="19" name="Google Shape;19;p1"/>
            <p:cNvSpPr txBox="1"/>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 name="Google Shape;20;p1"/>
            <p:cNvSpPr txBox="1"/>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21" name="Google Shape;21;p1"/>
            <p:cNvSpPr txBox="1"/>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2" name="Google Shape;22;p1"/>
            <p:cNvSpPr txBox="1"/>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3" name="Google Shape;23;p1"/>
            <p:cNvSpPr txBox="1"/>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 name="Google Shape;24;p1"/>
            <p:cNvSpPr txBox="1"/>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I:\TDC2017\Logos\TDC2017\logo-tdc-vertical-A4.emf" id="25" name="Google Shape;25;p1"/>
          <p:cNvPicPr preferRelativeResize="0"/>
          <p:nvPr/>
        </p:nvPicPr>
        <p:blipFill rotWithShape="1">
          <a:blip r:embed="rId1">
            <a:alphaModFix/>
          </a:blip>
          <a:srcRect b="0" l="0" r="0" t="0"/>
          <a:stretch/>
        </p:blipFill>
        <p:spPr>
          <a:xfrm>
            <a:off x="2624137" y="484187"/>
            <a:ext cx="3819525" cy="2422525"/>
          </a:xfrm>
          <a:prstGeom prst="rect">
            <a:avLst/>
          </a:prstGeom>
          <a:noFill/>
          <a:ln>
            <a:noFill/>
          </a:ln>
        </p:spPr>
      </p:pic>
      <p:sp>
        <p:nvSpPr>
          <p:cNvPr id="26" name="Google Shape;26;p1"/>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36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27" name="Google Shape;27;p1"/>
          <p:cNvSpPr txBox="1"/>
          <p:nvPr>
            <p:ph idx="1" type="body"/>
          </p:nvPr>
        </p:nvSpPr>
        <p:spPr>
          <a:xfrm>
            <a:off x="250825" y="1168400"/>
            <a:ext cx="8642350" cy="3402012"/>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Noto Sans Symbols"/>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1" name="Shape 31"/>
        <p:cNvGrpSpPr/>
        <p:nvPr/>
      </p:nvGrpSpPr>
      <p:grpSpPr>
        <a:xfrm>
          <a:off x="0" y="0"/>
          <a:ext cx="0" cy="0"/>
          <a:chOff x="0" y="0"/>
          <a:chExt cx="0" cy="0"/>
        </a:xfrm>
      </p:grpSpPr>
      <p:sp>
        <p:nvSpPr>
          <p:cNvPr id="32" name="Google Shape;32;p3"/>
          <p:cNvSpPr txBox="1"/>
          <p:nvPr>
            <p:ph type="title"/>
          </p:nvPr>
        </p:nvSpPr>
        <p:spPr>
          <a:xfrm>
            <a:off x="250825" y="361950"/>
            <a:ext cx="5689600" cy="6985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36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33" name="Google Shape;33;p3"/>
          <p:cNvSpPr txBox="1"/>
          <p:nvPr>
            <p:ph idx="1" type="body"/>
          </p:nvPr>
        </p:nvSpPr>
        <p:spPr>
          <a:xfrm>
            <a:off x="250825" y="1168400"/>
            <a:ext cx="8642350" cy="3402012"/>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Noto Sans Symbols"/>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9pPr>
          </a:lstStyle>
          <a:p/>
        </p:txBody>
      </p:sp>
      <p:sp>
        <p:nvSpPr>
          <p:cNvPr id="34" name="Google Shape;34;p3"/>
          <p:cNvSpPr txBox="1"/>
          <p:nvPr/>
        </p:nvSpPr>
        <p:spPr>
          <a:xfrm>
            <a:off x="5148262" y="4875212"/>
            <a:ext cx="3995737" cy="309562"/>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Globalcode – O</a:t>
            </a:r>
            <a:r>
              <a:rPr b="0" i="0" lang="en-US" sz="1400" u="none">
                <a:solidFill>
                  <a:srgbClr val="FFFFFF"/>
                </a:solidFill>
                <a:latin typeface="Monda"/>
                <a:ea typeface="Monda"/>
                <a:cs typeface="Monda"/>
                <a:sym typeface="Monda"/>
              </a:rPr>
              <a:t>pen4education</a:t>
            </a:r>
            <a:endParaRPr/>
          </a:p>
        </p:txBody>
      </p:sp>
      <p:grpSp>
        <p:nvGrpSpPr>
          <p:cNvPr id="35" name="Google Shape;35;p3"/>
          <p:cNvGrpSpPr/>
          <p:nvPr/>
        </p:nvGrpSpPr>
        <p:grpSpPr>
          <a:xfrm>
            <a:off x="0" y="0"/>
            <a:ext cx="9150350" cy="215900"/>
            <a:chOff x="0" y="0"/>
            <a:chExt cx="5764" cy="181"/>
          </a:xfrm>
        </p:grpSpPr>
        <p:sp>
          <p:nvSpPr>
            <p:cNvPr id="36" name="Google Shape;36;p3"/>
            <p:cNvSpPr txBox="1"/>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 name="Google Shape;37;p3"/>
            <p:cNvSpPr txBox="1"/>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38" name="Google Shape;38;p3"/>
            <p:cNvSpPr txBox="1"/>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9" name="Google Shape;39;p3"/>
            <p:cNvSpPr txBox="1"/>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 name="Google Shape;40;p3"/>
            <p:cNvSpPr txBox="1"/>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1" name="Google Shape;41;p3"/>
            <p:cNvSpPr txBox="1"/>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42" name="Google Shape;42;p3"/>
          <p:cNvGrpSpPr/>
          <p:nvPr/>
        </p:nvGrpSpPr>
        <p:grpSpPr>
          <a:xfrm>
            <a:off x="-6350" y="5056187"/>
            <a:ext cx="9150350" cy="87312"/>
            <a:chOff x="0" y="0"/>
            <a:chExt cx="5764" cy="181"/>
          </a:xfrm>
        </p:grpSpPr>
        <p:sp>
          <p:nvSpPr>
            <p:cNvPr id="43" name="Google Shape;43;p3"/>
            <p:cNvSpPr txBox="1"/>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4" name="Google Shape;44;p3"/>
            <p:cNvSpPr txBox="1"/>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45" name="Google Shape;45;p3"/>
            <p:cNvSpPr txBox="1"/>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 name="Google Shape;46;p3"/>
            <p:cNvSpPr txBox="1"/>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 name="Google Shape;47;p3"/>
            <p:cNvSpPr txBox="1"/>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 name="Google Shape;48;p3"/>
            <p:cNvSpPr txBox="1"/>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I:\TDC2017\Logos\TDC2017\logo-tdc-horizontal-A4.emf" id="49" name="Google Shape;49;p3"/>
          <p:cNvPicPr preferRelativeResize="0"/>
          <p:nvPr/>
        </p:nvPicPr>
        <p:blipFill rotWithShape="1">
          <a:blip r:embed="rId1">
            <a:alphaModFix/>
          </a:blip>
          <a:srcRect b="0" l="0" r="0" t="0"/>
          <a:stretch/>
        </p:blipFill>
        <p:spPr>
          <a:xfrm>
            <a:off x="6492875" y="287337"/>
            <a:ext cx="2476500" cy="844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3" name="Shape 83"/>
        <p:cNvGrpSpPr/>
        <p:nvPr/>
      </p:nvGrpSpPr>
      <p:grpSpPr>
        <a:xfrm>
          <a:off x="0" y="0"/>
          <a:ext cx="0" cy="0"/>
          <a:chOff x="0" y="0"/>
          <a:chExt cx="0" cy="0"/>
        </a:xfrm>
      </p:grpSpPr>
      <p:sp>
        <p:nvSpPr>
          <p:cNvPr id="84" name="Google Shape;84;p14"/>
          <p:cNvSpPr txBox="1"/>
          <p:nvPr>
            <p:ph idx="10" type="dt"/>
          </p:nvPr>
        </p:nvSpPr>
        <p:spPr>
          <a:xfrm>
            <a:off x="457200" y="4767262"/>
            <a:ext cx="2133600" cy="274637"/>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5" name="Google Shape;85;p14"/>
          <p:cNvSpPr txBox="1"/>
          <p:nvPr>
            <p:ph idx="11" type="ftr"/>
          </p:nvPr>
        </p:nvSpPr>
        <p:spPr>
          <a:xfrm>
            <a:off x="3124200" y="4767262"/>
            <a:ext cx="2895600" cy="274637"/>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6" name="Google Shape;86;p14"/>
          <p:cNvSpPr txBox="1"/>
          <p:nvPr>
            <p:ph idx="12" type="sldNum"/>
          </p:nvPr>
        </p:nvSpPr>
        <p:spPr>
          <a:xfrm>
            <a:off x="6553200" y="4767262"/>
            <a:ext cx="2133600"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marR="0" rt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9.jpg"/><Relationship Id="rId5"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1" Type="http://schemas.openxmlformats.org/officeDocument/2006/relationships/hyperlink" Target="https://pt.stackoverflow.com/questions/2413/fun%C3%A7%C3%B5es-de-primeira-classe-por-que-tipos-de-entrada-devem-ser-contravariantes/2417#2417" TargetMode="External"/><Relationship Id="rId10" Type="http://schemas.openxmlformats.org/officeDocument/2006/relationships/hyperlink" Target="https://robsoncastilho.com.br/2013/03/21/principios-solid-principio-de-substituicao-de-liskov-lsp/" TargetMode="External"/><Relationship Id="rId13" Type="http://schemas.openxmlformats.org/officeDocument/2006/relationships/hyperlink" Target="https://pt.stackoverflow.com/questions/86484/programar-voltado-para-interface-e-n%C3%A3o-para-a-implementa%C3%A7%C3%A3o-por-qu%C3%AA" TargetMode="External"/><Relationship Id="rId12" Type="http://schemas.openxmlformats.org/officeDocument/2006/relationships/hyperlink" Target="https://pt.stackoverflow.com/questions/76316/diferen%C3%A7a-entre-icollection-ilist-e-list" TargetMode="External"/><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www.devmedia.com.br/guia/padroes-de-projeto-em-java/34456" TargetMode="External"/><Relationship Id="rId4" Type="http://schemas.openxmlformats.org/officeDocument/2006/relationships/hyperlink" Target="https://pt.stackoverflow.com/questions/101552/o-que-%C3%A9-princ%C3%ADpio-da-invers%C3%A3o-de-depend%C3%AAncia-dip" TargetMode="External"/><Relationship Id="rId9" Type="http://schemas.openxmlformats.org/officeDocument/2006/relationships/hyperlink" Target="https://en.wikipedia.org/wiki/Circle-ellipse_problem" TargetMode="External"/><Relationship Id="rId15" Type="http://schemas.openxmlformats.org/officeDocument/2006/relationships/hyperlink" Target="https://pt.stackoverflow.com/questions/100516/o-que-%C3%A9-e-como-se-usa-o-srp" TargetMode="External"/><Relationship Id="rId14" Type="http://schemas.openxmlformats.org/officeDocument/2006/relationships/hyperlink" Target="https://pt.stackoverflow.com/questions/81314/o-que-s%C3%A3o-os-conceitos-de-coes%C3%A3o-e-acoplamento" TargetMode="External"/><Relationship Id="rId16" Type="http://schemas.openxmlformats.org/officeDocument/2006/relationships/hyperlink" Target="https://jrebel.com/rebellabs/object-oriented-design-principles-and-the-5-ways-of-creating-solid-applications/" TargetMode="External"/><Relationship Id="rId5" Type="http://schemas.openxmlformats.org/officeDocument/2006/relationships/hyperlink" Target="https://pt.stackoverflow.com/questions/178718/o-que-s%C3%A3o-os-princ%C3%ADpios-solid" TargetMode="External"/><Relationship Id="rId6" Type="http://schemas.openxmlformats.org/officeDocument/2006/relationships/hyperlink" Target="https://robsoncastilho.com.br/2013/04/14/principios-solid-principio-da-segregacao-de-interface-isp/" TargetMode="External"/><Relationship Id="rId7" Type="http://schemas.openxmlformats.org/officeDocument/2006/relationships/hyperlink" Target="https://pt.stackoverflow.com/questions/278234/criar-objetos-de-forma-din%C3%A2mica/279079#279079" TargetMode="External"/><Relationship Id="rId8" Type="http://schemas.openxmlformats.org/officeDocument/2006/relationships/hyperlink" Target="https://pt.stackoverflow.com/questions/15645/princ%C3%ADpio-aberto-fechado-como-entender-isso"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6"/>
          <p:cNvSpPr txBox="1"/>
          <p:nvPr>
            <p:ph type="ctrTitle"/>
          </p:nvPr>
        </p:nvSpPr>
        <p:spPr>
          <a:xfrm>
            <a:off x="611187" y="3003550"/>
            <a:ext cx="7847012" cy="59531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Arial"/>
              <a:buNone/>
            </a:pPr>
            <a:r>
              <a:rPr b="1" lang="en-US" sz="3300"/>
              <a:t>Conceitos de S.O.L.I.D. com músicas do Tim Maia</a:t>
            </a:r>
            <a:endParaRPr sz="3300"/>
          </a:p>
        </p:txBody>
      </p:sp>
      <p:sp>
        <p:nvSpPr>
          <p:cNvPr id="96" name="Google Shape;96;p16"/>
          <p:cNvSpPr txBox="1"/>
          <p:nvPr>
            <p:ph idx="1" type="subTitle"/>
          </p:nvPr>
        </p:nvSpPr>
        <p:spPr>
          <a:xfrm>
            <a:off x="611187" y="3833100"/>
            <a:ext cx="7848600" cy="324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2000"/>
              <a:buNone/>
            </a:pPr>
            <a:r>
              <a:rPr b="1" lang="en-US" sz="2000"/>
              <a:t>Jéssica Félix</a:t>
            </a:r>
            <a:endParaRPr/>
          </a:p>
        </p:txBody>
      </p:sp>
      <p:sp>
        <p:nvSpPr>
          <p:cNvPr id="97" name="Google Shape;97;p16"/>
          <p:cNvSpPr txBox="1"/>
          <p:nvPr/>
        </p:nvSpPr>
        <p:spPr>
          <a:xfrm>
            <a:off x="611187" y="4081762"/>
            <a:ext cx="7848600"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chemeClr val="dk1"/>
                </a:solidFill>
              </a:rPr>
              <a:t>Desenvolvedora e Community Manager</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914400" y="1828800"/>
            <a:ext cx="7315200" cy="1828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0" i="0" lang="en-US" sz="3600" u="none">
                <a:solidFill>
                  <a:schemeClr val="dk1"/>
                </a:solidFill>
                <a:latin typeface="Arial"/>
                <a:ea typeface="Arial"/>
                <a:cs typeface="Arial"/>
                <a:sym typeface="Arial"/>
              </a:rPr>
              <a:t>A</a:t>
            </a:r>
            <a:r>
              <a:rPr lang="en-US"/>
              <a:t>ntes de começar, vamos relembrar algumas coisas...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250825" y="361950"/>
            <a:ext cx="5689500" cy="698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US"/>
              <a:t>Relembrando...</a:t>
            </a:r>
            <a:endParaRPr/>
          </a:p>
        </p:txBody>
      </p:sp>
      <p:sp>
        <p:nvSpPr>
          <p:cNvPr id="108" name="Google Shape;108;p18"/>
          <p:cNvSpPr txBox="1"/>
          <p:nvPr>
            <p:ph idx="1" type="body"/>
          </p:nvPr>
        </p:nvSpPr>
        <p:spPr>
          <a:xfrm>
            <a:off x="250825" y="1168400"/>
            <a:ext cx="8642400" cy="340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434343"/>
                </a:solidFill>
              </a:rPr>
              <a:t>Linguagem estruturada - script de cinema (eu falo A, você fala B, ela fala C).</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rPr lang="en-US">
                <a:solidFill>
                  <a:srgbClr val="434343"/>
                </a:solidFill>
              </a:rPr>
              <a:t>Programação Orientada a Objetos- lembra uma caixa de ferramentas. Ao invés de criar uma nova ferramenta toda vez, você reaproveita as que já criou.</a:t>
            </a:r>
            <a:endParaRPr>
              <a:solidFill>
                <a:srgbClr val="434343"/>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434343"/>
              </a:solidFill>
            </a:endParaRPr>
          </a:p>
          <a:p>
            <a:pPr indent="-228600" lvl="0" marL="342900" rtl="0" algn="l">
              <a:spcBef>
                <a:spcPts val="360"/>
              </a:spcBef>
              <a:spcAft>
                <a:spcPts val="0"/>
              </a:spcAft>
              <a:buClr>
                <a:schemeClr val="dk1"/>
              </a:buClr>
              <a:buSzPts val="1800"/>
              <a:buNone/>
            </a:pPr>
            <a:r>
              <a:t/>
            </a:r>
            <a:endParaRPr b="0" i="1" sz="1800" u="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250825" y="361950"/>
            <a:ext cx="5689500" cy="698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US"/>
              <a:t>Relembrando...</a:t>
            </a:r>
            <a:endParaRPr/>
          </a:p>
        </p:txBody>
      </p:sp>
      <p:sp>
        <p:nvSpPr>
          <p:cNvPr id="114" name="Google Shape;114;p19"/>
          <p:cNvSpPr txBox="1"/>
          <p:nvPr>
            <p:ph idx="1" type="body"/>
          </p:nvPr>
        </p:nvSpPr>
        <p:spPr>
          <a:xfrm>
            <a:off x="250825" y="1168400"/>
            <a:ext cx="5921400" cy="340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a:solidFill>
                  <a:srgbClr val="434343"/>
                </a:solidFill>
              </a:rPr>
              <a:t>Classe:</a:t>
            </a:r>
            <a:r>
              <a:rPr lang="en-US">
                <a:solidFill>
                  <a:srgbClr val="434343"/>
                </a:solidFill>
              </a:rPr>
              <a:t> São </a:t>
            </a:r>
            <a:r>
              <a:rPr lang="en-US">
                <a:solidFill>
                  <a:srgbClr val="434343"/>
                </a:solidFill>
              </a:rPr>
              <a:t>estruturas ou modelos</a:t>
            </a:r>
            <a:r>
              <a:rPr lang="en-US">
                <a:solidFill>
                  <a:srgbClr val="434343"/>
                </a:solidFill>
              </a:rPr>
              <a:t> que representam objetos ou propósitos no mundo real, ou seja, o conjunto de propriedades ou métodos que são comuns a todos os objetos de um tipo.</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114300" rtl="0" algn="l">
              <a:spcBef>
                <a:spcPts val="360"/>
              </a:spcBef>
              <a:spcAft>
                <a:spcPts val="0"/>
              </a:spcAft>
              <a:buClr>
                <a:schemeClr val="dk1"/>
              </a:buClr>
              <a:buSzPts val="1800"/>
              <a:buNone/>
            </a:pPr>
            <a:r>
              <a:t/>
            </a:r>
            <a:endParaRPr b="0" i="1" sz="1800" u="none">
              <a:solidFill>
                <a:schemeClr val="dk1"/>
              </a:solidFill>
              <a:latin typeface="Arial"/>
              <a:ea typeface="Arial"/>
              <a:cs typeface="Arial"/>
              <a:sym typeface="Arial"/>
            </a:endParaRPr>
          </a:p>
        </p:txBody>
      </p:sp>
      <p:pic>
        <p:nvPicPr>
          <p:cNvPr id="115" name="Google Shape;115;p19"/>
          <p:cNvPicPr preferRelativeResize="0"/>
          <p:nvPr/>
        </p:nvPicPr>
        <p:blipFill>
          <a:blip r:embed="rId3">
            <a:alphaModFix/>
          </a:blip>
          <a:stretch>
            <a:fillRect/>
          </a:stretch>
        </p:blipFill>
        <p:spPr>
          <a:xfrm>
            <a:off x="6015037" y="2362200"/>
            <a:ext cx="2747963" cy="2209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250825" y="361950"/>
            <a:ext cx="5689500" cy="698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US"/>
              <a:t>Relembrando...</a:t>
            </a:r>
            <a:endParaRPr/>
          </a:p>
        </p:txBody>
      </p:sp>
      <p:sp>
        <p:nvSpPr>
          <p:cNvPr id="121" name="Google Shape;121;p20"/>
          <p:cNvSpPr txBox="1"/>
          <p:nvPr>
            <p:ph idx="1" type="body"/>
          </p:nvPr>
        </p:nvSpPr>
        <p:spPr>
          <a:xfrm>
            <a:off x="250825" y="1168400"/>
            <a:ext cx="7978800" cy="340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a:solidFill>
                  <a:srgbClr val="434343"/>
                </a:solidFill>
              </a:rPr>
              <a:t>Objeto</a:t>
            </a:r>
            <a:r>
              <a:rPr lang="en-US">
                <a:solidFill>
                  <a:srgbClr val="434343"/>
                </a:solidFill>
              </a:rPr>
              <a:t>:</a:t>
            </a:r>
            <a:r>
              <a:rPr lang="en-US">
                <a:solidFill>
                  <a:srgbClr val="434343"/>
                </a:solidFill>
              </a:rPr>
              <a:t> Unidade básica em Programação Orientada a Objetos e representa as entidades da vida real.</a:t>
            </a:r>
            <a:endParaRPr>
              <a:solidFill>
                <a:srgbClr val="434343"/>
              </a:solidFill>
            </a:endParaRPr>
          </a:p>
          <a:p>
            <a:pPr indent="177800" lvl="0" marL="0" rtl="0" algn="l">
              <a:lnSpc>
                <a:spcPct val="115000"/>
              </a:lnSpc>
              <a:spcBef>
                <a:spcPts val="0"/>
              </a:spcBef>
              <a:spcAft>
                <a:spcPts val="0"/>
              </a:spcAft>
              <a:buNone/>
            </a:pPr>
            <a:r>
              <a:rPr lang="en-US" sz="3000">
                <a:solidFill>
                  <a:srgbClr val="434343"/>
                </a:solidFill>
              </a:rPr>
              <a:t>Enquanto a classe especifica o que define o objeto,o objeto é o que faz com que a ação possa ser executada.</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114300" rtl="0" algn="l">
              <a:spcBef>
                <a:spcPts val="360"/>
              </a:spcBef>
              <a:spcAft>
                <a:spcPts val="0"/>
              </a:spcAft>
              <a:buClr>
                <a:schemeClr val="dk1"/>
              </a:buClr>
              <a:buSzPts val="1800"/>
              <a:buNone/>
            </a:pPr>
            <a:r>
              <a:t/>
            </a:r>
            <a:endParaRPr b="0" i="1" sz="1800" u="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1"/>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US" sz="3400"/>
              <a:t>4 Pilares Orientação a Objetos</a:t>
            </a:r>
            <a:endParaRPr sz="3400"/>
          </a:p>
        </p:txBody>
      </p:sp>
      <p:sp>
        <p:nvSpPr>
          <p:cNvPr id="127" name="Google Shape;127;p21"/>
          <p:cNvSpPr txBox="1"/>
          <p:nvPr>
            <p:ph idx="1" type="body"/>
          </p:nvPr>
        </p:nvSpPr>
        <p:spPr>
          <a:xfrm>
            <a:off x="250800" y="1246200"/>
            <a:ext cx="7978800" cy="3402000"/>
          </a:xfrm>
          <a:prstGeom prst="rect">
            <a:avLst/>
          </a:prstGeom>
          <a:noFill/>
          <a:ln>
            <a:noFill/>
          </a:ln>
        </p:spPr>
        <p:txBody>
          <a:bodyPr anchorCtr="0" anchor="t" bIns="45700" lIns="91425" spcFirstLastPara="1" rIns="91425" wrap="square" tIns="45700">
            <a:noAutofit/>
          </a:bodyPr>
          <a:lstStyle/>
          <a:p>
            <a:pPr indent="177800" lvl="0" marL="0" rtl="0" algn="l">
              <a:lnSpc>
                <a:spcPct val="115000"/>
              </a:lnSpc>
              <a:spcBef>
                <a:spcPts val="360"/>
              </a:spcBef>
              <a:spcAft>
                <a:spcPts val="0"/>
              </a:spcAft>
              <a:buNone/>
            </a:pPr>
            <a:r>
              <a:rPr b="1" lang="en-US">
                <a:solidFill>
                  <a:srgbClr val="434343"/>
                </a:solidFill>
              </a:rPr>
              <a:t>Abstração:</a:t>
            </a:r>
            <a:r>
              <a:rPr lang="en-US">
                <a:solidFill>
                  <a:srgbClr val="434343"/>
                </a:solidFill>
              </a:rPr>
              <a:t> Pegar problemas do mundo real e transformar em objetos.</a:t>
            </a:r>
            <a:endParaRPr>
              <a:solidFill>
                <a:srgbClr val="434343"/>
              </a:solidFill>
            </a:endParaRPr>
          </a:p>
          <a:p>
            <a:pPr indent="177800" lvl="0" marL="0" rtl="0" algn="l">
              <a:lnSpc>
                <a:spcPct val="115000"/>
              </a:lnSpc>
              <a:spcBef>
                <a:spcPts val="360"/>
              </a:spcBef>
              <a:spcAft>
                <a:spcPts val="0"/>
              </a:spcAft>
              <a:buNone/>
            </a:pPr>
            <a:r>
              <a:t/>
            </a:r>
            <a:endParaRPr>
              <a:solidFill>
                <a:srgbClr val="434343"/>
              </a:solidFill>
            </a:endParaRPr>
          </a:p>
          <a:p>
            <a:pPr indent="177800" lvl="0" marL="0" rtl="0" algn="l">
              <a:lnSpc>
                <a:spcPct val="115000"/>
              </a:lnSpc>
              <a:spcBef>
                <a:spcPts val="360"/>
              </a:spcBef>
              <a:spcAft>
                <a:spcPts val="0"/>
              </a:spcAft>
              <a:buNone/>
            </a:pPr>
            <a:r>
              <a:rPr b="1" lang="en-US">
                <a:solidFill>
                  <a:srgbClr val="434343"/>
                </a:solidFill>
              </a:rPr>
              <a:t>Encapsulamento:</a:t>
            </a:r>
            <a:r>
              <a:rPr lang="en-US">
                <a:solidFill>
                  <a:srgbClr val="434343"/>
                </a:solidFill>
              </a:rPr>
              <a:t> Segurança. Dentro da classe, deixar os atributos privados e os métodos públicos;</a:t>
            </a:r>
            <a:endParaRPr>
              <a:solidFill>
                <a:srgbClr val="4343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US" sz="3400"/>
              <a:t>4 Pilares Orientação a Objetos</a:t>
            </a:r>
            <a:endParaRPr sz="3400"/>
          </a:p>
        </p:txBody>
      </p:sp>
      <p:sp>
        <p:nvSpPr>
          <p:cNvPr id="133" name="Google Shape;133;p22"/>
          <p:cNvSpPr txBox="1"/>
          <p:nvPr>
            <p:ph idx="1" type="body"/>
          </p:nvPr>
        </p:nvSpPr>
        <p:spPr>
          <a:xfrm>
            <a:off x="250800" y="1246200"/>
            <a:ext cx="7978800" cy="3402000"/>
          </a:xfrm>
          <a:prstGeom prst="rect">
            <a:avLst/>
          </a:prstGeom>
          <a:noFill/>
          <a:ln>
            <a:noFill/>
          </a:ln>
        </p:spPr>
        <p:txBody>
          <a:bodyPr anchorCtr="0" anchor="t" bIns="45700" lIns="91425" spcFirstLastPara="1" rIns="91425" wrap="square" tIns="45700">
            <a:noAutofit/>
          </a:bodyPr>
          <a:lstStyle/>
          <a:p>
            <a:pPr indent="177800" lvl="0" marL="0" rtl="0" algn="l">
              <a:lnSpc>
                <a:spcPct val="115000"/>
              </a:lnSpc>
              <a:spcBef>
                <a:spcPts val="360"/>
              </a:spcBef>
              <a:spcAft>
                <a:spcPts val="0"/>
              </a:spcAft>
              <a:buNone/>
            </a:pPr>
            <a:r>
              <a:rPr b="1" lang="en-US" sz="2600">
                <a:solidFill>
                  <a:srgbClr val="434343"/>
                </a:solidFill>
              </a:rPr>
              <a:t>Herança: </a:t>
            </a:r>
            <a:r>
              <a:rPr lang="en-US" sz="2600">
                <a:solidFill>
                  <a:srgbClr val="434343"/>
                </a:solidFill>
              </a:rPr>
              <a:t>Mecanismo que permite que os comportamentos e características em comum sejam concentradas em uma classe.</a:t>
            </a:r>
            <a:endParaRPr sz="2600">
              <a:solidFill>
                <a:srgbClr val="434343"/>
              </a:solidFill>
            </a:endParaRPr>
          </a:p>
          <a:p>
            <a:pPr indent="177800" lvl="0" marL="0" rtl="0" algn="l">
              <a:lnSpc>
                <a:spcPct val="115000"/>
              </a:lnSpc>
              <a:spcBef>
                <a:spcPts val="360"/>
              </a:spcBef>
              <a:spcAft>
                <a:spcPts val="0"/>
              </a:spcAft>
              <a:buNone/>
            </a:pPr>
            <a:r>
              <a:rPr b="1" lang="en-US" sz="2600">
                <a:solidFill>
                  <a:srgbClr val="434343"/>
                </a:solidFill>
              </a:rPr>
              <a:t>Polimorfismo: </a:t>
            </a:r>
            <a:r>
              <a:rPr lang="en-US" sz="2600">
                <a:solidFill>
                  <a:srgbClr val="434343"/>
                </a:solidFill>
              </a:rPr>
              <a:t>O princípio pelo qual usamos objetos construídos a partir uma árvore de herança , através de referências do tipo de uma super classe na hierarquia. </a:t>
            </a:r>
            <a:endParaRPr sz="2600">
              <a:solidFill>
                <a:srgbClr val="4343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177800" lvl="0" marL="0" rtl="0" algn="l">
              <a:lnSpc>
                <a:spcPct val="115000"/>
              </a:lnSpc>
              <a:spcBef>
                <a:spcPts val="0"/>
              </a:spcBef>
              <a:spcAft>
                <a:spcPts val="0"/>
              </a:spcAft>
              <a:buClr>
                <a:schemeClr val="dk1"/>
              </a:buClr>
              <a:buSzPts val="1100"/>
              <a:buFont typeface="Arial"/>
              <a:buNone/>
            </a:pPr>
            <a:r>
              <a:rPr lang="en-US" sz="3300">
                <a:solidFill>
                  <a:srgbClr val="000000"/>
                </a:solidFill>
              </a:rPr>
              <a:t>Padrões de projeto software:</a:t>
            </a:r>
            <a:endParaRPr sz="3300">
              <a:solidFill>
                <a:srgbClr val="000000"/>
              </a:solidFill>
            </a:endParaRPr>
          </a:p>
        </p:txBody>
      </p:sp>
      <p:sp>
        <p:nvSpPr>
          <p:cNvPr id="139" name="Google Shape;139;p23"/>
          <p:cNvSpPr txBox="1"/>
          <p:nvPr>
            <p:ph idx="1" type="body"/>
          </p:nvPr>
        </p:nvSpPr>
        <p:spPr>
          <a:xfrm>
            <a:off x="250800" y="1246200"/>
            <a:ext cx="7978800" cy="340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500">
                <a:solidFill>
                  <a:srgbClr val="434343"/>
                </a:solidFill>
              </a:rPr>
              <a:t>O mais importante sobre os padrões é que eles são soluções aprovadas. Cada catálogo inclui apenas padrões que foram considerados úteis por diversos desenvolvedores em vários projetos.</a:t>
            </a:r>
            <a:endParaRPr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15000"/>
              </a:lnSpc>
              <a:spcBef>
                <a:spcPts val="0"/>
              </a:spcBef>
              <a:spcAft>
                <a:spcPts val="0"/>
              </a:spcAft>
              <a:buClr>
                <a:schemeClr val="dk1"/>
              </a:buClr>
              <a:buSzPts val="1100"/>
              <a:buFont typeface="Arial"/>
              <a:buNone/>
            </a:pPr>
            <a:r>
              <a:rPr b="1" lang="en-US" sz="2500">
                <a:solidFill>
                  <a:srgbClr val="434343"/>
                </a:solidFill>
              </a:rPr>
              <a:t>Lembrando que S.O.L.I.D. não é padrão de projeto.</a:t>
            </a:r>
            <a:endParaRPr b="1"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pic>
        <p:nvPicPr>
          <p:cNvPr id="144" name="Google Shape;144;p24"/>
          <p:cNvPicPr preferRelativeResize="0"/>
          <p:nvPr/>
        </p:nvPicPr>
        <p:blipFill>
          <a:blip r:embed="rId3">
            <a:alphaModFix/>
          </a:blip>
          <a:stretch>
            <a:fillRect/>
          </a:stretch>
        </p:blipFill>
        <p:spPr>
          <a:xfrm>
            <a:off x="1880775" y="631975"/>
            <a:ext cx="4459714" cy="3567799"/>
          </a:xfrm>
          <a:prstGeom prst="rect">
            <a:avLst/>
          </a:prstGeom>
          <a:noFill/>
          <a:ln>
            <a:noFill/>
          </a:ln>
        </p:spPr>
      </p:pic>
      <p:sp>
        <p:nvSpPr>
          <p:cNvPr id="145" name="Google Shape;145;p24"/>
          <p:cNvSpPr txBox="1"/>
          <p:nvPr>
            <p:ph idx="1" type="body"/>
          </p:nvPr>
        </p:nvSpPr>
        <p:spPr>
          <a:xfrm>
            <a:off x="523575" y="4356150"/>
            <a:ext cx="7978800" cy="431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2400">
                <a:solidFill>
                  <a:srgbClr val="434343"/>
                </a:solidFill>
              </a:rPr>
              <a:t>Desenvolvimento de software não é um Jenga game</a:t>
            </a:r>
            <a:endParaRPr b="1" sz="24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000000"/>
                </a:solidFill>
              </a:rPr>
              <a:t>O que é S.O.L.I.D.?</a:t>
            </a:r>
            <a:endParaRPr sz="3300">
              <a:solidFill>
                <a:srgbClr val="000000"/>
              </a:solidFill>
            </a:endParaRPr>
          </a:p>
        </p:txBody>
      </p:sp>
      <p:sp>
        <p:nvSpPr>
          <p:cNvPr id="151" name="Google Shape;151;p25"/>
          <p:cNvSpPr txBox="1"/>
          <p:nvPr>
            <p:ph idx="1" type="body"/>
          </p:nvPr>
        </p:nvSpPr>
        <p:spPr>
          <a:xfrm>
            <a:off x="649425" y="1740475"/>
            <a:ext cx="7580100" cy="2907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434343"/>
                </a:solidFill>
              </a:rPr>
              <a:t>S.O.L.I.D. é um acrônimo mnemônico que relaciona cada letra com um tópico de boas práticas de programação </a:t>
            </a:r>
            <a:endParaRPr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000000"/>
                </a:solidFill>
              </a:rPr>
              <a:t>O que é S.O.L.I.D.?</a:t>
            </a:r>
            <a:endParaRPr sz="3300">
              <a:solidFill>
                <a:srgbClr val="000000"/>
              </a:solidFill>
            </a:endParaRPr>
          </a:p>
        </p:txBody>
      </p:sp>
      <p:sp>
        <p:nvSpPr>
          <p:cNvPr id="157" name="Google Shape;157;p26"/>
          <p:cNvSpPr txBox="1"/>
          <p:nvPr>
            <p:ph idx="1" type="body"/>
          </p:nvPr>
        </p:nvSpPr>
        <p:spPr>
          <a:xfrm>
            <a:off x="571500" y="1215450"/>
            <a:ext cx="7658100" cy="3432600"/>
          </a:xfrm>
          <a:prstGeom prst="rect">
            <a:avLst/>
          </a:prstGeom>
          <a:noFill/>
          <a:ln>
            <a:noFill/>
          </a:ln>
        </p:spPr>
        <p:txBody>
          <a:bodyPr anchorCtr="0" anchor="t" bIns="45700" lIns="91425" spcFirstLastPara="1" rIns="91425" wrap="square" tIns="45700">
            <a:noAutofit/>
          </a:bodyPr>
          <a:lstStyle/>
          <a:p>
            <a:pPr indent="0" lvl="0" marL="152400" marR="152400" rtl="0" algn="l">
              <a:lnSpc>
                <a:spcPct val="145000"/>
              </a:lnSpc>
              <a:spcBef>
                <a:spcPts val="0"/>
              </a:spcBef>
              <a:spcAft>
                <a:spcPts val="0"/>
              </a:spcAft>
              <a:buClr>
                <a:schemeClr val="dk1"/>
              </a:buClr>
              <a:buSzPts val="1100"/>
              <a:buFont typeface="Arial"/>
              <a:buNone/>
            </a:pPr>
            <a:r>
              <a:rPr lang="en-US" sz="3000">
                <a:solidFill>
                  <a:srgbClr val="FF9900"/>
                </a:solidFill>
              </a:rPr>
              <a:t>S</a:t>
            </a:r>
            <a:r>
              <a:rPr lang="en-US" sz="3000">
                <a:solidFill>
                  <a:srgbClr val="434343"/>
                </a:solidFill>
              </a:rPr>
              <a:t>. Single Responsibility Principle</a:t>
            </a:r>
            <a:br>
              <a:rPr lang="en-US" sz="3000">
                <a:solidFill>
                  <a:srgbClr val="434343"/>
                </a:solidFill>
              </a:rPr>
            </a:br>
            <a:r>
              <a:rPr lang="en-US" sz="3000">
                <a:solidFill>
                  <a:srgbClr val="FF0000"/>
                </a:solidFill>
              </a:rPr>
              <a:t>O</a:t>
            </a:r>
            <a:r>
              <a:rPr lang="en-US" sz="3000">
                <a:solidFill>
                  <a:srgbClr val="434343"/>
                </a:solidFill>
              </a:rPr>
              <a:t>. Open Closed Principle</a:t>
            </a:r>
            <a:br>
              <a:rPr lang="en-US" sz="3000">
                <a:solidFill>
                  <a:srgbClr val="434343"/>
                </a:solidFill>
              </a:rPr>
            </a:br>
            <a:r>
              <a:rPr lang="en-US" sz="3000">
                <a:solidFill>
                  <a:srgbClr val="85200C"/>
                </a:solidFill>
              </a:rPr>
              <a:t>L</a:t>
            </a:r>
            <a:r>
              <a:rPr lang="en-US" sz="3000">
                <a:solidFill>
                  <a:srgbClr val="434343"/>
                </a:solidFill>
              </a:rPr>
              <a:t>. Liskov's Substitution Principle</a:t>
            </a:r>
            <a:br>
              <a:rPr lang="en-US" sz="3000">
                <a:solidFill>
                  <a:srgbClr val="434343"/>
                </a:solidFill>
              </a:rPr>
            </a:br>
            <a:r>
              <a:rPr lang="en-US" sz="3000">
                <a:solidFill>
                  <a:srgbClr val="1155CC"/>
                </a:solidFill>
              </a:rPr>
              <a:t>I</a:t>
            </a:r>
            <a:r>
              <a:rPr lang="en-US" sz="3000">
                <a:solidFill>
                  <a:srgbClr val="434343"/>
                </a:solidFill>
              </a:rPr>
              <a:t>. Interface Segregation Principle</a:t>
            </a:r>
            <a:br>
              <a:rPr lang="en-US" sz="3000">
                <a:solidFill>
                  <a:srgbClr val="434343"/>
                </a:solidFill>
              </a:rPr>
            </a:br>
            <a:r>
              <a:rPr lang="en-US" sz="3000">
                <a:solidFill>
                  <a:srgbClr val="6FA8DC"/>
                </a:solidFill>
              </a:rPr>
              <a:t>D</a:t>
            </a:r>
            <a:r>
              <a:rPr lang="en-US" sz="3000">
                <a:solidFill>
                  <a:srgbClr val="434343"/>
                </a:solidFill>
              </a:rPr>
              <a:t>. Dependency Inversion Principle</a:t>
            </a:r>
            <a:endParaRPr b="1"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7"/>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000000"/>
                </a:solidFill>
              </a:rPr>
              <a:t>O que é S.O.L.I.D.?</a:t>
            </a:r>
            <a:endParaRPr sz="3300">
              <a:solidFill>
                <a:srgbClr val="000000"/>
              </a:solidFill>
            </a:endParaRPr>
          </a:p>
        </p:txBody>
      </p:sp>
      <p:sp>
        <p:nvSpPr>
          <p:cNvPr id="163" name="Google Shape;163;p27"/>
          <p:cNvSpPr txBox="1"/>
          <p:nvPr>
            <p:ph idx="1" type="body"/>
          </p:nvPr>
        </p:nvSpPr>
        <p:spPr>
          <a:xfrm>
            <a:off x="571500" y="1215450"/>
            <a:ext cx="7658100" cy="3432600"/>
          </a:xfrm>
          <a:prstGeom prst="rect">
            <a:avLst/>
          </a:prstGeom>
          <a:noFill/>
          <a:ln>
            <a:noFill/>
          </a:ln>
        </p:spPr>
        <p:txBody>
          <a:bodyPr anchorCtr="0" anchor="t" bIns="45700" lIns="91425" spcFirstLastPara="1" rIns="91425" wrap="square" tIns="45700">
            <a:noAutofit/>
          </a:bodyPr>
          <a:lstStyle/>
          <a:p>
            <a:pPr indent="0" lvl="0" marL="152400" marR="152400" rtl="0" algn="l">
              <a:lnSpc>
                <a:spcPct val="145000"/>
              </a:lnSpc>
              <a:spcBef>
                <a:spcPts val="0"/>
              </a:spcBef>
              <a:spcAft>
                <a:spcPts val="0"/>
              </a:spcAft>
              <a:buNone/>
            </a:pPr>
            <a:r>
              <a:rPr lang="en-US" sz="3000">
                <a:solidFill>
                  <a:srgbClr val="FF9900"/>
                </a:solidFill>
              </a:rPr>
              <a:t>S</a:t>
            </a:r>
            <a:r>
              <a:rPr lang="en-US" sz="3000">
                <a:solidFill>
                  <a:srgbClr val="434343"/>
                </a:solidFill>
              </a:rPr>
              <a:t>. </a:t>
            </a:r>
            <a:r>
              <a:rPr lang="en-US" sz="3000">
                <a:solidFill>
                  <a:srgbClr val="434343"/>
                </a:solidFill>
              </a:rPr>
              <a:t>Princípio da Responsabilidade Ùnica</a:t>
            </a:r>
            <a:br>
              <a:rPr lang="en-US" sz="3000">
                <a:solidFill>
                  <a:srgbClr val="434343"/>
                </a:solidFill>
              </a:rPr>
            </a:br>
            <a:r>
              <a:rPr lang="en-US" sz="3000">
                <a:solidFill>
                  <a:srgbClr val="FF0000"/>
                </a:solidFill>
              </a:rPr>
              <a:t>O</a:t>
            </a:r>
            <a:r>
              <a:rPr lang="en-US" sz="3000">
                <a:solidFill>
                  <a:srgbClr val="434343"/>
                </a:solidFill>
              </a:rPr>
              <a:t>. </a:t>
            </a:r>
            <a:r>
              <a:rPr lang="en-US" sz="3000">
                <a:solidFill>
                  <a:srgbClr val="434343"/>
                </a:solidFill>
              </a:rPr>
              <a:t>Princípio do Aberto Fechado</a:t>
            </a:r>
            <a:br>
              <a:rPr lang="en-US" sz="3000">
                <a:solidFill>
                  <a:srgbClr val="434343"/>
                </a:solidFill>
              </a:rPr>
            </a:br>
            <a:r>
              <a:rPr lang="en-US" sz="3000">
                <a:solidFill>
                  <a:srgbClr val="85200C"/>
                </a:solidFill>
              </a:rPr>
              <a:t>L</a:t>
            </a:r>
            <a:r>
              <a:rPr lang="en-US" sz="3000">
                <a:solidFill>
                  <a:srgbClr val="434343"/>
                </a:solidFill>
              </a:rPr>
              <a:t>. </a:t>
            </a:r>
            <a:r>
              <a:rPr lang="en-US" sz="3000">
                <a:solidFill>
                  <a:srgbClr val="434343"/>
                </a:solidFill>
              </a:rPr>
              <a:t>Princípio de Substituição de Liskov</a:t>
            </a:r>
            <a:br>
              <a:rPr lang="en-US" sz="3000">
                <a:solidFill>
                  <a:srgbClr val="434343"/>
                </a:solidFill>
              </a:rPr>
            </a:br>
            <a:r>
              <a:rPr lang="en-US" sz="3000">
                <a:solidFill>
                  <a:srgbClr val="434343"/>
                </a:solidFill>
              </a:rPr>
              <a:t> </a:t>
            </a:r>
            <a:r>
              <a:rPr lang="en-US" sz="3000">
                <a:solidFill>
                  <a:srgbClr val="1155CC"/>
                </a:solidFill>
              </a:rPr>
              <a:t>I</a:t>
            </a:r>
            <a:r>
              <a:rPr lang="en-US" sz="3000">
                <a:solidFill>
                  <a:srgbClr val="434343"/>
                </a:solidFill>
              </a:rPr>
              <a:t>. </a:t>
            </a:r>
            <a:r>
              <a:rPr lang="en-US" sz="3000">
                <a:solidFill>
                  <a:srgbClr val="434343"/>
                </a:solidFill>
              </a:rPr>
              <a:t>Princípio de Segregação de Interface</a:t>
            </a:r>
            <a:br>
              <a:rPr lang="en-US" sz="3000">
                <a:solidFill>
                  <a:srgbClr val="434343"/>
                </a:solidFill>
              </a:rPr>
            </a:br>
            <a:r>
              <a:rPr lang="en-US" sz="3000">
                <a:solidFill>
                  <a:srgbClr val="6FA8DC"/>
                </a:solidFill>
              </a:rPr>
              <a:t>D</a:t>
            </a:r>
            <a:r>
              <a:rPr lang="en-US" sz="3000">
                <a:solidFill>
                  <a:srgbClr val="434343"/>
                </a:solidFill>
              </a:rPr>
              <a:t>. </a:t>
            </a:r>
            <a:r>
              <a:rPr lang="en-US" sz="3000">
                <a:solidFill>
                  <a:srgbClr val="434343"/>
                </a:solidFill>
              </a:rPr>
              <a:t>Princípio de Inversão de Dependência</a:t>
            </a:r>
            <a:endParaRPr b="1"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8"/>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00"/>
                </a:solidFill>
              </a:rPr>
              <a:t>O que queremos evitar no código?</a:t>
            </a:r>
            <a:endParaRPr sz="3300">
              <a:solidFill>
                <a:srgbClr val="000000"/>
              </a:solidFill>
            </a:endParaRPr>
          </a:p>
        </p:txBody>
      </p:sp>
      <p:sp>
        <p:nvSpPr>
          <p:cNvPr id="169" name="Google Shape;169;p28"/>
          <p:cNvSpPr txBox="1"/>
          <p:nvPr>
            <p:ph idx="1" type="body"/>
          </p:nvPr>
        </p:nvSpPr>
        <p:spPr>
          <a:xfrm>
            <a:off x="914400" y="1428750"/>
            <a:ext cx="7315200" cy="3143400"/>
          </a:xfrm>
          <a:prstGeom prst="rect">
            <a:avLst/>
          </a:prstGeom>
          <a:noFill/>
          <a:ln>
            <a:noFill/>
          </a:ln>
        </p:spPr>
        <p:txBody>
          <a:bodyPr anchorCtr="0" anchor="t" bIns="45700" lIns="91425" spcFirstLastPara="1" rIns="91425" wrap="square" tIns="45700">
            <a:noAutofit/>
          </a:bodyPr>
          <a:lstStyle/>
          <a:p>
            <a:pPr indent="0" lvl="0" marL="0" marR="152400" rtl="0" algn="l">
              <a:lnSpc>
                <a:spcPct val="145000"/>
              </a:lnSpc>
              <a:spcBef>
                <a:spcPts val="0"/>
              </a:spcBef>
              <a:spcAft>
                <a:spcPts val="0"/>
              </a:spcAft>
              <a:buNone/>
            </a:pPr>
            <a:r>
              <a:rPr lang="en-US" sz="3000">
                <a:solidFill>
                  <a:srgbClr val="434343"/>
                </a:solidFill>
              </a:rPr>
              <a:t>Rigidez</a:t>
            </a:r>
            <a:endParaRPr sz="3000">
              <a:solidFill>
                <a:srgbClr val="434343"/>
              </a:solidFill>
            </a:endParaRPr>
          </a:p>
          <a:p>
            <a:pPr indent="0" lvl="0" marL="0" marR="152400" rtl="0" algn="l">
              <a:lnSpc>
                <a:spcPct val="145000"/>
              </a:lnSpc>
              <a:spcBef>
                <a:spcPts val="0"/>
              </a:spcBef>
              <a:spcAft>
                <a:spcPts val="0"/>
              </a:spcAft>
              <a:buNone/>
            </a:pPr>
            <a:r>
              <a:rPr lang="en-US" sz="3000">
                <a:solidFill>
                  <a:srgbClr val="434343"/>
                </a:solidFill>
              </a:rPr>
              <a:t>Fragilidade</a:t>
            </a:r>
            <a:endParaRPr sz="3000">
              <a:solidFill>
                <a:srgbClr val="434343"/>
              </a:solidFill>
            </a:endParaRPr>
          </a:p>
          <a:p>
            <a:pPr indent="0" lvl="0" marL="0" marR="152400" rtl="0" algn="l">
              <a:lnSpc>
                <a:spcPct val="145000"/>
              </a:lnSpc>
              <a:spcBef>
                <a:spcPts val="0"/>
              </a:spcBef>
              <a:spcAft>
                <a:spcPts val="0"/>
              </a:spcAft>
              <a:buNone/>
            </a:pPr>
            <a:r>
              <a:rPr lang="en-US" sz="3000">
                <a:solidFill>
                  <a:srgbClr val="434343"/>
                </a:solidFill>
              </a:rPr>
              <a:t>Forte acoplamento</a:t>
            </a:r>
            <a:endParaRPr sz="3000">
              <a:solidFill>
                <a:srgbClr val="434343"/>
              </a:solidFill>
            </a:endParaRPr>
          </a:p>
          <a:p>
            <a:pPr indent="0" lvl="0" marL="0" marR="152400" rtl="0" algn="l">
              <a:lnSpc>
                <a:spcPct val="145000"/>
              </a:lnSpc>
              <a:spcBef>
                <a:spcPts val="0"/>
              </a:spcBef>
              <a:spcAft>
                <a:spcPts val="0"/>
              </a:spcAft>
              <a:buNone/>
            </a:pPr>
            <a:r>
              <a:rPr lang="en-US" sz="3000">
                <a:solidFill>
                  <a:srgbClr val="434343"/>
                </a:solidFill>
              </a:rPr>
              <a:t>Comportamentos inesperados</a:t>
            </a:r>
            <a:endParaRPr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9"/>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300">
                <a:solidFill>
                  <a:srgbClr val="000000"/>
                </a:solidFill>
              </a:rPr>
              <a:t>O que ganhamos?</a:t>
            </a:r>
            <a:endParaRPr sz="3300">
              <a:solidFill>
                <a:srgbClr val="000000"/>
              </a:solidFill>
            </a:endParaRPr>
          </a:p>
        </p:txBody>
      </p:sp>
      <p:sp>
        <p:nvSpPr>
          <p:cNvPr id="175" name="Google Shape;175;p29"/>
          <p:cNvSpPr txBox="1"/>
          <p:nvPr>
            <p:ph idx="1" type="body"/>
          </p:nvPr>
        </p:nvSpPr>
        <p:spPr>
          <a:xfrm>
            <a:off x="914400" y="1428750"/>
            <a:ext cx="7315200" cy="3143400"/>
          </a:xfrm>
          <a:prstGeom prst="rect">
            <a:avLst/>
          </a:prstGeom>
          <a:noFill/>
          <a:ln>
            <a:noFill/>
          </a:ln>
        </p:spPr>
        <p:txBody>
          <a:bodyPr anchorCtr="0" anchor="t" bIns="45700" lIns="91425" spcFirstLastPara="1" rIns="91425" wrap="square" tIns="45700">
            <a:noAutofit/>
          </a:bodyPr>
          <a:lstStyle/>
          <a:p>
            <a:pPr indent="0" lvl="0" marL="0" marR="152400" rtl="0" algn="l">
              <a:lnSpc>
                <a:spcPct val="145000"/>
              </a:lnSpc>
              <a:spcBef>
                <a:spcPts val="0"/>
              </a:spcBef>
              <a:spcAft>
                <a:spcPts val="0"/>
              </a:spcAft>
              <a:buNone/>
            </a:pPr>
            <a:r>
              <a:rPr lang="en-US">
                <a:solidFill>
                  <a:srgbClr val="434343"/>
                </a:solidFill>
              </a:rPr>
              <a:t>Código coeso</a:t>
            </a:r>
            <a:endParaRPr>
              <a:solidFill>
                <a:srgbClr val="434343"/>
              </a:solidFill>
            </a:endParaRPr>
          </a:p>
          <a:p>
            <a:pPr indent="0" lvl="0" marL="0" marR="152400" rtl="0" algn="l">
              <a:lnSpc>
                <a:spcPct val="145000"/>
              </a:lnSpc>
              <a:spcBef>
                <a:spcPts val="0"/>
              </a:spcBef>
              <a:spcAft>
                <a:spcPts val="0"/>
              </a:spcAft>
              <a:buNone/>
            </a:pPr>
            <a:r>
              <a:rPr lang="en-US">
                <a:solidFill>
                  <a:srgbClr val="434343"/>
                </a:solidFill>
              </a:rPr>
              <a:t>Baixo acoplamento</a:t>
            </a:r>
            <a:endParaRPr>
              <a:solidFill>
                <a:srgbClr val="434343"/>
              </a:solidFill>
            </a:endParaRPr>
          </a:p>
          <a:p>
            <a:pPr indent="0" lvl="0" marL="0" marR="152400" rtl="0" algn="l">
              <a:lnSpc>
                <a:spcPct val="145000"/>
              </a:lnSpc>
              <a:spcBef>
                <a:spcPts val="0"/>
              </a:spcBef>
              <a:spcAft>
                <a:spcPts val="0"/>
              </a:spcAft>
              <a:buNone/>
            </a:pPr>
            <a:r>
              <a:rPr lang="en-US">
                <a:solidFill>
                  <a:srgbClr val="434343"/>
                </a:solidFill>
              </a:rPr>
              <a:t>Fácil manutenção </a:t>
            </a:r>
            <a:endParaRPr>
              <a:solidFill>
                <a:srgbClr val="434343"/>
              </a:solidFill>
            </a:endParaRPr>
          </a:p>
          <a:p>
            <a:pPr indent="0" lvl="0" marL="0" marR="152400" rtl="0" algn="l">
              <a:lnSpc>
                <a:spcPct val="145000"/>
              </a:lnSpc>
              <a:spcBef>
                <a:spcPts val="0"/>
              </a:spcBef>
              <a:spcAft>
                <a:spcPts val="0"/>
              </a:spcAft>
              <a:buNone/>
            </a:pPr>
            <a:r>
              <a:rPr lang="en-US">
                <a:solidFill>
                  <a:srgbClr val="434343"/>
                </a:solidFill>
              </a:rPr>
              <a:t>Reaproveitamento de código</a:t>
            </a:r>
            <a:endParaRPr>
              <a:solidFill>
                <a:srgbClr val="434343"/>
              </a:solidFill>
            </a:endParaRPr>
          </a:p>
          <a:p>
            <a:pPr indent="0" lvl="0" marL="0" marR="152400" rtl="0" algn="l">
              <a:lnSpc>
                <a:spcPct val="145000"/>
              </a:lnSpc>
              <a:spcBef>
                <a:spcPts val="0"/>
              </a:spcBef>
              <a:spcAft>
                <a:spcPts val="0"/>
              </a:spcAft>
              <a:buNone/>
            </a:pPr>
            <a:r>
              <a:rPr lang="en-US">
                <a:solidFill>
                  <a:srgbClr val="434343"/>
                </a:solidFill>
              </a:rPr>
              <a:t>Usuários, clientes e devs felizes</a:t>
            </a:r>
            <a:endParaRPr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30"/>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300">
                <a:solidFill>
                  <a:srgbClr val="000000"/>
                </a:solidFill>
              </a:rPr>
              <a:t>E onde o Tim Maia entra?</a:t>
            </a:r>
            <a:endParaRPr sz="3300">
              <a:solidFill>
                <a:srgbClr val="000000"/>
              </a:solidFill>
            </a:endParaRPr>
          </a:p>
        </p:txBody>
      </p:sp>
      <p:sp>
        <p:nvSpPr>
          <p:cNvPr id="181" name="Google Shape;181;p30"/>
          <p:cNvSpPr txBox="1"/>
          <p:nvPr>
            <p:ph idx="1" type="body"/>
          </p:nvPr>
        </p:nvSpPr>
        <p:spPr>
          <a:xfrm>
            <a:off x="914400" y="1428750"/>
            <a:ext cx="7315200" cy="3143400"/>
          </a:xfrm>
          <a:prstGeom prst="rect">
            <a:avLst/>
          </a:prstGeom>
          <a:noFill/>
          <a:ln>
            <a:noFill/>
          </a:ln>
        </p:spPr>
        <p:txBody>
          <a:bodyPr anchorCtr="0" anchor="t" bIns="45700" lIns="91425" spcFirstLastPara="1" rIns="91425" wrap="square" tIns="45700">
            <a:noAutofit/>
          </a:bodyPr>
          <a:lstStyle/>
          <a:p>
            <a:pPr indent="0" lvl="0" marL="0" marR="152400" rtl="0" algn="l">
              <a:lnSpc>
                <a:spcPct val="14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pic>
        <p:nvPicPr>
          <p:cNvPr id="182" name="Google Shape;182;p30"/>
          <p:cNvPicPr preferRelativeResize="0"/>
          <p:nvPr/>
        </p:nvPicPr>
        <p:blipFill>
          <a:blip r:embed="rId3">
            <a:alphaModFix/>
          </a:blip>
          <a:stretch>
            <a:fillRect/>
          </a:stretch>
        </p:blipFill>
        <p:spPr>
          <a:xfrm>
            <a:off x="914400" y="990675"/>
            <a:ext cx="5105400" cy="3733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250825" y="361950"/>
            <a:ext cx="6150000" cy="1359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300">
                <a:solidFill>
                  <a:srgbClr val="000000"/>
                </a:solidFill>
              </a:rPr>
              <a:t>Como classes com muitas responsabilidades se sentem:</a:t>
            </a:r>
            <a:endParaRPr sz="3300">
              <a:solidFill>
                <a:srgbClr val="000000"/>
              </a:solidFill>
            </a:endParaRPr>
          </a:p>
        </p:txBody>
      </p:sp>
      <p:sp>
        <p:nvSpPr>
          <p:cNvPr id="188" name="Google Shape;188;p31"/>
          <p:cNvSpPr txBox="1"/>
          <p:nvPr>
            <p:ph idx="1" type="body"/>
          </p:nvPr>
        </p:nvSpPr>
        <p:spPr>
          <a:xfrm>
            <a:off x="714375" y="1721850"/>
            <a:ext cx="7515300" cy="31305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i="1" lang="en-US">
                <a:solidFill>
                  <a:srgbClr val="434343"/>
                </a:solidFill>
              </a:rPr>
              <a:t>A gente deposita uma confiança tão grande na pessoa amada, </a:t>
            </a:r>
            <a:endParaRPr i="1">
              <a:solidFill>
                <a:srgbClr val="434343"/>
              </a:solidFill>
            </a:endParaRPr>
          </a:p>
          <a:p>
            <a:pPr indent="0" lvl="0" marL="0" rtl="0" algn="l">
              <a:spcBef>
                <a:spcPts val="360"/>
              </a:spcBef>
              <a:spcAft>
                <a:spcPts val="0"/>
              </a:spcAft>
              <a:buClr>
                <a:schemeClr val="dk1"/>
              </a:buClr>
              <a:buSzPts val="1100"/>
              <a:buFont typeface="Arial"/>
              <a:buNone/>
            </a:pPr>
            <a:r>
              <a:rPr i="1" lang="en-US">
                <a:solidFill>
                  <a:srgbClr val="434343"/>
                </a:solidFill>
              </a:rPr>
              <a:t>que jamais você poderia imaginar que a pessoa que</a:t>
            </a:r>
            <a:endParaRPr i="1">
              <a:solidFill>
                <a:srgbClr val="434343"/>
              </a:solidFill>
            </a:endParaRPr>
          </a:p>
          <a:p>
            <a:pPr indent="0" lvl="0" marL="0" rtl="0" algn="l">
              <a:spcBef>
                <a:spcPts val="360"/>
              </a:spcBef>
              <a:spcAft>
                <a:spcPts val="0"/>
              </a:spcAft>
              <a:buNone/>
            </a:pPr>
            <a:r>
              <a:rPr i="1" lang="en-US">
                <a:solidFill>
                  <a:srgbClr val="434343"/>
                </a:solidFill>
              </a:rPr>
              <a:t>você quer tanto esteja lhe traindo de uma maneira tão fria e suja.</a:t>
            </a:r>
            <a:endParaRPr i="1">
              <a:solidFill>
                <a:srgbClr val="434343"/>
              </a:solidFill>
            </a:endParaRPr>
          </a:p>
          <a:p>
            <a:pPr indent="0" lvl="0" marL="0" rtl="0" algn="l">
              <a:spcBef>
                <a:spcPts val="360"/>
              </a:spcBef>
              <a:spcAft>
                <a:spcPts val="0"/>
              </a:spcAft>
              <a:buClr>
                <a:schemeClr val="dk1"/>
              </a:buClr>
              <a:buSzPts val="1100"/>
              <a:buFont typeface="Arial"/>
              <a:buNone/>
            </a:pPr>
            <a:r>
              <a:rPr lang="en-US" sz="1500">
                <a:solidFill>
                  <a:srgbClr val="434343"/>
                </a:solidFill>
              </a:rPr>
              <a:t>Sofre - Tim Maia, 1972</a:t>
            </a:r>
            <a:endParaRPr sz="1500">
              <a:solidFill>
                <a:srgbClr val="43434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800">
                <a:solidFill>
                  <a:srgbClr val="FF9900"/>
                </a:solidFill>
              </a:rPr>
              <a:t>S</a:t>
            </a:r>
            <a:r>
              <a:rPr lang="en-US" sz="2800">
                <a:solidFill>
                  <a:srgbClr val="000000"/>
                </a:solidFill>
              </a:rPr>
              <a:t> - PRINCÍPIO DA RESPONSABILIDADE ÚNICA</a:t>
            </a:r>
            <a:endParaRPr sz="3300">
              <a:solidFill>
                <a:srgbClr val="000000"/>
              </a:solidFill>
            </a:endParaRPr>
          </a:p>
        </p:txBody>
      </p:sp>
      <p:sp>
        <p:nvSpPr>
          <p:cNvPr id="194" name="Google Shape;194;p32"/>
          <p:cNvSpPr txBox="1"/>
          <p:nvPr>
            <p:ph idx="1" type="body"/>
          </p:nvPr>
        </p:nvSpPr>
        <p:spPr>
          <a:xfrm>
            <a:off x="519550" y="1721850"/>
            <a:ext cx="7710000" cy="31305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US">
                <a:solidFill>
                  <a:srgbClr val="434343"/>
                </a:solidFill>
              </a:rPr>
              <a:t>Fazer apenas o necessário</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rPr lang="en-US">
                <a:solidFill>
                  <a:srgbClr val="434343"/>
                </a:solidFill>
              </a:rPr>
              <a:t>Nome de acordo com a função realizada</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rPr lang="en-US">
                <a:solidFill>
                  <a:srgbClr val="434343"/>
                </a:solidFill>
              </a:rPr>
              <a:t>Não é restringir, é manter coerência</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33"/>
          <p:cNvSpPr txBox="1"/>
          <p:nvPr>
            <p:ph idx="1" type="body"/>
          </p:nvPr>
        </p:nvSpPr>
        <p:spPr>
          <a:xfrm>
            <a:off x="519600" y="4396450"/>
            <a:ext cx="7710000" cy="2805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b="1" lang="en-US" sz="2300">
                <a:solidFill>
                  <a:srgbClr val="434343"/>
                </a:solidFill>
              </a:rPr>
              <a:t>Só porque você pode, não quer dizer que você deve</a:t>
            </a:r>
            <a:endParaRPr b="1" sz="2300">
              <a:solidFill>
                <a:srgbClr val="434343"/>
              </a:solidFill>
            </a:endParaRPr>
          </a:p>
          <a:p>
            <a:pPr indent="0" lvl="0" marL="0" rtl="0" algn="l">
              <a:spcBef>
                <a:spcPts val="360"/>
              </a:spcBef>
              <a:spcAft>
                <a:spcPts val="0"/>
              </a:spcAft>
              <a:buNone/>
            </a:pPr>
            <a:r>
              <a:t/>
            </a:r>
            <a:endParaRPr b="1" sz="1500">
              <a:solidFill>
                <a:srgbClr val="434343"/>
              </a:solidFill>
            </a:endParaRPr>
          </a:p>
        </p:txBody>
      </p:sp>
      <p:pic>
        <p:nvPicPr>
          <p:cNvPr id="200" name="Google Shape;200;p33"/>
          <p:cNvPicPr preferRelativeResize="0"/>
          <p:nvPr/>
        </p:nvPicPr>
        <p:blipFill>
          <a:blip r:embed="rId3">
            <a:alphaModFix/>
          </a:blip>
          <a:stretch>
            <a:fillRect/>
          </a:stretch>
        </p:blipFill>
        <p:spPr>
          <a:xfrm>
            <a:off x="1656850" y="914400"/>
            <a:ext cx="4743950" cy="3482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pic>
        <p:nvPicPr>
          <p:cNvPr id="205" name="Google Shape;205;p34"/>
          <p:cNvPicPr preferRelativeResize="0"/>
          <p:nvPr/>
        </p:nvPicPr>
        <p:blipFill>
          <a:blip r:embed="rId3">
            <a:alphaModFix/>
          </a:blip>
          <a:stretch>
            <a:fillRect/>
          </a:stretch>
        </p:blipFill>
        <p:spPr>
          <a:xfrm>
            <a:off x="872838" y="1409563"/>
            <a:ext cx="7398325" cy="2953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35"/>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11" name="Google Shape;211;p35"/>
          <p:cNvSpPr txBox="1"/>
          <p:nvPr>
            <p:ph idx="1" type="body"/>
          </p:nvPr>
        </p:nvSpPr>
        <p:spPr>
          <a:xfrm>
            <a:off x="519550" y="1721850"/>
            <a:ext cx="7710000" cy="3130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434343"/>
                </a:solidFill>
              </a:rPr>
              <a:t>Estender o comportamento de uma classe sem ter que modificá-la. </a:t>
            </a:r>
            <a:endParaRPr sz="3000">
              <a:solidFill>
                <a:srgbClr val="434343"/>
              </a:solidFill>
            </a:endParaRPr>
          </a:p>
          <a:p>
            <a:pPr indent="0" lvl="0" marL="0" rtl="0" algn="l">
              <a:lnSpc>
                <a:spcPct val="11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rPr lang="en-US" sz="3000">
                <a:solidFill>
                  <a:srgbClr val="434343"/>
                </a:solidFill>
              </a:rPr>
              <a:t>Aberto para extensão, fechado para modificação.</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6"/>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17" name="Google Shape;217;p36"/>
          <p:cNvSpPr txBox="1"/>
          <p:nvPr>
            <p:ph idx="1" type="body"/>
          </p:nvPr>
        </p:nvSpPr>
        <p:spPr>
          <a:xfrm>
            <a:off x="519550" y="1721850"/>
            <a:ext cx="7710000" cy="3130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434343"/>
                </a:solidFill>
              </a:rPr>
              <a:t>Quantos pontos do sistema são afetados por uma mudança pontual? </a:t>
            </a:r>
            <a:endParaRPr>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rPr lang="en-US">
                <a:solidFill>
                  <a:srgbClr val="434343"/>
                </a:solidFill>
              </a:rPr>
              <a:t>Quanto menos, melhor.</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7"/>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23" name="Google Shape;223;p37"/>
          <p:cNvSpPr txBox="1"/>
          <p:nvPr>
            <p:ph idx="1" type="body"/>
          </p:nvPr>
        </p:nvSpPr>
        <p:spPr>
          <a:xfrm>
            <a:off x="519550" y="1454850"/>
            <a:ext cx="7710000" cy="3397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434343"/>
                </a:solidFill>
              </a:rPr>
              <a:t>Aviso: vou usar exemplos didáticos para facilitar o entendimento dos conceitos. </a:t>
            </a:r>
            <a:endParaRPr>
              <a:solidFill>
                <a:srgbClr val="434343"/>
              </a:solidFill>
            </a:endParaRPr>
          </a:p>
          <a:p>
            <a:pPr indent="0" lvl="0" marL="0" rtl="0" algn="l">
              <a:lnSpc>
                <a:spcPct val="115000"/>
              </a:lnSpc>
              <a:spcBef>
                <a:spcPts val="0"/>
              </a:spcBef>
              <a:spcAft>
                <a:spcPts val="0"/>
              </a:spcAft>
              <a:buClr>
                <a:schemeClr val="dk1"/>
              </a:buClr>
              <a:buSzPts val="1100"/>
              <a:buFont typeface="Arial"/>
              <a:buNone/>
            </a:pPr>
            <a:r>
              <a:rPr lang="en-US" sz="3000">
                <a:solidFill>
                  <a:srgbClr val="434343"/>
                </a:solidFill>
              </a:rPr>
              <a:t>Exemplos didáticos não são aplicáveis a todas as situações reais. Cabe a você entender o princípio e aplicar onde quer que ele traga benefícios reais ao seu projeto.</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8"/>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29" name="Google Shape;229;p38"/>
          <p:cNvSpPr txBox="1"/>
          <p:nvPr>
            <p:ph idx="1" type="body"/>
          </p:nvPr>
        </p:nvSpPr>
        <p:spPr>
          <a:xfrm>
            <a:off x="519550" y="1454850"/>
            <a:ext cx="7710000" cy="3397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pic>
        <p:nvPicPr>
          <p:cNvPr id="230" name="Google Shape;230;p38"/>
          <p:cNvPicPr preferRelativeResize="0"/>
          <p:nvPr/>
        </p:nvPicPr>
        <p:blipFill>
          <a:blip r:embed="rId3">
            <a:alphaModFix/>
          </a:blip>
          <a:stretch>
            <a:fillRect/>
          </a:stretch>
        </p:blipFill>
        <p:spPr>
          <a:xfrm>
            <a:off x="1906727" y="1627900"/>
            <a:ext cx="4812274" cy="27656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9"/>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36" name="Google Shape;236;p39"/>
          <p:cNvSpPr txBox="1"/>
          <p:nvPr>
            <p:ph idx="1" type="body"/>
          </p:nvPr>
        </p:nvSpPr>
        <p:spPr>
          <a:xfrm>
            <a:off x="519550" y="1454850"/>
            <a:ext cx="7710000" cy="3397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pic>
        <p:nvPicPr>
          <p:cNvPr id="237" name="Google Shape;237;p39"/>
          <p:cNvPicPr preferRelativeResize="0"/>
          <p:nvPr/>
        </p:nvPicPr>
        <p:blipFill>
          <a:blip r:embed="rId3">
            <a:alphaModFix/>
          </a:blip>
          <a:stretch>
            <a:fillRect/>
          </a:stretch>
        </p:blipFill>
        <p:spPr>
          <a:xfrm>
            <a:off x="914401" y="1606701"/>
            <a:ext cx="6229350" cy="26636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40"/>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43" name="Google Shape;243;p40"/>
          <p:cNvSpPr txBox="1"/>
          <p:nvPr>
            <p:ph idx="1" type="body"/>
          </p:nvPr>
        </p:nvSpPr>
        <p:spPr>
          <a:xfrm>
            <a:off x="519550" y="1454850"/>
            <a:ext cx="7710000" cy="3397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pic>
        <p:nvPicPr>
          <p:cNvPr id="244" name="Google Shape;244;p40"/>
          <p:cNvPicPr preferRelativeResize="0"/>
          <p:nvPr/>
        </p:nvPicPr>
        <p:blipFill>
          <a:blip r:embed="rId3">
            <a:alphaModFix/>
          </a:blip>
          <a:stretch>
            <a:fillRect/>
          </a:stretch>
        </p:blipFill>
        <p:spPr>
          <a:xfrm>
            <a:off x="1905000" y="1454850"/>
            <a:ext cx="4121568" cy="3164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41"/>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50" name="Google Shape;250;p41"/>
          <p:cNvSpPr txBox="1"/>
          <p:nvPr>
            <p:ph idx="1" type="body"/>
          </p:nvPr>
        </p:nvSpPr>
        <p:spPr>
          <a:xfrm>
            <a:off x="519550" y="1454850"/>
            <a:ext cx="7710000" cy="3397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30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spcBef>
                <a:spcPts val="360"/>
              </a:spcBef>
              <a:spcAft>
                <a:spcPts val="0"/>
              </a:spcAft>
              <a:buNone/>
            </a:pPr>
            <a:r>
              <a:t/>
            </a:r>
            <a:endParaRPr>
              <a:solidFill>
                <a:srgbClr val="434343"/>
              </a:solidFill>
            </a:endParaRPr>
          </a:p>
          <a:p>
            <a:pPr indent="0" lvl="0" marL="0" rtl="0" algn="l">
              <a:spcBef>
                <a:spcPts val="360"/>
              </a:spcBef>
              <a:spcAft>
                <a:spcPts val="0"/>
              </a:spcAft>
              <a:buNone/>
            </a:pPr>
            <a:r>
              <a:t/>
            </a:r>
            <a:endParaRPr sz="1500">
              <a:solidFill>
                <a:srgbClr val="434343"/>
              </a:solidFill>
            </a:endParaRPr>
          </a:p>
        </p:txBody>
      </p:sp>
      <p:pic>
        <p:nvPicPr>
          <p:cNvPr id="251" name="Google Shape;251;p41"/>
          <p:cNvPicPr preferRelativeResize="0"/>
          <p:nvPr/>
        </p:nvPicPr>
        <p:blipFill>
          <a:blip r:embed="rId3">
            <a:alphaModFix/>
          </a:blip>
          <a:stretch>
            <a:fillRect/>
          </a:stretch>
        </p:blipFill>
        <p:spPr>
          <a:xfrm>
            <a:off x="1293700" y="1454851"/>
            <a:ext cx="5850050" cy="3113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42"/>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FF0000"/>
                </a:solidFill>
              </a:rPr>
              <a:t>O</a:t>
            </a:r>
            <a:r>
              <a:rPr lang="en-US" sz="3000">
                <a:solidFill>
                  <a:srgbClr val="434343"/>
                </a:solidFill>
              </a:rPr>
              <a:t> - </a:t>
            </a:r>
            <a:r>
              <a:rPr lang="en-US" sz="3000">
                <a:solidFill>
                  <a:srgbClr val="000000"/>
                </a:solidFill>
              </a:rPr>
              <a:t>PRINCÍPIO ABERTO FECHADO</a:t>
            </a:r>
            <a:endParaRPr sz="3300">
              <a:solidFill>
                <a:srgbClr val="000000"/>
              </a:solidFill>
            </a:endParaRPr>
          </a:p>
        </p:txBody>
      </p:sp>
      <p:sp>
        <p:nvSpPr>
          <p:cNvPr id="257" name="Google Shape;257;p42"/>
          <p:cNvSpPr txBox="1"/>
          <p:nvPr>
            <p:ph idx="1" type="body"/>
          </p:nvPr>
        </p:nvSpPr>
        <p:spPr>
          <a:xfrm>
            <a:off x="519600" y="1454850"/>
            <a:ext cx="7710000" cy="2358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solidFill>
                  <a:srgbClr val="434343"/>
                </a:solidFill>
              </a:rPr>
              <a:t>Reduz risco de bugs em código que estava funcionando</a:t>
            </a:r>
            <a:endParaRPr>
              <a:solidFill>
                <a:srgbClr val="434343"/>
              </a:solidFill>
            </a:endParaRPr>
          </a:p>
          <a:p>
            <a:pPr indent="0" lvl="0" marL="0" rtl="0" algn="l">
              <a:lnSpc>
                <a:spcPct val="115000"/>
              </a:lnSpc>
              <a:spcBef>
                <a:spcPts val="1600"/>
              </a:spcBef>
              <a:spcAft>
                <a:spcPts val="0"/>
              </a:spcAft>
              <a:buClr>
                <a:schemeClr val="dk1"/>
              </a:buClr>
              <a:buSzPts val="1100"/>
              <a:buFont typeface="Arial"/>
              <a:buNone/>
            </a:pPr>
            <a:r>
              <a:rPr lang="en-US">
                <a:solidFill>
                  <a:srgbClr val="434343"/>
                </a:solidFill>
              </a:rPr>
              <a:t>Diminui acoplamento</a:t>
            </a:r>
            <a:endParaRPr>
              <a:solidFill>
                <a:srgbClr val="434343"/>
              </a:solidFill>
            </a:endParaRPr>
          </a:p>
          <a:p>
            <a:pPr indent="0" lvl="0" marL="0" rtl="0" algn="l">
              <a:lnSpc>
                <a:spcPct val="115000"/>
              </a:lnSpc>
              <a:spcBef>
                <a:spcPts val="1600"/>
              </a:spcBef>
              <a:spcAft>
                <a:spcPts val="0"/>
              </a:spcAft>
              <a:buClr>
                <a:schemeClr val="dk1"/>
              </a:buClr>
              <a:buSzPts val="1100"/>
              <a:buFont typeface="Arial"/>
              <a:buNone/>
            </a:pPr>
            <a:r>
              <a:rPr lang="en-US">
                <a:solidFill>
                  <a:srgbClr val="434343"/>
                </a:solidFill>
              </a:rPr>
              <a:t>Módulos mais flexíveis</a:t>
            </a:r>
            <a:endParaRPr>
              <a:solidFill>
                <a:srgbClr val="434343"/>
              </a:solidFill>
            </a:endParaRPr>
          </a:p>
          <a:p>
            <a:pPr indent="0" lvl="0" marL="0" rtl="0" algn="l">
              <a:lnSpc>
                <a:spcPct val="115000"/>
              </a:lnSpc>
              <a:spcBef>
                <a:spcPts val="1600"/>
              </a:spcBef>
              <a:spcAft>
                <a:spcPts val="0"/>
              </a:spcAft>
              <a:buNone/>
            </a:pPr>
            <a:r>
              <a:t/>
            </a:r>
            <a:endParaRPr>
              <a:solidFill>
                <a:srgbClr val="434343"/>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434343"/>
              </a:solidFill>
            </a:endParaRPr>
          </a:p>
          <a:p>
            <a:pPr indent="0" lvl="0" marL="0" rtl="0" algn="l">
              <a:spcBef>
                <a:spcPts val="360"/>
              </a:spcBef>
              <a:spcAft>
                <a:spcPts val="1100"/>
              </a:spcAft>
              <a:buNone/>
            </a:pPr>
            <a:r>
              <a:t/>
            </a:r>
            <a:endParaRPr sz="2000">
              <a:solidFill>
                <a:srgbClr val="43434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43"/>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7B2525"/>
                </a:solidFill>
              </a:rPr>
              <a:t>L</a:t>
            </a:r>
            <a:r>
              <a:rPr lang="en-US" sz="3000">
                <a:solidFill>
                  <a:srgbClr val="434343"/>
                </a:solidFill>
              </a:rPr>
              <a:t> - </a:t>
            </a:r>
            <a:r>
              <a:rPr lang="en-US" sz="3000">
                <a:solidFill>
                  <a:srgbClr val="000000"/>
                </a:solidFill>
              </a:rPr>
              <a:t>PRINCÍPIO DE SUBSTITUIÇÃO DE LISKOV</a:t>
            </a:r>
            <a:endParaRPr sz="3300">
              <a:solidFill>
                <a:srgbClr val="000000"/>
              </a:solidFill>
            </a:endParaRPr>
          </a:p>
        </p:txBody>
      </p:sp>
      <p:sp>
        <p:nvSpPr>
          <p:cNvPr id="263" name="Google Shape;263;p43"/>
          <p:cNvSpPr txBox="1"/>
          <p:nvPr>
            <p:ph idx="1" type="body"/>
          </p:nvPr>
        </p:nvSpPr>
        <p:spPr>
          <a:xfrm>
            <a:off x="519600" y="1560450"/>
            <a:ext cx="7710000" cy="2253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434343"/>
                </a:solidFill>
              </a:rPr>
              <a:t>C</a:t>
            </a:r>
            <a:r>
              <a:rPr lang="en-US">
                <a:solidFill>
                  <a:srgbClr val="434343"/>
                </a:solidFill>
              </a:rPr>
              <a:t>lasses derivadas deverão permitir serem substituídas por suas classes base e que classes base possam ser substituídas por qualquer uma das suas subclasses.</a:t>
            </a:r>
            <a:endParaRPr>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Google Shape;268;p44"/>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7B2525"/>
                </a:solidFill>
              </a:rPr>
              <a:t>L</a:t>
            </a:r>
            <a:r>
              <a:rPr lang="en-US" sz="3000">
                <a:solidFill>
                  <a:srgbClr val="434343"/>
                </a:solidFill>
              </a:rPr>
              <a:t> - </a:t>
            </a:r>
            <a:r>
              <a:rPr lang="en-US" sz="3000">
                <a:solidFill>
                  <a:srgbClr val="000000"/>
                </a:solidFill>
              </a:rPr>
              <a:t>PRINCÍPIO DE SUBSTITUIÇÃO DE LISKOV</a:t>
            </a:r>
            <a:endParaRPr sz="3300">
              <a:solidFill>
                <a:srgbClr val="000000"/>
              </a:solidFill>
            </a:endParaRPr>
          </a:p>
        </p:txBody>
      </p:sp>
      <p:sp>
        <p:nvSpPr>
          <p:cNvPr id="269" name="Google Shape;269;p44"/>
          <p:cNvSpPr txBox="1"/>
          <p:nvPr>
            <p:ph idx="1" type="body"/>
          </p:nvPr>
        </p:nvSpPr>
        <p:spPr>
          <a:xfrm>
            <a:off x="4016100" y="1678400"/>
            <a:ext cx="1111800" cy="3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solidFill>
                  <a:srgbClr val="434343"/>
                </a:solidFill>
              </a:rPr>
              <a:t> Pessoa</a:t>
            </a:r>
            <a:endParaRPr sz="1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pic>
        <p:nvPicPr>
          <p:cNvPr id="270" name="Google Shape;270;p44"/>
          <p:cNvPicPr preferRelativeResize="0"/>
          <p:nvPr/>
        </p:nvPicPr>
        <p:blipFill>
          <a:blip r:embed="rId3">
            <a:alphaModFix/>
          </a:blip>
          <a:stretch>
            <a:fillRect/>
          </a:stretch>
        </p:blipFill>
        <p:spPr>
          <a:xfrm>
            <a:off x="1540825" y="2957500"/>
            <a:ext cx="1418151" cy="1927749"/>
          </a:xfrm>
          <a:prstGeom prst="rect">
            <a:avLst/>
          </a:prstGeom>
          <a:noFill/>
          <a:ln>
            <a:noFill/>
          </a:ln>
        </p:spPr>
      </p:pic>
      <p:pic>
        <p:nvPicPr>
          <p:cNvPr id="271" name="Google Shape;271;p44"/>
          <p:cNvPicPr preferRelativeResize="0"/>
          <p:nvPr/>
        </p:nvPicPr>
        <p:blipFill>
          <a:blip r:embed="rId4">
            <a:alphaModFix/>
          </a:blip>
          <a:stretch>
            <a:fillRect/>
          </a:stretch>
        </p:blipFill>
        <p:spPr>
          <a:xfrm>
            <a:off x="5486400" y="2781663"/>
            <a:ext cx="2399290" cy="2004675"/>
          </a:xfrm>
          <a:prstGeom prst="rect">
            <a:avLst/>
          </a:prstGeom>
          <a:noFill/>
          <a:ln>
            <a:noFill/>
          </a:ln>
        </p:spPr>
      </p:pic>
      <p:sp>
        <p:nvSpPr>
          <p:cNvPr id="272" name="Google Shape;272;p44"/>
          <p:cNvSpPr/>
          <p:nvPr/>
        </p:nvSpPr>
        <p:spPr>
          <a:xfrm>
            <a:off x="5378725" y="2693950"/>
            <a:ext cx="1022100" cy="48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4"/>
          <p:cNvSpPr/>
          <p:nvPr/>
        </p:nvSpPr>
        <p:spPr>
          <a:xfrm rot="5400000">
            <a:off x="4813800" y="3415800"/>
            <a:ext cx="1022100" cy="48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4"/>
          <p:cNvSpPr/>
          <p:nvPr/>
        </p:nvSpPr>
        <p:spPr>
          <a:xfrm>
            <a:off x="6293100" y="2329950"/>
            <a:ext cx="1022100" cy="48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44"/>
          <p:cNvSpPr/>
          <p:nvPr/>
        </p:nvSpPr>
        <p:spPr>
          <a:xfrm>
            <a:off x="7132800" y="2329950"/>
            <a:ext cx="1022100" cy="48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4"/>
          <p:cNvSpPr/>
          <p:nvPr/>
        </p:nvSpPr>
        <p:spPr>
          <a:xfrm rot="5257684">
            <a:off x="7381072" y="3060475"/>
            <a:ext cx="1022076" cy="48371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4"/>
          <p:cNvSpPr/>
          <p:nvPr/>
        </p:nvSpPr>
        <p:spPr>
          <a:xfrm>
            <a:off x="7822250" y="3822975"/>
            <a:ext cx="1022100" cy="48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44"/>
          <p:cNvPicPr preferRelativeResize="0"/>
          <p:nvPr/>
        </p:nvPicPr>
        <p:blipFill>
          <a:blip r:embed="rId5">
            <a:alphaModFix/>
          </a:blip>
          <a:stretch>
            <a:fillRect/>
          </a:stretch>
        </p:blipFill>
        <p:spPr>
          <a:xfrm>
            <a:off x="3862924" y="2219052"/>
            <a:ext cx="1111800" cy="1257443"/>
          </a:xfrm>
          <a:prstGeom prst="rect">
            <a:avLst/>
          </a:prstGeom>
          <a:noFill/>
          <a:ln>
            <a:noFill/>
          </a:ln>
        </p:spPr>
      </p:pic>
      <p:sp>
        <p:nvSpPr>
          <p:cNvPr id="279" name="Google Shape;279;p44"/>
          <p:cNvSpPr txBox="1"/>
          <p:nvPr>
            <p:ph idx="1" type="body"/>
          </p:nvPr>
        </p:nvSpPr>
        <p:spPr>
          <a:xfrm>
            <a:off x="1540825" y="2584650"/>
            <a:ext cx="1687200" cy="3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solidFill>
                  <a:srgbClr val="434343"/>
                </a:solidFill>
              </a:rPr>
              <a:t> Pessoa </a:t>
            </a:r>
            <a:r>
              <a:rPr lang="en-US" sz="1500">
                <a:solidFill>
                  <a:srgbClr val="434343"/>
                </a:solidFill>
              </a:rPr>
              <a:t>Física</a:t>
            </a:r>
            <a:endParaRPr sz="1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
        <p:nvSpPr>
          <p:cNvPr id="280" name="Google Shape;280;p44"/>
          <p:cNvSpPr txBox="1"/>
          <p:nvPr>
            <p:ph idx="1" type="body"/>
          </p:nvPr>
        </p:nvSpPr>
        <p:spPr>
          <a:xfrm>
            <a:off x="5826000" y="2413200"/>
            <a:ext cx="2328900" cy="3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solidFill>
                  <a:srgbClr val="434343"/>
                </a:solidFill>
              </a:rPr>
              <a:t>Pessoa </a:t>
            </a:r>
            <a:r>
              <a:rPr lang="en-US" sz="1500">
                <a:solidFill>
                  <a:srgbClr val="434343"/>
                </a:solidFill>
              </a:rPr>
              <a:t>Jurídica</a:t>
            </a:r>
            <a:endParaRPr sz="1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cxnSp>
        <p:nvCxnSpPr>
          <p:cNvPr id="281" name="Google Shape;281;p44"/>
          <p:cNvCxnSpPr>
            <a:stCxn id="278" idx="2"/>
            <a:endCxn id="270" idx="3"/>
          </p:cNvCxnSpPr>
          <p:nvPr/>
        </p:nvCxnSpPr>
        <p:spPr>
          <a:xfrm flipH="1">
            <a:off x="2959024" y="3476495"/>
            <a:ext cx="1459800" cy="444900"/>
          </a:xfrm>
          <a:prstGeom prst="straightConnector1">
            <a:avLst/>
          </a:prstGeom>
          <a:noFill/>
          <a:ln cap="flat" cmpd="sng" w="9525">
            <a:solidFill>
              <a:schemeClr val="dk2"/>
            </a:solidFill>
            <a:prstDash val="solid"/>
            <a:round/>
            <a:headEnd len="med" w="med" type="none"/>
            <a:tailEnd len="med" w="med" type="none"/>
          </a:ln>
        </p:spPr>
      </p:cxnSp>
      <p:cxnSp>
        <p:nvCxnSpPr>
          <p:cNvPr id="282" name="Google Shape;282;p44"/>
          <p:cNvCxnSpPr/>
          <p:nvPr/>
        </p:nvCxnSpPr>
        <p:spPr>
          <a:xfrm>
            <a:off x="4418824" y="3476495"/>
            <a:ext cx="912000" cy="3825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45"/>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7B2525"/>
                </a:solidFill>
              </a:rPr>
              <a:t>L</a:t>
            </a:r>
            <a:r>
              <a:rPr lang="en-US" sz="3000">
                <a:solidFill>
                  <a:srgbClr val="434343"/>
                </a:solidFill>
              </a:rPr>
              <a:t> - </a:t>
            </a:r>
            <a:r>
              <a:rPr lang="en-US" sz="3000">
                <a:solidFill>
                  <a:srgbClr val="000000"/>
                </a:solidFill>
              </a:rPr>
              <a:t>PRINCÍPIO DE SUBSTITUIÇÃO DE LISKOV</a:t>
            </a:r>
            <a:endParaRPr sz="3300">
              <a:solidFill>
                <a:srgbClr val="000000"/>
              </a:solidFill>
            </a:endParaRPr>
          </a:p>
        </p:txBody>
      </p:sp>
      <p:sp>
        <p:nvSpPr>
          <p:cNvPr id="288" name="Google Shape;288;p45"/>
          <p:cNvSpPr/>
          <p:nvPr/>
        </p:nvSpPr>
        <p:spPr>
          <a:xfrm>
            <a:off x="2594150" y="1616925"/>
            <a:ext cx="2813400" cy="967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5"/>
          <p:cNvSpPr/>
          <p:nvPr/>
        </p:nvSpPr>
        <p:spPr>
          <a:xfrm>
            <a:off x="966100" y="3174000"/>
            <a:ext cx="2813400" cy="967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5"/>
          <p:cNvSpPr/>
          <p:nvPr/>
        </p:nvSpPr>
        <p:spPr>
          <a:xfrm>
            <a:off x="4079700" y="3174000"/>
            <a:ext cx="2813400" cy="967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1" name="Google Shape;291;p45"/>
          <p:cNvCxnSpPr>
            <a:stCxn id="288" idx="2"/>
            <a:endCxn id="289" idx="0"/>
          </p:cNvCxnSpPr>
          <p:nvPr/>
        </p:nvCxnSpPr>
        <p:spPr>
          <a:xfrm flipH="1">
            <a:off x="2372750" y="2584125"/>
            <a:ext cx="1628100" cy="589800"/>
          </a:xfrm>
          <a:prstGeom prst="straightConnector1">
            <a:avLst/>
          </a:prstGeom>
          <a:noFill/>
          <a:ln cap="flat" cmpd="sng" w="9525">
            <a:solidFill>
              <a:schemeClr val="dk2"/>
            </a:solidFill>
            <a:prstDash val="solid"/>
            <a:round/>
            <a:headEnd len="med" w="med" type="none"/>
            <a:tailEnd len="med" w="med" type="none"/>
          </a:ln>
        </p:spPr>
      </p:cxnSp>
      <p:cxnSp>
        <p:nvCxnSpPr>
          <p:cNvPr id="292" name="Google Shape;292;p45"/>
          <p:cNvCxnSpPr>
            <a:stCxn id="288" idx="2"/>
            <a:endCxn id="290" idx="0"/>
          </p:cNvCxnSpPr>
          <p:nvPr/>
        </p:nvCxnSpPr>
        <p:spPr>
          <a:xfrm>
            <a:off x="4000850" y="2584125"/>
            <a:ext cx="1485600" cy="589800"/>
          </a:xfrm>
          <a:prstGeom prst="straightConnector1">
            <a:avLst/>
          </a:prstGeom>
          <a:noFill/>
          <a:ln cap="flat" cmpd="sng" w="9525">
            <a:solidFill>
              <a:schemeClr val="dk2"/>
            </a:solidFill>
            <a:prstDash val="solid"/>
            <a:round/>
            <a:headEnd len="med" w="med" type="none"/>
            <a:tailEnd len="med" w="med" type="none"/>
          </a:ln>
        </p:spPr>
      </p:cxnSp>
      <p:sp>
        <p:nvSpPr>
          <p:cNvPr id="293" name="Google Shape;293;p45"/>
          <p:cNvSpPr txBox="1"/>
          <p:nvPr/>
        </p:nvSpPr>
        <p:spPr>
          <a:xfrm>
            <a:off x="2835950" y="1563400"/>
            <a:ext cx="2362800" cy="9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Pessoa</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US"/>
              <a:t>-Nome string</a:t>
            </a:r>
            <a:endParaRPr/>
          </a:p>
          <a:p>
            <a:pPr indent="0" lvl="0" marL="0" rtl="0" algn="l">
              <a:spcBef>
                <a:spcPts val="0"/>
              </a:spcBef>
              <a:spcAft>
                <a:spcPts val="0"/>
              </a:spcAft>
              <a:buNone/>
            </a:pPr>
            <a:r>
              <a:rPr lang="en-US"/>
              <a:t>-Endereço string</a:t>
            </a:r>
            <a:endParaRPr/>
          </a:p>
        </p:txBody>
      </p:sp>
      <p:sp>
        <p:nvSpPr>
          <p:cNvPr id="294" name="Google Shape;294;p45"/>
          <p:cNvSpPr txBox="1"/>
          <p:nvPr/>
        </p:nvSpPr>
        <p:spPr>
          <a:xfrm>
            <a:off x="1191400" y="3196800"/>
            <a:ext cx="2362800" cy="9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PessoaFisica</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US"/>
              <a:t>-CPF</a:t>
            </a:r>
            <a:endParaRPr/>
          </a:p>
        </p:txBody>
      </p:sp>
      <p:sp>
        <p:nvSpPr>
          <p:cNvPr id="295" name="Google Shape;295;p45"/>
          <p:cNvSpPr txBox="1"/>
          <p:nvPr/>
        </p:nvSpPr>
        <p:spPr>
          <a:xfrm>
            <a:off x="4305000" y="3196800"/>
            <a:ext cx="2362800" cy="9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PessoaJuridica</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US"/>
              <a:t>-CNPJ</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Google Shape;300;p46"/>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7B2525"/>
                </a:solidFill>
              </a:rPr>
              <a:t>L</a:t>
            </a:r>
            <a:r>
              <a:rPr lang="en-US" sz="3000">
                <a:solidFill>
                  <a:srgbClr val="434343"/>
                </a:solidFill>
              </a:rPr>
              <a:t> - </a:t>
            </a:r>
            <a:r>
              <a:rPr lang="en-US" sz="3000">
                <a:solidFill>
                  <a:srgbClr val="000000"/>
                </a:solidFill>
              </a:rPr>
              <a:t>PRINCÍPIO DE SUBSTITUIÇÃO DE LISKOV</a:t>
            </a:r>
            <a:endParaRPr sz="3300">
              <a:solidFill>
                <a:srgbClr val="000000"/>
              </a:solidFill>
            </a:endParaRPr>
          </a:p>
        </p:txBody>
      </p:sp>
      <p:sp>
        <p:nvSpPr>
          <p:cNvPr id="301" name="Google Shape;301;p46"/>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2700">
                <a:solidFill>
                  <a:srgbClr val="434343"/>
                </a:solidFill>
                <a:latin typeface="Source Code Pro"/>
                <a:ea typeface="Source Code Pro"/>
                <a:cs typeface="Source Code Pro"/>
                <a:sym typeface="Source Code Pro"/>
              </a:rPr>
              <a:t>Pessoa</a:t>
            </a:r>
            <a:r>
              <a:rPr lang="en-US" sz="2700">
                <a:solidFill>
                  <a:srgbClr val="434343"/>
                </a:solidFill>
                <a:latin typeface="Source Code Pro"/>
                <a:ea typeface="Source Code Pro"/>
                <a:cs typeface="Source Code Pro"/>
                <a:sym typeface="Source Code Pro"/>
              </a:rPr>
              <a:t> </a:t>
            </a:r>
            <a:r>
              <a:rPr lang="en-US" sz="2700">
                <a:solidFill>
                  <a:srgbClr val="434343"/>
                </a:solidFill>
              </a:rPr>
              <a:t>- classe Pai, classe Base ou SuperClasse</a:t>
            </a:r>
            <a:endParaRPr sz="2700">
              <a:solidFill>
                <a:srgbClr val="434343"/>
              </a:solidFill>
            </a:endParaRPr>
          </a:p>
          <a:p>
            <a:pPr indent="0" lvl="0" marL="457200" rtl="0" algn="l">
              <a:lnSpc>
                <a:spcPct val="115000"/>
              </a:lnSpc>
              <a:spcBef>
                <a:spcPts val="1200"/>
              </a:spcBef>
              <a:spcAft>
                <a:spcPts val="0"/>
              </a:spcAft>
              <a:buNone/>
            </a:pPr>
            <a:r>
              <a:rPr b="1" lang="en-US" sz="2700">
                <a:solidFill>
                  <a:srgbClr val="434343"/>
                </a:solidFill>
                <a:latin typeface="Source Code Pro"/>
                <a:ea typeface="Source Code Pro"/>
                <a:cs typeface="Source Code Pro"/>
                <a:sym typeface="Source Code Pro"/>
              </a:rPr>
              <a:t>PessoaFisica</a:t>
            </a:r>
            <a:r>
              <a:rPr lang="en-US" sz="2700">
                <a:solidFill>
                  <a:srgbClr val="434343"/>
                </a:solidFill>
              </a:rPr>
              <a:t> - classe Filha ou sub-classe</a:t>
            </a:r>
            <a:endParaRPr sz="2700">
              <a:solidFill>
                <a:srgbClr val="434343"/>
              </a:solidFill>
            </a:endParaRPr>
          </a:p>
          <a:p>
            <a:pPr indent="0" lvl="0" marL="457200" rtl="0" algn="l">
              <a:lnSpc>
                <a:spcPct val="115000"/>
              </a:lnSpc>
              <a:spcBef>
                <a:spcPts val="1200"/>
              </a:spcBef>
              <a:spcAft>
                <a:spcPts val="0"/>
              </a:spcAft>
              <a:buNone/>
            </a:pPr>
            <a:r>
              <a:rPr b="1" lang="en-US" sz="2700">
                <a:solidFill>
                  <a:srgbClr val="434343"/>
                </a:solidFill>
                <a:latin typeface="Source Code Pro"/>
                <a:ea typeface="Source Code Pro"/>
                <a:cs typeface="Source Code Pro"/>
                <a:sym typeface="Source Code Pro"/>
              </a:rPr>
              <a:t>PessoaJuridica</a:t>
            </a:r>
            <a:r>
              <a:rPr lang="en-US" sz="2700">
                <a:solidFill>
                  <a:srgbClr val="434343"/>
                </a:solidFill>
              </a:rPr>
              <a:t> - classe Filha ou sub-classe</a:t>
            </a:r>
            <a:endParaRPr sz="2700">
              <a:solidFill>
                <a:srgbClr val="434343"/>
              </a:solidFill>
            </a:endParaRPr>
          </a:p>
          <a:p>
            <a:pPr indent="0" lvl="0" marL="457200" rtl="0" algn="l">
              <a:lnSpc>
                <a:spcPct val="115000"/>
              </a:lnSpc>
              <a:spcBef>
                <a:spcPts val="1200"/>
              </a:spcBef>
              <a:spcAft>
                <a:spcPts val="0"/>
              </a:spcAft>
              <a:buNone/>
            </a:pPr>
            <a:r>
              <a:t/>
            </a:r>
            <a:endParaRPr b="1" sz="1400">
              <a:solidFill>
                <a:srgbClr val="000000"/>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t/>
            </a:r>
            <a:endParaRPr sz="27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47"/>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7B2525"/>
                </a:solidFill>
              </a:rPr>
              <a:t>L</a:t>
            </a:r>
            <a:r>
              <a:rPr lang="en-US" sz="3000">
                <a:solidFill>
                  <a:srgbClr val="434343"/>
                </a:solidFill>
              </a:rPr>
              <a:t> - </a:t>
            </a:r>
            <a:r>
              <a:rPr lang="en-US" sz="3000">
                <a:solidFill>
                  <a:srgbClr val="000000"/>
                </a:solidFill>
              </a:rPr>
              <a:t>PRINCÍPIO DE SUBSTITUIÇÃO DE LISKOV</a:t>
            </a:r>
            <a:endParaRPr sz="3300">
              <a:solidFill>
                <a:srgbClr val="000000"/>
              </a:solidFill>
            </a:endParaRPr>
          </a:p>
        </p:txBody>
      </p:sp>
      <p:sp>
        <p:nvSpPr>
          <p:cNvPr id="307" name="Google Shape;307;p47"/>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700">
                <a:solidFill>
                  <a:srgbClr val="434343"/>
                </a:solidFill>
              </a:rPr>
              <a:t>A classe </a:t>
            </a:r>
            <a:r>
              <a:rPr b="1" lang="en-US" sz="2700">
                <a:solidFill>
                  <a:srgbClr val="434343"/>
                </a:solidFill>
                <a:latin typeface="Source Code Pro"/>
                <a:ea typeface="Source Code Pro"/>
                <a:cs typeface="Source Code Pro"/>
                <a:sym typeface="Source Code Pro"/>
              </a:rPr>
              <a:t>Pessoa</a:t>
            </a:r>
            <a:r>
              <a:rPr lang="en-US" sz="2700">
                <a:solidFill>
                  <a:srgbClr val="434343"/>
                </a:solidFill>
              </a:rPr>
              <a:t> é a classe genérica;</a:t>
            </a:r>
            <a:endParaRPr sz="2700">
              <a:solidFill>
                <a:srgbClr val="434343"/>
              </a:solidFill>
            </a:endParaRPr>
          </a:p>
          <a:p>
            <a:pPr indent="0" lvl="0" marL="0" rtl="0" algn="l">
              <a:lnSpc>
                <a:spcPct val="115000"/>
              </a:lnSpc>
              <a:spcBef>
                <a:spcPts val="0"/>
              </a:spcBef>
              <a:spcAft>
                <a:spcPts val="0"/>
              </a:spcAft>
              <a:buNone/>
            </a:pPr>
            <a:r>
              <a:t/>
            </a:r>
            <a:endParaRPr sz="1000">
              <a:solidFill>
                <a:srgbClr val="434343"/>
              </a:solidFill>
            </a:endParaRPr>
          </a:p>
          <a:p>
            <a:pPr indent="0" lvl="0" marL="0" rtl="0" algn="l">
              <a:lnSpc>
                <a:spcPct val="115000"/>
              </a:lnSpc>
              <a:spcBef>
                <a:spcPts val="0"/>
              </a:spcBef>
              <a:spcAft>
                <a:spcPts val="0"/>
              </a:spcAft>
              <a:buNone/>
            </a:pPr>
            <a:r>
              <a:rPr lang="en-US" sz="2700">
                <a:solidFill>
                  <a:srgbClr val="434343"/>
                </a:solidFill>
              </a:rPr>
              <a:t>- As classes </a:t>
            </a:r>
            <a:r>
              <a:rPr b="1" lang="en-US" sz="2700">
                <a:solidFill>
                  <a:srgbClr val="434343"/>
                </a:solidFill>
                <a:latin typeface="Source Code Pro"/>
                <a:ea typeface="Source Code Pro"/>
                <a:cs typeface="Source Code Pro"/>
                <a:sym typeface="Source Code Pro"/>
              </a:rPr>
              <a:t>PessoaJuridica</a:t>
            </a:r>
            <a:r>
              <a:rPr b="1" lang="en-US" sz="2700">
                <a:solidFill>
                  <a:srgbClr val="434343"/>
                </a:solidFill>
              </a:rPr>
              <a:t> </a:t>
            </a:r>
            <a:r>
              <a:rPr lang="en-US" sz="2700">
                <a:solidFill>
                  <a:srgbClr val="434343"/>
                </a:solidFill>
              </a:rPr>
              <a:t>e </a:t>
            </a:r>
            <a:r>
              <a:rPr b="1" lang="en-US" sz="2700">
                <a:solidFill>
                  <a:srgbClr val="434343"/>
                </a:solidFill>
                <a:latin typeface="Source Code Pro"/>
                <a:ea typeface="Source Code Pro"/>
                <a:cs typeface="Source Code Pro"/>
                <a:sym typeface="Source Code Pro"/>
              </a:rPr>
              <a:t>PessoaFisica</a:t>
            </a:r>
            <a:r>
              <a:rPr lang="en-US" sz="2700">
                <a:solidFill>
                  <a:srgbClr val="434343"/>
                </a:solidFill>
              </a:rPr>
              <a:t> são especializações;</a:t>
            </a:r>
            <a:endParaRPr sz="2700">
              <a:solidFill>
                <a:srgbClr val="434343"/>
              </a:solidFill>
            </a:endParaRPr>
          </a:p>
          <a:p>
            <a:pPr indent="0" lvl="0" marL="0" rtl="0" algn="l">
              <a:lnSpc>
                <a:spcPct val="115000"/>
              </a:lnSpc>
              <a:spcBef>
                <a:spcPts val="0"/>
              </a:spcBef>
              <a:spcAft>
                <a:spcPts val="0"/>
              </a:spcAft>
              <a:buNone/>
            </a:pPr>
            <a:r>
              <a:t/>
            </a:r>
            <a:endParaRPr sz="1000">
              <a:solidFill>
                <a:srgbClr val="434343"/>
              </a:solidFill>
            </a:endParaRPr>
          </a:p>
          <a:p>
            <a:pPr indent="0" lvl="0" marL="0" rtl="0" algn="l">
              <a:lnSpc>
                <a:spcPct val="115000"/>
              </a:lnSpc>
              <a:spcBef>
                <a:spcPts val="0"/>
              </a:spcBef>
              <a:spcAft>
                <a:spcPts val="0"/>
              </a:spcAft>
              <a:buNone/>
            </a:pPr>
            <a:r>
              <a:rPr lang="en-US" sz="2700">
                <a:solidFill>
                  <a:srgbClr val="434343"/>
                </a:solidFill>
              </a:rPr>
              <a:t>- </a:t>
            </a:r>
            <a:r>
              <a:rPr b="1" lang="en-US" sz="2700">
                <a:solidFill>
                  <a:srgbClr val="434343"/>
                </a:solidFill>
                <a:latin typeface="Source Code Pro"/>
                <a:ea typeface="Source Code Pro"/>
                <a:cs typeface="Source Code Pro"/>
                <a:sym typeface="Source Code Pro"/>
              </a:rPr>
              <a:t>PessoaFisica</a:t>
            </a:r>
            <a:r>
              <a:rPr lang="en-US" sz="2700">
                <a:solidFill>
                  <a:srgbClr val="434343"/>
                </a:solidFill>
              </a:rPr>
              <a:t> é uma pessoa;</a:t>
            </a:r>
            <a:endParaRPr sz="2700">
              <a:solidFill>
                <a:srgbClr val="434343"/>
              </a:solidFill>
            </a:endParaRPr>
          </a:p>
          <a:p>
            <a:pPr indent="0" lvl="0" marL="0" rtl="0" algn="l">
              <a:lnSpc>
                <a:spcPct val="115000"/>
              </a:lnSpc>
              <a:spcBef>
                <a:spcPts val="0"/>
              </a:spcBef>
              <a:spcAft>
                <a:spcPts val="0"/>
              </a:spcAft>
              <a:buNone/>
            </a:pPr>
            <a:r>
              <a:rPr lang="en-US" sz="2700">
                <a:solidFill>
                  <a:srgbClr val="434343"/>
                </a:solidFill>
              </a:rPr>
              <a:t>- </a:t>
            </a:r>
            <a:r>
              <a:rPr b="1" lang="en-US" sz="2700">
                <a:solidFill>
                  <a:srgbClr val="434343"/>
                </a:solidFill>
                <a:latin typeface="Source Code Pro"/>
                <a:ea typeface="Source Code Pro"/>
                <a:cs typeface="Source Code Pro"/>
                <a:sym typeface="Source Code Pro"/>
              </a:rPr>
              <a:t>PessoaJuridica</a:t>
            </a:r>
            <a:r>
              <a:rPr lang="en-US" sz="2700">
                <a:solidFill>
                  <a:srgbClr val="434343"/>
                </a:solidFill>
              </a:rPr>
              <a:t> é uma pessoa;</a:t>
            </a:r>
            <a:endParaRPr sz="27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Google Shape;312;p48"/>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FF"/>
                </a:solidFill>
              </a:rPr>
              <a:t>I</a:t>
            </a:r>
            <a:r>
              <a:rPr lang="en-US" sz="3000">
                <a:solidFill>
                  <a:srgbClr val="0000FF"/>
                </a:solidFill>
              </a:rPr>
              <a:t> </a:t>
            </a:r>
            <a:r>
              <a:rPr lang="en-US" sz="3000">
                <a:solidFill>
                  <a:srgbClr val="434343"/>
                </a:solidFill>
              </a:rPr>
              <a:t>- </a:t>
            </a:r>
            <a:r>
              <a:rPr lang="en-US" sz="3000">
                <a:solidFill>
                  <a:srgbClr val="000000"/>
                </a:solidFill>
              </a:rPr>
              <a:t>PRINCÍPIO DE SEGREGAÇÃO DE INTERFACE</a:t>
            </a:r>
            <a:endParaRPr sz="3300">
              <a:solidFill>
                <a:srgbClr val="000000"/>
              </a:solidFill>
            </a:endParaRPr>
          </a:p>
        </p:txBody>
      </p:sp>
      <p:sp>
        <p:nvSpPr>
          <p:cNvPr id="313" name="Google Shape;313;p48"/>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700">
                <a:solidFill>
                  <a:srgbClr val="434343"/>
                </a:solidFill>
              </a:rPr>
              <a:t>Nenhuma classe deve ser forçada a depender de métodos que não usa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rPr lang="en-US" sz="2700">
                <a:solidFill>
                  <a:srgbClr val="434343"/>
                </a:solidFill>
              </a:rPr>
              <a:t>Segregue os métodos de uma grande interface em interface menores.</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p49"/>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FF"/>
                </a:solidFill>
              </a:rPr>
              <a:t>I </a:t>
            </a:r>
            <a:r>
              <a:rPr lang="en-US" sz="3000">
                <a:solidFill>
                  <a:srgbClr val="434343"/>
                </a:solidFill>
              </a:rPr>
              <a:t>- </a:t>
            </a:r>
            <a:r>
              <a:rPr lang="en-US" sz="3000">
                <a:solidFill>
                  <a:srgbClr val="000000"/>
                </a:solidFill>
              </a:rPr>
              <a:t>PRINCÍPIO DE SEGREGAÇÃO DE INTERFACE</a:t>
            </a:r>
            <a:endParaRPr sz="3300">
              <a:solidFill>
                <a:srgbClr val="000000"/>
              </a:solidFill>
            </a:endParaRPr>
          </a:p>
        </p:txBody>
      </p:sp>
      <p:sp>
        <p:nvSpPr>
          <p:cNvPr id="319" name="Google Shape;319;p49"/>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700">
                <a:solidFill>
                  <a:srgbClr val="434343"/>
                </a:solidFill>
              </a:rPr>
              <a:t>As interfaces devem indicar o mínimo possível ao invés de fazer tudo o que é possível. Mais interfaces é melhor que interfaces maiores. </a:t>
            </a:r>
            <a:endParaRPr sz="2700">
              <a:solidFill>
                <a:srgbClr val="434343"/>
              </a:solidFill>
            </a:endParaRPr>
          </a:p>
          <a:p>
            <a:pPr indent="0" lvl="0" marL="0" rtl="0" algn="l">
              <a:lnSpc>
                <a:spcPct val="115000"/>
              </a:lnSpc>
              <a:spcBef>
                <a:spcPts val="0"/>
              </a:spcBef>
              <a:spcAft>
                <a:spcPts val="0"/>
              </a:spcAft>
              <a:buNone/>
            </a:pPr>
            <a:r>
              <a:rPr lang="en-US" sz="2700">
                <a:solidFill>
                  <a:srgbClr val="434343"/>
                </a:solidFill>
              </a:rPr>
              <a:t>É quase a mesma coisa da responsabilidade única aplicada para a interface.</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Google Shape;324;p50"/>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FF"/>
                </a:solidFill>
              </a:rPr>
              <a:t>I </a:t>
            </a:r>
            <a:r>
              <a:rPr lang="en-US" sz="3000">
                <a:solidFill>
                  <a:srgbClr val="434343"/>
                </a:solidFill>
              </a:rPr>
              <a:t>- </a:t>
            </a:r>
            <a:r>
              <a:rPr lang="en-US" sz="3000">
                <a:solidFill>
                  <a:srgbClr val="000000"/>
                </a:solidFill>
              </a:rPr>
              <a:t>PRINCÍPIO DE SEGREGAÇÃO DE INTERFACE</a:t>
            </a:r>
            <a:endParaRPr sz="3300">
              <a:solidFill>
                <a:srgbClr val="000000"/>
              </a:solidFill>
            </a:endParaRPr>
          </a:p>
        </p:txBody>
      </p:sp>
      <p:sp>
        <p:nvSpPr>
          <p:cNvPr id="325" name="Google Shape;325;p50"/>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434343"/>
                </a:solidFill>
              </a:rPr>
              <a:t>Quê?!</a:t>
            </a:r>
            <a:endParaRPr>
              <a:solidFill>
                <a:srgbClr val="434343"/>
              </a:solidFill>
            </a:endParaRPr>
          </a:p>
          <a:p>
            <a:pPr indent="0" lvl="0" marL="0" rtl="0" algn="l">
              <a:lnSpc>
                <a:spcPct val="115000"/>
              </a:lnSpc>
              <a:spcBef>
                <a:spcPts val="1600"/>
              </a:spcBef>
              <a:spcAft>
                <a:spcPts val="0"/>
              </a:spcAft>
              <a:buNone/>
            </a:pPr>
            <a:r>
              <a:rPr lang="en-US">
                <a:solidFill>
                  <a:srgbClr val="434343"/>
                </a:solidFill>
              </a:rPr>
              <a:t>Interface é um contrato que a classe “assina” e deve implementar todos respectivos os métodos.</a:t>
            </a:r>
            <a:endParaRPr>
              <a:solidFill>
                <a:srgbClr val="434343"/>
              </a:solidFill>
            </a:endParaRPr>
          </a:p>
          <a:p>
            <a:pPr indent="0" lvl="0" marL="0" rtl="0" algn="l">
              <a:lnSpc>
                <a:spcPct val="115000"/>
              </a:lnSpc>
              <a:spcBef>
                <a:spcPts val="160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sp>
        <p:nvSpPr>
          <p:cNvPr id="330" name="Google Shape;330;p51"/>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FF"/>
                </a:solidFill>
              </a:rPr>
              <a:t>I </a:t>
            </a:r>
            <a:r>
              <a:rPr lang="en-US" sz="3000">
                <a:solidFill>
                  <a:srgbClr val="434343"/>
                </a:solidFill>
              </a:rPr>
              <a:t>- </a:t>
            </a:r>
            <a:r>
              <a:rPr lang="en-US" sz="3000">
                <a:solidFill>
                  <a:srgbClr val="000000"/>
                </a:solidFill>
              </a:rPr>
              <a:t>PRINCÍPIO DE SEGREGAÇÃO DE INTERFACE</a:t>
            </a:r>
            <a:endParaRPr sz="3300">
              <a:solidFill>
                <a:srgbClr val="000000"/>
              </a:solidFill>
            </a:endParaRPr>
          </a:p>
        </p:txBody>
      </p:sp>
      <p:sp>
        <p:nvSpPr>
          <p:cNvPr id="331" name="Google Shape;331;p51"/>
          <p:cNvSpPr txBox="1"/>
          <p:nvPr>
            <p:ph idx="1" type="body"/>
          </p:nvPr>
        </p:nvSpPr>
        <p:spPr>
          <a:xfrm>
            <a:off x="519600" y="1560450"/>
            <a:ext cx="7710000" cy="3143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lnSpc>
                <a:spcPct val="115000"/>
              </a:lnSpc>
              <a:spcBef>
                <a:spcPts val="0"/>
              </a:spcBef>
              <a:spcAft>
                <a:spcPts val="0"/>
              </a:spcAft>
              <a:buNone/>
            </a:pPr>
            <a:r>
              <a:t/>
            </a:r>
            <a:endParaRPr sz="2700">
              <a:solidFill>
                <a:srgbClr val="434343"/>
              </a:solidFill>
            </a:endParaRPr>
          </a:p>
          <a:p>
            <a:pPr indent="0" lvl="0" marL="0" rtl="0" algn="l">
              <a:spcBef>
                <a:spcPts val="360"/>
              </a:spcBef>
              <a:spcAft>
                <a:spcPts val="0"/>
              </a:spcAft>
              <a:buNone/>
            </a:pPr>
            <a:r>
              <a:t/>
            </a:r>
            <a:endParaRPr sz="2500">
              <a:solidFill>
                <a:srgbClr val="434343"/>
              </a:solidFill>
            </a:endParaRPr>
          </a:p>
          <a:p>
            <a:pPr indent="0" lvl="0" marL="0" rtl="0" algn="l">
              <a:lnSpc>
                <a:spcPct val="115000"/>
              </a:lnSpc>
              <a:spcBef>
                <a:spcPts val="1100"/>
              </a:spcBef>
              <a:spcAft>
                <a:spcPts val="0"/>
              </a:spcAft>
              <a:buNone/>
            </a:pPr>
            <a:r>
              <a:t/>
            </a:r>
            <a:endParaRPr sz="3000">
              <a:solidFill>
                <a:srgbClr val="434343"/>
              </a:solidFill>
            </a:endParaRPr>
          </a:p>
          <a:p>
            <a:pPr indent="0" lvl="0" marL="0" rtl="0" algn="l">
              <a:spcBef>
                <a:spcPts val="360"/>
              </a:spcBef>
              <a:spcAft>
                <a:spcPts val="1100"/>
              </a:spcAft>
              <a:buNone/>
            </a:pPr>
            <a:r>
              <a:t/>
            </a:r>
            <a:endParaRPr sz="2500">
              <a:solidFill>
                <a:srgbClr val="434343"/>
              </a:solidFill>
            </a:endParaRPr>
          </a:p>
        </p:txBody>
      </p:sp>
      <p:sp>
        <p:nvSpPr>
          <p:cNvPr id="332" name="Google Shape;332;p51"/>
          <p:cNvSpPr/>
          <p:nvPr/>
        </p:nvSpPr>
        <p:spPr>
          <a:xfrm>
            <a:off x="4479475" y="1324850"/>
            <a:ext cx="3417600" cy="3378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Classe Tim implementa Semana Inteira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 que a classe espera receber:</a:t>
            </a:r>
            <a:endParaRPr/>
          </a:p>
          <a:p>
            <a:pPr indent="0" lvl="0" marL="0" rtl="0" algn="l">
              <a:spcBef>
                <a:spcPts val="0"/>
              </a:spcBef>
              <a:spcAft>
                <a:spcPts val="0"/>
              </a:spcAft>
              <a:buNone/>
            </a:pPr>
            <a:r>
              <a:rPr lang="en-US"/>
              <a:t>amor()</a:t>
            </a:r>
            <a:endParaRPr/>
          </a:p>
          <a:p>
            <a:pPr indent="0" lvl="0" marL="0" rtl="0" algn="l">
              <a:spcBef>
                <a:spcPts val="0"/>
              </a:spcBef>
              <a:spcAft>
                <a:spcPts val="0"/>
              </a:spcAft>
              <a:buNone/>
            </a:pPr>
            <a:r>
              <a:rPr lang="en-US"/>
              <a:t>sorrindo()</a:t>
            </a:r>
            <a:endParaRPr/>
          </a:p>
          <a:p>
            <a:pPr indent="0" lvl="0" marL="0" rtl="0" algn="l">
              <a:spcBef>
                <a:spcPts val="0"/>
              </a:spcBef>
              <a:spcAft>
                <a:spcPts val="0"/>
              </a:spcAft>
              <a:buNone/>
            </a:pPr>
            <a:r>
              <a:rPr lang="en-US"/>
              <a:t>cantando()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 que ela de fato vai receber:</a:t>
            </a:r>
            <a:endParaRPr/>
          </a:p>
          <a:p>
            <a:pPr indent="0" lvl="0" marL="0" rtl="0" algn="l">
              <a:spcBef>
                <a:spcPts val="0"/>
              </a:spcBef>
              <a:spcAft>
                <a:spcPts val="0"/>
              </a:spcAft>
              <a:buClr>
                <a:schemeClr val="dk1"/>
              </a:buClr>
              <a:buSzPts val="1100"/>
              <a:buFont typeface="Arial"/>
              <a:buNone/>
            </a:pPr>
            <a:r>
              <a:rPr lang="en-US">
                <a:solidFill>
                  <a:schemeClr val="dk1"/>
                </a:solidFill>
              </a:rPr>
              <a:t>quererDinheiro()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disserQueNao()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amor()</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sorrindo()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cantando()</a:t>
            </a:r>
            <a:endParaRPr>
              <a:solidFill>
                <a:schemeClr val="dk1"/>
              </a:solidFill>
            </a:endParaRPr>
          </a:p>
          <a:p>
            <a:pPr indent="0" lvl="0" marL="0" rtl="0" algn="l">
              <a:spcBef>
                <a:spcPts val="0"/>
              </a:spcBef>
              <a:spcAft>
                <a:spcPts val="0"/>
              </a:spcAft>
              <a:buNone/>
            </a:pPr>
            <a:r>
              <a:rPr lang="en-US">
                <a:solidFill>
                  <a:schemeClr val="dk1"/>
                </a:solidFill>
              </a:rPr>
              <a:t>criciúmaAlegriaDoMeuCoracao()</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33" name="Google Shape;333;p51"/>
          <p:cNvSpPr txBox="1"/>
          <p:nvPr/>
        </p:nvSpPr>
        <p:spPr>
          <a:xfrm>
            <a:off x="961150" y="1857375"/>
            <a:ext cx="2961300" cy="15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1"/>
          <p:cNvSpPr/>
          <p:nvPr/>
        </p:nvSpPr>
        <p:spPr>
          <a:xfrm>
            <a:off x="919600" y="1454850"/>
            <a:ext cx="3044400" cy="2350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Interface Semana Inteira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Assinatura de métodos:</a:t>
            </a:r>
            <a:endParaRPr/>
          </a:p>
          <a:p>
            <a:pPr indent="0" lvl="0" marL="0" rtl="0" algn="l">
              <a:spcBef>
                <a:spcPts val="0"/>
              </a:spcBef>
              <a:spcAft>
                <a:spcPts val="0"/>
              </a:spcAft>
              <a:buNone/>
            </a:pPr>
            <a:r>
              <a:rPr lang="en-US"/>
              <a:t>quererDinheiro()</a:t>
            </a:r>
            <a:endParaRPr/>
          </a:p>
          <a:p>
            <a:pPr indent="0" lvl="0" marL="0" rtl="0" algn="l">
              <a:spcBef>
                <a:spcPts val="0"/>
              </a:spcBef>
              <a:spcAft>
                <a:spcPts val="0"/>
              </a:spcAft>
              <a:buNone/>
            </a:pPr>
            <a:r>
              <a:rPr lang="en-US"/>
              <a:t>disserQueNao()</a:t>
            </a:r>
            <a:endParaRPr/>
          </a:p>
          <a:p>
            <a:pPr indent="0" lvl="0" marL="0" rtl="0" algn="l">
              <a:spcBef>
                <a:spcPts val="0"/>
              </a:spcBef>
              <a:spcAft>
                <a:spcPts val="0"/>
              </a:spcAft>
              <a:buNone/>
            </a:pPr>
            <a:r>
              <a:rPr lang="en-US"/>
              <a:t>amor()</a:t>
            </a:r>
            <a:endParaRPr/>
          </a:p>
          <a:p>
            <a:pPr indent="0" lvl="0" marL="0" rtl="0" algn="l">
              <a:spcBef>
                <a:spcPts val="0"/>
              </a:spcBef>
              <a:spcAft>
                <a:spcPts val="0"/>
              </a:spcAft>
              <a:buNone/>
            </a:pPr>
            <a:r>
              <a:rPr lang="en-US"/>
              <a:t>sorrindo()</a:t>
            </a:r>
            <a:endParaRPr/>
          </a:p>
          <a:p>
            <a:pPr indent="0" lvl="0" marL="0" rtl="0" algn="l">
              <a:spcBef>
                <a:spcPts val="0"/>
              </a:spcBef>
              <a:spcAft>
                <a:spcPts val="0"/>
              </a:spcAft>
              <a:buNone/>
            </a:pPr>
            <a:r>
              <a:rPr lang="en-US"/>
              <a:t>cantando()</a:t>
            </a:r>
            <a:endParaRPr/>
          </a:p>
          <a:p>
            <a:pPr indent="0" lvl="0" marL="0" rtl="0" algn="l">
              <a:spcBef>
                <a:spcPts val="0"/>
              </a:spcBef>
              <a:spcAft>
                <a:spcPts val="0"/>
              </a:spcAft>
              <a:buNone/>
            </a:pPr>
            <a:r>
              <a:rPr lang="en-US"/>
              <a:t>todaSemanaVenhoVerOcampeao()</a:t>
            </a:r>
            <a:endParaRPr/>
          </a:p>
          <a:p>
            <a:pPr indent="0" lvl="0" marL="0" rtl="0" algn="l">
              <a:spcBef>
                <a:spcPts val="0"/>
              </a:spcBef>
              <a:spcAft>
                <a:spcPts val="0"/>
              </a:spcAft>
              <a:buNone/>
            </a:pPr>
            <a:r>
              <a:rPr lang="en-US"/>
              <a:t>criciúmaAlegriaDoMeuCoracao()</a:t>
            </a:r>
            <a:endParaRPr/>
          </a:p>
          <a:p>
            <a:pPr indent="0" lvl="0" marL="0" rtl="0" algn="l">
              <a:spcBef>
                <a:spcPts val="0"/>
              </a:spcBef>
              <a:spcAft>
                <a:spcPts val="0"/>
              </a:spcAft>
              <a:buNone/>
            </a:pPr>
            <a:r>
              <a:t/>
            </a:r>
            <a:endParaRPr/>
          </a:p>
        </p:txBody>
      </p:sp>
      <p:cxnSp>
        <p:nvCxnSpPr>
          <p:cNvPr id="335" name="Google Shape;335;p51"/>
          <p:cNvCxnSpPr>
            <a:stCxn id="334" idx="3"/>
          </p:cNvCxnSpPr>
          <p:nvPr/>
        </p:nvCxnSpPr>
        <p:spPr>
          <a:xfrm flipH="1" rot="10800000">
            <a:off x="3964000" y="2628150"/>
            <a:ext cx="515400" cy="21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52"/>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FF"/>
                </a:solidFill>
              </a:rPr>
              <a:t>I </a:t>
            </a:r>
            <a:r>
              <a:rPr lang="en-US" sz="3000">
                <a:solidFill>
                  <a:srgbClr val="434343"/>
                </a:solidFill>
              </a:rPr>
              <a:t>- </a:t>
            </a:r>
            <a:r>
              <a:rPr lang="en-US" sz="3000">
                <a:solidFill>
                  <a:srgbClr val="000000"/>
                </a:solidFill>
              </a:rPr>
              <a:t>PRINCÍPIO DE SEGREGAÇÃO DE INTERFACE</a:t>
            </a:r>
            <a:endParaRPr sz="3300">
              <a:solidFill>
                <a:srgbClr val="000000"/>
              </a:solidFill>
            </a:endParaRPr>
          </a:p>
        </p:txBody>
      </p:sp>
      <p:sp>
        <p:nvSpPr>
          <p:cNvPr id="341" name="Google Shape;341;p52"/>
          <p:cNvSpPr/>
          <p:nvPr/>
        </p:nvSpPr>
        <p:spPr>
          <a:xfrm>
            <a:off x="5375700" y="1590250"/>
            <a:ext cx="3044400" cy="178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dk1"/>
                </a:solidFill>
              </a:rPr>
              <a:t>Classe Tim implementa SemanaInteira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O que a classe espera receber:</a:t>
            </a:r>
            <a:endParaRPr>
              <a:solidFill>
                <a:schemeClr val="dk1"/>
              </a:solidFill>
            </a:endParaRPr>
          </a:p>
          <a:p>
            <a:pPr indent="0" lvl="0" marL="0" rtl="0" algn="l">
              <a:spcBef>
                <a:spcPts val="0"/>
              </a:spcBef>
              <a:spcAft>
                <a:spcPts val="0"/>
              </a:spcAft>
              <a:buNone/>
            </a:pPr>
            <a:r>
              <a:rPr lang="en-US">
                <a:solidFill>
                  <a:schemeClr val="dk1"/>
                </a:solidFill>
              </a:rPr>
              <a:t>amor()</a:t>
            </a:r>
            <a:endParaRPr>
              <a:solidFill>
                <a:schemeClr val="dk1"/>
              </a:solidFill>
            </a:endParaRPr>
          </a:p>
          <a:p>
            <a:pPr indent="0" lvl="0" marL="0" rtl="0" algn="l">
              <a:spcBef>
                <a:spcPts val="0"/>
              </a:spcBef>
              <a:spcAft>
                <a:spcPts val="0"/>
              </a:spcAft>
              <a:buNone/>
            </a:pPr>
            <a:r>
              <a:rPr lang="en-US">
                <a:solidFill>
                  <a:schemeClr val="dk1"/>
                </a:solidFill>
              </a:rPr>
              <a:t>sorrindo()</a:t>
            </a:r>
            <a:endParaRPr>
              <a:solidFill>
                <a:schemeClr val="dk1"/>
              </a:solidFill>
            </a:endParaRPr>
          </a:p>
          <a:p>
            <a:pPr indent="0" lvl="0" marL="0" rtl="0" algn="l">
              <a:spcBef>
                <a:spcPts val="0"/>
              </a:spcBef>
              <a:spcAft>
                <a:spcPts val="0"/>
              </a:spcAft>
              <a:buNone/>
            </a:pPr>
            <a:r>
              <a:rPr lang="en-US">
                <a:solidFill>
                  <a:schemeClr val="dk1"/>
                </a:solidFill>
              </a:rPr>
              <a:t>cantando()</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342" name="Google Shape;342;p52"/>
          <p:cNvSpPr txBox="1"/>
          <p:nvPr/>
        </p:nvSpPr>
        <p:spPr>
          <a:xfrm>
            <a:off x="961150" y="1857375"/>
            <a:ext cx="2961300" cy="15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2"/>
          <p:cNvSpPr/>
          <p:nvPr/>
        </p:nvSpPr>
        <p:spPr>
          <a:xfrm>
            <a:off x="919600" y="1685050"/>
            <a:ext cx="3044400" cy="1250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Interface SemanaInteiraTim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amor()</a:t>
            </a:r>
            <a:endParaRPr>
              <a:solidFill>
                <a:schemeClr val="dk1"/>
              </a:solidFill>
            </a:endParaRPr>
          </a:p>
          <a:p>
            <a:pPr indent="0" lvl="0" marL="0" rtl="0" algn="l">
              <a:spcBef>
                <a:spcPts val="0"/>
              </a:spcBef>
              <a:spcAft>
                <a:spcPts val="0"/>
              </a:spcAft>
              <a:buNone/>
            </a:pPr>
            <a:r>
              <a:rPr lang="en-US">
                <a:solidFill>
                  <a:schemeClr val="dk1"/>
                </a:solidFill>
              </a:rPr>
              <a:t>sorrindo()</a:t>
            </a:r>
            <a:endParaRPr>
              <a:solidFill>
                <a:schemeClr val="dk1"/>
              </a:solidFill>
            </a:endParaRPr>
          </a:p>
          <a:p>
            <a:pPr indent="0" lvl="0" marL="0" rtl="0" algn="l">
              <a:spcBef>
                <a:spcPts val="0"/>
              </a:spcBef>
              <a:spcAft>
                <a:spcPts val="0"/>
              </a:spcAft>
              <a:buNone/>
            </a:pPr>
            <a:r>
              <a:rPr lang="en-US">
                <a:solidFill>
                  <a:schemeClr val="dk1"/>
                </a:solidFill>
              </a:rPr>
              <a:t>cantando()</a:t>
            </a:r>
            <a:endParaRPr/>
          </a:p>
          <a:p>
            <a:pPr indent="0" lvl="0" marL="0" rtl="0" algn="l">
              <a:spcBef>
                <a:spcPts val="0"/>
              </a:spcBef>
              <a:spcAft>
                <a:spcPts val="0"/>
              </a:spcAft>
              <a:buNone/>
            </a:pPr>
            <a:r>
              <a:t/>
            </a:r>
            <a:endParaRPr/>
          </a:p>
        </p:txBody>
      </p:sp>
      <p:cxnSp>
        <p:nvCxnSpPr>
          <p:cNvPr id="344" name="Google Shape;344;p52"/>
          <p:cNvCxnSpPr>
            <a:stCxn id="343" idx="3"/>
          </p:cNvCxnSpPr>
          <p:nvPr/>
        </p:nvCxnSpPr>
        <p:spPr>
          <a:xfrm flipH="1" rot="10800000">
            <a:off x="3964000" y="2262850"/>
            <a:ext cx="1411800" cy="47400"/>
          </a:xfrm>
          <a:prstGeom prst="straightConnector1">
            <a:avLst/>
          </a:prstGeom>
          <a:noFill/>
          <a:ln cap="flat" cmpd="sng" w="9525">
            <a:solidFill>
              <a:schemeClr val="dk2"/>
            </a:solidFill>
            <a:prstDash val="solid"/>
            <a:round/>
            <a:headEnd len="med" w="med" type="none"/>
            <a:tailEnd len="med" w="med" type="none"/>
          </a:ln>
        </p:spPr>
      </p:cxnSp>
      <p:sp>
        <p:nvSpPr>
          <p:cNvPr id="345" name="Google Shape;345;p52"/>
          <p:cNvSpPr/>
          <p:nvPr/>
        </p:nvSpPr>
        <p:spPr>
          <a:xfrm>
            <a:off x="919600" y="3110325"/>
            <a:ext cx="3457500" cy="747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Interface SemanaInteiraErasmoCarlos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disserQueNao()</a:t>
            </a:r>
            <a:endParaRPr/>
          </a:p>
          <a:p>
            <a:pPr indent="0" lvl="0" marL="0" rtl="0" algn="l">
              <a:spcBef>
                <a:spcPts val="0"/>
              </a:spcBef>
              <a:spcAft>
                <a:spcPts val="0"/>
              </a:spcAft>
              <a:buNone/>
            </a:pPr>
            <a:r>
              <a:t/>
            </a:r>
            <a:endParaRPr/>
          </a:p>
        </p:txBody>
      </p:sp>
      <p:sp>
        <p:nvSpPr>
          <p:cNvPr id="346" name="Google Shape;346;p52"/>
          <p:cNvSpPr/>
          <p:nvPr/>
        </p:nvSpPr>
        <p:spPr>
          <a:xfrm>
            <a:off x="919600" y="3956050"/>
            <a:ext cx="3044400" cy="88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Interface SemanaInteiraCriciuma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todaSemanaVenhoVerOcampeao()</a:t>
            </a:r>
            <a:endParaRPr/>
          </a:p>
          <a:p>
            <a:pPr indent="0" lvl="0" marL="0" rtl="0" algn="l">
              <a:spcBef>
                <a:spcPts val="0"/>
              </a:spcBef>
              <a:spcAft>
                <a:spcPts val="0"/>
              </a:spcAft>
              <a:buNone/>
            </a:pPr>
            <a:r>
              <a:rPr lang="en-US"/>
              <a:t>criciumaAlegriaDoMeuCoracao()</a:t>
            </a:r>
            <a:endParaRPr/>
          </a:p>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3"/>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52" name="Google Shape;352;p53"/>
          <p:cNvSpPr txBox="1"/>
          <p:nvPr/>
        </p:nvSpPr>
        <p:spPr>
          <a:xfrm>
            <a:off x="6316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800"/>
              </a:spcAft>
              <a:buNone/>
            </a:pPr>
            <a:r>
              <a:rPr lang="en-US" sz="2800">
                <a:solidFill>
                  <a:srgbClr val="434343"/>
                </a:solidFill>
              </a:rPr>
              <a:t>Módulos de alto nível não devem depender dos módulos de baixo nível. Os dois devem ser baseados em abstrações.</a:t>
            </a:r>
            <a:endParaRPr sz="2800">
              <a:solidFill>
                <a:srgbClr val="434343"/>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4"/>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58" name="Google Shape;358;p54"/>
          <p:cNvSpPr txBox="1"/>
          <p:nvPr/>
        </p:nvSpPr>
        <p:spPr>
          <a:xfrm>
            <a:off x="6316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US" sz="2800">
                <a:solidFill>
                  <a:srgbClr val="434343"/>
                </a:solidFill>
              </a:rPr>
              <a:t>Abstrações não devem ser baseadas em detalhes. </a:t>
            </a:r>
            <a:endParaRPr sz="2800">
              <a:solidFill>
                <a:srgbClr val="434343"/>
              </a:solidFill>
            </a:endParaRPr>
          </a:p>
          <a:p>
            <a:pPr indent="0" lvl="0" marL="0" rtl="0" algn="l">
              <a:lnSpc>
                <a:spcPct val="150000"/>
              </a:lnSpc>
              <a:spcBef>
                <a:spcPts val="800"/>
              </a:spcBef>
              <a:spcAft>
                <a:spcPts val="800"/>
              </a:spcAft>
              <a:buNone/>
            </a:pPr>
            <a:r>
              <a:rPr lang="en-US" sz="2800">
                <a:solidFill>
                  <a:srgbClr val="434343"/>
                </a:solidFill>
              </a:rPr>
              <a:t>Detalhes devem ser baseados em abstrações.</a:t>
            </a:r>
            <a:endParaRPr sz="2800">
              <a:solidFill>
                <a:srgbClr val="434343"/>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5"/>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64" name="Google Shape;364;p55"/>
          <p:cNvSpPr txBox="1"/>
          <p:nvPr/>
        </p:nvSpPr>
        <p:spPr>
          <a:xfrm>
            <a:off x="6316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500">
                <a:solidFill>
                  <a:srgbClr val="434343"/>
                </a:solidFill>
              </a:rPr>
              <a:t>Manter o foco da tarefa de design no negócio, deixando este design independente ou desacoplado do componente que vai executar as tarefas de baixo nível que não fazem parte da modelagem do negócio.</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6"/>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70" name="Google Shape;370;p56"/>
          <p:cNvSpPr txBox="1"/>
          <p:nvPr/>
        </p:nvSpPr>
        <p:spPr>
          <a:xfrm>
            <a:off x="6316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500">
                <a:solidFill>
                  <a:srgbClr val="434343"/>
                </a:solidFill>
              </a:rPr>
              <a:t>Tira essa escada daí</a:t>
            </a:r>
            <a:endParaRPr sz="2500">
              <a:solidFill>
                <a:srgbClr val="434343"/>
              </a:solidFill>
            </a:endParaRPr>
          </a:p>
          <a:p>
            <a:pPr indent="0" lvl="0" marL="0" rtl="0" algn="l">
              <a:lnSpc>
                <a:spcPct val="115000"/>
              </a:lnSpc>
              <a:spcBef>
                <a:spcPts val="0"/>
              </a:spcBef>
              <a:spcAft>
                <a:spcPts val="0"/>
              </a:spcAft>
              <a:buNone/>
            </a:pPr>
            <a:r>
              <a:rPr lang="en-US" sz="2500">
                <a:solidFill>
                  <a:srgbClr val="434343"/>
                </a:solidFill>
              </a:rPr>
              <a:t>Essa escada é prá ficar</a:t>
            </a:r>
            <a:endParaRPr sz="2500">
              <a:solidFill>
                <a:srgbClr val="434343"/>
              </a:solidFill>
            </a:endParaRPr>
          </a:p>
          <a:p>
            <a:pPr indent="0" lvl="0" marL="0" rtl="0" algn="l">
              <a:lnSpc>
                <a:spcPct val="115000"/>
              </a:lnSpc>
              <a:spcBef>
                <a:spcPts val="0"/>
              </a:spcBef>
              <a:spcAft>
                <a:spcPts val="0"/>
              </a:spcAft>
              <a:buNone/>
            </a:pPr>
            <a:r>
              <a:rPr lang="en-US" sz="2500">
                <a:solidFill>
                  <a:srgbClr val="434343"/>
                </a:solidFill>
              </a:rPr>
              <a:t>Aqui fora</a:t>
            </a:r>
            <a:endParaRPr sz="2500">
              <a:solidFill>
                <a:srgbClr val="434343"/>
              </a:solidFill>
            </a:endParaRPr>
          </a:p>
          <a:p>
            <a:pPr indent="0" lvl="0" marL="0" rtl="0" algn="l">
              <a:lnSpc>
                <a:spcPct val="115000"/>
              </a:lnSpc>
              <a:spcBef>
                <a:spcPts val="0"/>
              </a:spcBef>
              <a:spcAft>
                <a:spcPts val="0"/>
              </a:spcAft>
              <a:buNone/>
            </a:pPr>
            <a:r>
              <a:rPr b="1" lang="en-US" sz="2500">
                <a:solidFill>
                  <a:srgbClr val="434343"/>
                </a:solidFill>
              </a:rPr>
              <a:t>Eu vou chamar o síndico</a:t>
            </a:r>
            <a:endParaRPr b="1" sz="2500">
              <a:solidFill>
                <a:srgbClr val="434343"/>
              </a:solidFill>
            </a:endParaRPr>
          </a:p>
          <a:p>
            <a:pPr indent="0" lvl="0" marL="0" rtl="0" algn="l">
              <a:lnSpc>
                <a:spcPct val="115000"/>
              </a:lnSpc>
              <a:spcBef>
                <a:spcPts val="0"/>
              </a:spcBef>
              <a:spcAft>
                <a:spcPts val="0"/>
              </a:spcAft>
              <a:buNone/>
            </a:pPr>
            <a:r>
              <a:rPr b="1" lang="en-US" sz="2500">
                <a:solidFill>
                  <a:srgbClr val="434343"/>
                </a:solidFill>
              </a:rPr>
              <a:t>Tim Maia! Tim Maia!</a:t>
            </a:r>
            <a:endParaRPr b="1"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57"/>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76" name="Google Shape;376;p57"/>
          <p:cNvSpPr txBox="1"/>
          <p:nvPr/>
        </p:nvSpPr>
        <p:spPr>
          <a:xfrm>
            <a:off x="6316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
        <p:nvSpPr>
          <p:cNvPr id="377" name="Google Shape;377;p57"/>
          <p:cNvSpPr/>
          <p:nvPr/>
        </p:nvSpPr>
        <p:spPr>
          <a:xfrm>
            <a:off x="1143000" y="1831400"/>
            <a:ext cx="21951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Celular</a:t>
            </a:r>
            <a:endParaRPr sz="2000"/>
          </a:p>
        </p:txBody>
      </p:sp>
      <p:sp>
        <p:nvSpPr>
          <p:cNvPr id="378" name="Google Shape;378;p57"/>
          <p:cNvSpPr/>
          <p:nvPr/>
        </p:nvSpPr>
        <p:spPr>
          <a:xfrm>
            <a:off x="5439600" y="1831400"/>
            <a:ext cx="19224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Chamar o Sídico</a:t>
            </a:r>
            <a:endParaRPr sz="2000"/>
          </a:p>
        </p:txBody>
      </p:sp>
      <p:sp>
        <p:nvSpPr>
          <p:cNvPr id="379" name="Google Shape;379;p57"/>
          <p:cNvSpPr txBox="1"/>
          <p:nvPr/>
        </p:nvSpPr>
        <p:spPr>
          <a:xfrm>
            <a:off x="1189800" y="2662700"/>
            <a:ext cx="2101500" cy="3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módulo de baixo nível</a:t>
            </a:r>
            <a:endParaRPr/>
          </a:p>
        </p:txBody>
      </p:sp>
      <p:sp>
        <p:nvSpPr>
          <p:cNvPr id="380" name="Google Shape;380;p57"/>
          <p:cNvSpPr txBox="1"/>
          <p:nvPr/>
        </p:nvSpPr>
        <p:spPr>
          <a:xfrm>
            <a:off x="5350050" y="2662700"/>
            <a:ext cx="2101500" cy="3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módulo de alto nível</a:t>
            </a:r>
            <a:endParaRPr/>
          </a:p>
        </p:txBody>
      </p:sp>
      <p:sp>
        <p:nvSpPr>
          <p:cNvPr id="381" name="Google Shape;381;p57"/>
          <p:cNvSpPr txBox="1"/>
          <p:nvPr/>
        </p:nvSpPr>
        <p:spPr>
          <a:xfrm>
            <a:off x="693600" y="3592650"/>
            <a:ext cx="7390500" cy="3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Módulo de alto nível depende do módulo de baixo nível</a:t>
            </a:r>
            <a:endParaRPr sz="2200"/>
          </a:p>
        </p:txBody>
      </p:sp>
      <p:cxnSp>
        <p:nvCxnSpPr>
          <p:cNvPr id="382" name="Google Shape;382;p57"/>
          <p:cNvCxnSpPr>
            <a:stCxn id="378" idx="1"/>
            <a:endCxn id="377" idx="3"/>
          </p:cNvCxnSpPr>
          <p:nvPr/>
        </p:nvCxnSpPr>
        <p:spPr>
          <a:xfrm rot="10800000">
            <a:off x="3338100" y="2247050"/>
            <a:ext cx="21015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58"/>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88" name="Google Shape;388;p58"/>
          <p:cNvSpPr txBox="1"/>
          <p:nvPr/>
        </p:nvSpPr>
        <p:spPr>
          <a:xfrm>
            <a:off x="665225"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
        <p:nvSpPr>
          <p:cNvPr id="389" name="Google Shape;389;p58"/>
          <p:cNvSpPr/>
          <p:nvPr/>
        </p:nvSpPr>
        <p:spPr>
          <a:xfrm>
            <a:off x="987150" y="2826300"/>
            <a:ext cx="21951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C</a:t>
            </a:r>
            <a:r>
              <a:rPr lang="en-US" sz="2000"/>
              <a:t>elular</a:t>
            </a:r>
            <a:endParaRPr sz="2000"/>
          </a:p>
        </p:txBody>
      </p:sp>
      <p:sp>
        <p:nvSpPr>
          <p:cNvPr id="390" name="Google Shape;390;p58"/>
          <p:cNvSpPr/>
          <p:nvPr/>
        </p:nvSpPr>
        <p:spPr>
          <a:xfrm>
            <a:off x="5439600" y="2826300"/>
            <a:ext cx="19224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Chamar o Sídico</a:t>
            </a:r>
            <a:endParaRPr sz="2000"/>
          </a:p>
        </p:txBody>
      </p:sp>
      <p:sp>
        <p:nvSpPr>
          <p:cNvPr id="391" name="Google Shape;391;p58"/>
          <p:cNvSpPr/>
          <p:nvPr/>
        </p:nvSpPr>
        <p:spPr>
          <a:xfrm>
            <a:off x="3213450" y="1572000"/>
            <a:ext cx="21951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Abstração Conexão Síndico</a:t>
            </a:r>
            <a:endParaRPr sz="2000"/>
          </a:p>
        </p:txBody>
      </p:sp>
      <p:cxnSp>
        <p:nvCxnSpPr>
          <p:cNvPr id="392" name="Google Shape;392;p58"/>
          <p:cNvCxnSpPr>
            <a:stCxn id="389" idx="3"/>
            <a:endCxn id="391" idx="2"/>
          </p:cNvCxnSpPr>
          <p:nvPr/>
        </p:nvCxnSpPr>
        <p:spPr>
          <a:xfrm flipH="1" rot="10800000">
            <a:off x="3182250" y="2403450"/>
            <a:ext cx="1128900" cy="838500"/>
          </a:xfrm>
          <a:prstGeom prst="straightConnector1">
            <a:avLst/>
          </a:prstGeom>
          <a:noFill/>
          <a:ln cap="flat" cmpd="sng" w="9525">
            <a:solidFill>
              <a:schemeClr val="dk2"/>
            </a:solidFill>
            <a:prstDash val="solid"/>
            <a:round/>
            <a:headEnd len="med" w="med" type="none"/>
            <a:tailEnd len="med" w="med" type="triangle"/>
          </a:ln>
        </p:spPr>
      </p:cxnSp>
      <p:cxnSp>
        <p:nvCxnSpPr>
          <p:cNvPr id="393" name="Google Shape;393;p58"/>
          <p:cNvCxnSpPr>
            <a:stCxn id="390" idx="1"/>
            <a:endCxn id="391" idx="2"/>
          </p:cNvCxnSpPr>
          <p:nvPr/>
        </p:nvCxnSpPr>
        <p:spPr>
          <a:xfrm rot="10800000">
            <a:off x="4311000" y="2403450"/>
            <a:ext cx="1128600" cy="838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7" name="Shape 397"/>
        <p:cNvGrpSpPr/>
        <p:nvPr/>
      </p:nvGrpSpPr>
      <p:grpSpPr>
        <a:xfrm>
          <a:off x="0" y="0"/>
          <a:ext cx="0" cy="0"/>
          <a:chOff x="0" y="0"/>
          <a:chExt cx="0" cy="0"/>
        </a:xfrm>
      </p:grpSpPr>
      <p:sp>
        <p:nvSpPr>
          <p:cNvPr id="398" name="Google Shape;398;p59"/>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6FA8DC"/>
                </a:solidFill>
              </a:rPr>
              <a:t>D</a:t>
            </a:r>
            <a:r>
              <a:rPr lang="en-US" sz="3000">
                <a:solidFill>
                  <a:srgbClr val="0000FF"/>
                </a:solidFill>
              </a:rPr>
              <a:t> </a:t>
            </a:r>
            <a:r>
              <a:rPr lang="en-US" sz="3000">
                <a:solidFill>
                  <a:srgbClr val="434343"/>
                </a:solidFill>
              </a:rPr>
              <a:t>- </a:t>
            </a:r>
            <a:r>
              <a:rPr lang="en-US" sz="3000">
                <a:solidFill>
                  <a:srgbClr val="000000"/>
                </a:solidFill>
              </a:rPr>
              <a:t>PRINCÍPIO DE INVERSÃO DE DEPENDÊNCIA</a:t>
            </a:r>
            <a:endParaRPr sz="3300">
              <a:solidFill>
                <a:srgbClr val="000000"/>
              </a:solidFill>
            </a:endParaRPr>
          </a:p>
        </p:txBody>
      </p:sp>
      <p:sp>
        <p:nvSpPr>
          <p:cNvPr id="399" name="Google Shape;399;p59"/>
          <p:cNvSpPr txBox="1"/>
          <p:nvPr/>
        </p:nvSpPr>
        <p:spPr>
          <a:xfrm>
            <a:off x="665225" y="3366450"/>
            <a:ext cx="7707000" cy="12057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
        <p:nvSpPr>
          <p:cNvPr id="400" name="Google Shape;400;p59"/>
          <p:cNvSpPr/>
          <p:nvPr/>
        </p:nvSpPr>
        <p:spPr>
          <a:xfrm>
            <a:off x="5005875" y="3600250"/>
            <a:ext cx="21951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 Contato Síndico</a:t>
            </a:r>
            <a:endParaRPr sz="2000"/>
          </a:p>
        </p:txBody>
      </p:sp>
      <p:sp>
        <p:nvSpPr>
          <p:cNvPr id="401" name="Google Shape;401;p59"/>
          <p:cNvSpPr/>
          <p:nvPr/>
        </p:nvSpPr>
        <p:spPr>
          <a:xfrm>
            <a:off x="1828800" y="1995000"/>
            <a:ext cx="19224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Chamar o Sídico</a:t>
            </a:r>
            <a:endParaRPr sz="2000"/>
          </a:p>
        </p:txBody>
      </p:sp>
      <p:sp>
        <p:nvSpPr>
          <p:cNvPr id="402" name="Google Shape;402;p59"/>
          <p:cNvSpPr/>
          <p:nvPr/>
        </p:nvSpPr>
        <p:spPr>
          <a:xfrm>
            <a:off x="5005875" y="1995000"/>
            <a:ext cx="21951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2000"/>
              <a:t>Interface Conexão</a:t>
            </a:r>
            <a:r>
              <a:rPr lang="en-US" sz="2000"/>
              <a:t> Síndico</a:t>
            </a:r>
            <a:endParaRPr sz="2000"/>
          </a:p>
        </p:txBody>
      </p:sp>
      <p:cxnSp>
        <p:nvCxnSpPr>
          <p:cNvPr id="403" name="Google Shape;403;p59"/>
          <p:cNvCxnSpPr>
            <a:stCxn id="401" idx="3"/>
            <a:endCxn id="402" idx="1"/>
          </p:cNvCxnSpPr>
          <p:nvPr/>
        </p:nvCxnSpPr>
        <p:spPr>
          <a:xfrm>
            <a:off x="3751200" y="2410650"/>
            <a:ext cx="1254600" cy="0"/>
          </a:xfrm>
          <a:prstGeom prst="straightConnector1">
            <a:avLst/>
          </a:prstGeom>
          <a:noFill/>
          <a:ln cap="flat" cmpd="sng" w="9525">
            <a:solidFill>
              <a:schemeClr val="dk2"/>
            </a:solidFill>
            <a:prstDash val="solid"/>
            <a:round/>
            <a:headEnd len="med" w="med" type="none"/>
            <a:tailEnd len="med" w="med" type="triangle"/>
          </a:ln>
        </p:spPr>
      </p:cxnSp>
      <p:cxnSp>
        <p:nvCxnSpPr>
          <p:cNvPr id="404" name="Google Shape;404;p59"/>
          <p:cNvCxnSpPr>
            <a:stCxn id="400" idx="0"/>
            <a:endCxn id="402" idx="2"/>
          </p:cNvCxnSpPr>
          <p:nvPr/>
        </p:nvCxnSpPr>
        <p:spPr>
          <a:xfrm rot="10800000">
            <a:off x="6103425" y="2826250"/>
            <a:ext cx="0" cy="774000"/>
          </a:xfrm>
          <a:prstGeom prst="straightConnector1">
            <a:avLst/>
          </a:prstGeom>
          <a:noFill/>
          <a:ln cap="flat" cmpd="sng" w="9525">
            <a:solidFill>
              <a:schemeClr val="dk2"/>
            </a:solidFill>
            <a:prstDash val="solid"/>
            <a:round/>
            <a:headEnd len="med" w="med" type="none"/>
            <a:tailEnd len="med" w="med" type="triangle"/>
          </a:ln>
        </p:spPr>
      </p:cxnSp>
      <p:sp>
        <p:nvSpPr>
          <p:cNvPr id="405" name="Google Shape;405;p59"/>
          <p:cNvSpPr txBox="1"/>
          <p:nvPr/>
        </p:nvSpPr>
        <p:spPr>
          <a:xfrm>
            <a:off x="718500" y="1807800"/>
            <a:ext cx="7707000" cy="12057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
        <p:nvSpPr>
          <p:cNvPr id="406" name="Google Shape;406;p59"/>
          <p:cNvSpPr txBox="1"/>
          <p:nvPr/>
        </p:nvSpPr>
        <p:spPr>
          <a:xfrm>
            <a:off x="718500" y="3095175"/>
            <a:ext cx="1350900" cy="18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Infra</a:t>
            </a:r>
            <a:endParaRPr/>
          </a:p>
        </p:txBody>
      </p:sp>
      <p:sp>
        <p:nvSpPr>
          <p:cNvPr id="407" name="Google Shape;407;p59"/>
          <p:cNvSpPr txBox="1"/>
          <p:nvPr/>
        </p:nvSpPr>
        <p:spPr>
          <a:xfrm>
            <a:off x="718500" y="1536525"/>
            <a:ext cx="1350900" cy="18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Domínio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1" name="Shape 411"/>
        <p:cNvGrpSpPr/>
        <p:nvPr/>
      </p:nvGrpSpPr>
      <p:grpSpPr>
        <a:xfrm>
          <a:off x="0" y="0"/>
          <a:ext cx="0" cy="0"/>
          <a:chOff x="0" y="0"/>
          <a:chExt cx="0" cy="0"/>
        </a:xfrm>
      </p:grpSpPr>
      <p:sp>
        <p:nvSpPr>
          <p:cNvPr id="412" name="Google Shape;412;p60"/>
          <p:cNvSpPr txBox="1"/>
          <p:nvPr>
            <p:ph type="title"/>
          </p:nvPr>
        </p:nvSpPr>
        <p:spPr>
          <a:xfrm>
            <a:off x="250825" y="361950"/>
            <a:ext cx="61500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000000"/>
                </a:solidFill>
              </a:rPr>
              <a:t>Aprendemos</a:t>
            </a:r>
            <a:r>
              <a:rPr lang="en-US" sz="3300">
                <a:solidFill>
                  <a:srgbClr val="000000"/>
                </a:solidFill>
              </a:rPr>
              <a:t> S.O.L.I.D.?</a:t>
            </a:r>
            <a:endParaRPr sz="3300">
              <a:solidFill>
                <a:srgbClr val="000000"/>
              </a:solidFill>
            </a:endParaRPr>
          </a:p>
        </p:txBody>
      </p:sp>
      <p:sp>
        <p:nvSpPr>
          <p:cNvPr id="413" name="Google Shape;413;p60"/>
          <p:cNvSpPr txBox="1"/>
          <p:nvPr>
            <p:ph idx="1" type="body"/>
          </p:nvPr>
        </p:nvSpPr>
        <p:spPr>
          <a:xfrm>
            <a:off x="571500" y="1215450"/>
            <a:ext cx="7658100" cy="3432600"/>
          </a:xfrm>
          <a:prstGeom prst="rect">
            <a:avLst/>
          </a:prstGeom>
          <a:noFill/>
          <a:ln>
            <a:noFill/>
          </a:ln>
        </p:spPr>
        <p:txBody>
          <a:bodyPr anchorCtr="0" anchor="t" bIns="45700" lIns="91425" spcFirstLastPara="1" rIns="91425" wrap="square" tIns="45700">
            <a:noAutofit/>
          </a:bodyPr>
          <a:lstStyle/>
          <a:p>
            <a:pPr indent="0" lvl="0" marL="152400" marR="152400" rtl="0" algn="l">
              <a:lnSpc>
                <a:spcPct val="145000"/>
              </a:lnSpc>
              <a:spcBef>
                <a:spcPts val="0"/>
              </a:spcBef>
              <a:spcAft>
                <a:spcPts val="0"/>
              </a:spcAft>
              <a:buNone/>
            </a:pPr>
            <a:r>
              <a:rPr lang="en-US" sz="3000">
                <a:solidFill>
                  <a:srgbClr val="FF9900"/>
                </a:solidFill>
              </a:rPr>
              <a:t>S</a:t>
            </a:r>
            <a:r>
              <a:rPr lang="en-US" sz="3000">
                <a:solidFill>
                  <a:srgbClr val="434343"/>
                </a:solidFill>
              </a:rPr>
              <a:t>. Princípio da Responsabilidade Ùnica</a:t>
            </a:r>
            <a:br>
              <a:rPr lang="en-US" sz="3000">
                <a:solidFill>
                  <a:srgbClr val="434343"/>
                </a:solidFill>
              </a:rPr>
            </a:br>
            <a:r>
              <a:rPr lang="en-US" sz="3000">
                <a:solidFill>
                  <a:srgbClr val="FF0000"/>
                </a:solidFill>
              </a:rPr>
              <a:t>O</a:t>
            </a:r>
            <a:r>
              <a:rPr lang="en-US" sz="3000">
                <a:solidFill>
                  <a:srgbClr val="434343"/>
                </a:solidFill>
              </a:rPr>
              <a:t>. Princípio do Aberto Fechado</a:t>
            </a:r>
            <a:br>
              <a:rPr lang="en-US" sz="3000">
                <a:solidFill>
                  <a:srgbClr val="434343"/>
                </a:solidFill>
              </a:rPr>
            </a:br>
            <a:r>
              <a:rPr lang="en-US" sz="3000">
                <a:solidFill>
                  <a:srgbClr val="85200C"/>
                </a:solidFill>
              </a:rPr>
              <a:t>L</a:t>
            </a:r>
            <a:r>
              <a:rPr lang="en-US" sz="3000">
                <a:solidFill>
                  <a:srgbClr val="434343"/>
                </a:solidFill>
              </a:rPr>
              <a:t>. Princípio de Substituição de Liskov</a:t>
            </a:r>
            <a:br>
              <a:rPr lang="en-US" sz="3000">
                <a:solidFill>
                  <a:srgbClr val="434343"/>
                </a:solidFill>
              </a:rPr>
            </a:br>
            <a:r>
              <a:rPr lang="en-US" sz="3000">
                <a:solidFill>
                  <a:srgbClr val="434343"/>
                </a:solidFill>
              </a:rPr>
              <a:t> </a:t>
            </a:r>
            <a:r>
              <a:rPr lang="en-US" sz="3000">
                <a:solidFill>
                  <a:srgbClr val="1155CC"/>
                </a:solidFill>
              </a:rPr>
              <a:t>I</a:t>
            </a:r>
            <a:r>
              <a:rPr lang="en-US" sz="3000">
                <a:solidFill>
                  <a:srgbClr val="434343"/>
                </a:solidFill>
              </a:rPr>
              <a:t>. Princípio de Segregação de Interface</a:t>
            </a:r>
            <a:br>
              <a:rPr lang="en-US" sz="3000">
                <a:solidFill>
                  <a:srgbClr val="434343"/>
                </a:solidFill>
              </a:rPr>
            </a:br>
            <a:r>
              <a:rPr lang="en-US" sz="3000">
                <a:solidFill>
                  <a:srgbClr val="6FA8DC"/>
                </a:solidFill>
              </a:rPr>
              <a:t>D</a:t>
            </a:r>
            <a:r>
              <a:rPr lang="en-US" sz="3000">
                <a:solidFill>
                  <a:srgbClr val="434343"/>
                </a:solidFill>
              </a:rPr>
              <a:t>. Princípio de Inversão de Dependência</a:t>
            </a:r>
            <a:endParaRPr b="1" sz="3000">
              <a:solidFill>
                <a:srgbClr val="434343"/>
              </a:solidFill>
            </a:endParaRPr>
          </a:p>
          <a:p>
            <a:pPr indent="0" lvl="0" marL="0" rtl="0" algn="l">
              <a:lnSpc>
                <a:spcPct val="115000"/>
              </a:lnSpc>
              <a:spcBef>
                <a:spcPts val="0"/>
              </a:spcBef>
              <a:spcAft>
                <a:spcPts val="0"/>
              </a:spcAft>
              <a:buNone/>
            </a:pPr>
            <a:r>
              <a:t/>
            </a:r>
            <a:endParaRPr sz="2500">
              <a:solidFill>
                <a:srgbClr val="434343"/>
              </a:solidFill>
            </a:endParaRPr>
          </a:p>
          <a:p>
            <a:pPr indent="177800" lvl="0" marL="0" rtl="0" algn="l">
              <a:lnSpc>
                <a:spcPct val="115000"/>
              </a:lnSpc>
              <a:spcBef>
                <a:spcPts val="360"/>
              </a:spcBef>
              <a:spcAft>
                <a:spcPts val="0"/>
              </a:spcAft>
              <a:buNone/>
            </a:pPr>
            <a:r>
              <a:rPr lang="en-US" sz="2500">
                <a:solidFill>
                  <a:srgbClr val="434343"/>
                </a:solidFill>
              </a:rPr>
              <a:t> </a:t>
            </a:r>
            <a:endParaRPr sz="2500">
              <a:solidFill>
                <a:srgbClr val="434343"/>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Google Shape;418;p61"/>
          <p:cNvSpPr txBox="1"/>
          <p:nvPr>
            <p:ph type="title"/>
          </p:nvPr>
        </p:nvSpPr>
        <p:spPr>
          <a:xfrm>
            <a:off x="250800" y="367950"/>
            <a:ext cx="6150000" cy="7620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38761D"/>
                </a:solidFill>
              </a:rPr>
              <a:t>Referências Musicais:</a:t>
            </a:r>
            <a:endParaRPr sz="3300">
              <a:solidFill>
                <a:srgbClr val="38761D"/>
              </a:solidFill>
            </a:endParaRPr>
          </a:p>
        </p:txBody>
      </p:sp>
      <p:sp>
        <p:nvSpPr>
          <p:cNvPr id="419" name="Google Shape;419;p61"/>
          <p:cNvSpPr txBox="1"/>
          <p:nvPr/>
        </p:nvSpPr>
        <p:spPr>
          <a:xfrm>
            <a:off x="631625" y="1293375"/>
            <a:ext cx="7707000" cy="327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rgbClr val="434343"/>
              </a:solidFill>
            </a:endParaRPr>
          </a:p>
          <a:p>
            <a:pPr indent="0" lvl="0" marL="0" rtl="0" algn="l">
              <a:lnSpc>
                <a:spcPct val="115000"/>
              </a:lnSpc>
              <a:spcBef>
                <a:spcPts val="0"/>
              </a:spcBef>
              <a:spcAft>
                <a:spcPts val="0"/>
              </a:spcAft>
              <a:buNone/>
            </a:pPr>
            <a:r>
              <a:rPr lang="en-US" sz="2500">
                <a:solidFill>
                  <a:srgbClr val="434343"/>
                </a:solidFill>
              </a:rPr>
              <a:t>W/ Brasil (Chamar o síndico) - Jorge Ben Jor </a:t>
            </a:r>
            <a:endParaRPr sz="2500">
              <a:solidFill>
                <a:srgbClr val="434343"/>
              </a:solidFill>
            </a:endParaRPr>
          </a:p>
          <a:p>
            <a:pPr indent="0" lvl="0" marL="0" rtl="0" algn="l">
              <a:spcBef>
                <a:spcPts val="360"/>
              </a:spcBef>
              <a:spcAft>
                <a:spcPts val="0"/>
              </a:spcAft>
              <a:buNone/>
            </a:pPr>
            <a:r>
              <a:rPr lang="en-US" sz="2500">
                <a:solidFill>
                  <a:srgbClr val="434343"/>
                </a:solidFill>
              </a:rPr>
              <a:t>Sofre - Tim Maia</a:t>
            </a:r>
            <a:endParaRPr sz="2500">
              <a:solidFill>
                <a:srgbClr val="434343"/>
              </a:solidFill>
            </a:endParaRPr>
          </a:p>
          <a:p>
            <a:pPr indent="0" lvl="0" marL="0" rtl="0" algn="l">
              <a:spcBef>
                <a:spcPts val="360"/>
              </a:spcBef>
              <a:spcAft>
                <a:spcPts val="0"/>
              </a:spcAft>
              <a:buNone/>
            </a:pPr>
            <a:r>
              <a:rPr lang="en-US" sz="2500">
                <a:solidFill>
                  <a:srgbClr val="434343"/>
                </a:solidFill>
              </a:rPr>
              <a:t>Azul da cor do Mar - Tim Maia</a:t>
            </a:r>
            <a:endParaRPr sz="2500">
              <a:solidFill>
                <a:srgbClr val="434343"/>
              </a:solidFill>
            </a:endParaRPr>
          </a:p>
          <a:p>
            <a:pPr indent="0" lvl="0" marL="0" rtl="0" algn="l">
              <a:spcBef>
                <a:spcPts val="360"/>
              </a:spcBef>
              <a:spcAft>
                <a:spcPts val="0"/>
              </a:spcAft>
              <a:buNone/>
            </a:pPr>
            <a:r>
              <a:rPr lang="en-US" sz="2500">
                <a:solidFill>
                  <a:srgbClr val="434343"/>
                </a:solidFill>
              </a:rPr>
              <a:t>Flor de Laranjeira - Leo Maia</a:t>
            </a:r>
            <a:endParaRPr sz="2500">
              <a:solidFill>
                <a:srgbClr val="43434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3" name="Shape 423"/>
        <p:cNvGrpSpPr/>
        <p:nvPr/>
      </p:nvGrpSpPr>
      <p:grpSpPr>
        <a:xfrm>
          <a:off x="0" y="0"/>
          <a:ext cx="0" cy="0"/>
          <a:chOff x="0" y="0"/>
          <a:chExt cx="0" cy="0"/>
        </a:xfrm>
      </p:grpSpPr>
      <p:sp>
        <p:nvSpPr>
          <p:cNvPr id="424" name="Google Shape;424;p62"/>
          <p:cNvSpPr txBox="1"/>
          <p:nvPr>
            <p:ph type="title"/>
          </p:nvPr>
        </p:nvSpPr>
        <p:spPr>
          <a:xfrm>
            <a:off x="250800" y="367950"/>
            <a:ext cx="6150000" cy="7620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38761D"/>
                </a:solidFill>
              </a:rPr>
              <a:t>Referências:</a:t>
            </a:r>
            <a:endParaRPr sz="3300">
              <a:solidFill>
                <a:srgbClr val="38761D"/>
              </a:solidFill>
            </a:endParaRPr>
          </a:p>
        </p:txBody>
      </p:sp>
      <p:sp>
        <p:nvSpPr>
          <p:cNvPr id="425" name="Google Shape;425;p62"/>
          <p:cNvSpPr txBox="1"/>
          <p:nvPr/>
        </p:nvSpPr>
        <p:spPr>
          <a:xfrm>
            <a:off x="631625" y="1293375"/>
            <a:ext cx="7707000" cy="327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100" u="sng">
                <a:solidFill>
                  <a:srgbClr val="434343"/>
                </a:solidFill>
                <a:hlinkClick r:id="rId3"/>
              </a:rPr>
              <a:t>ttps://www.devmedia.com.br/guia/padroes-de-projeto-em-java/34456</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4"/>
              </a:rPr>
              <a:t>https://pt.stackoverflow.com/questions/101552/o-que-é-princípio-da-inversão-de-dependência-dip</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5"/>
              </a:rPr>
              <a:t>https://pt.stackoverflow.com/questions/178718/o-que-são-os-princípios-solid</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6"/>
              </a:rPr>
              <a:t>https://robsoncastilho.com.br/2013/04/14/principios-solid-principio-da-segregacao-de-interface-isp/</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7"/>
              </a:rPr>
              <a:t>https://pt.stackoverflow.com/questions/278234/criar-objetos-de-forma-dinâmica/279079#279079</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8"/>
              </a:rPr>
              <a:t>https://pt.stackoverflow.com/questions/15645/princípio-aberto-fechado-como-entender-isso</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9"/>
              </a:rPr>
              <a:t>https://en.wikipedia.org/wiki/Circle-ellipse_problem</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0"/>
              </a:rPr>
              <a:t>https://robsoncastilho.com.br/2013/03/21/principios-solid-principio-de-substituicao-de-liskov-lsp/</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1"/>
              </a:rPr>
              <a:t>https://pt.stackoverflow.com/questions/2413/funções-de-primeira-classe-por-que-tipos-de-entrada-devem-ser-contravariantes/2417#2417</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2"/>
              </a:rPr>
              <a:t>https://pt.stackoverflow.com/questions/76316/diferença-entre-icollection-ilist-e-list</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3"/>
              </a:rPr>
              <a:t>https://pt.stackoverflow.com/questions/86484/programar-voltado-para-interface-e-não-para-a-implementação-por-quê</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4"/>
              </a:rPr>
              <a:t>https://pt.stackoverflow.com/questions/81314/o-que-são-os-conceitos-de-coesão-e-acoplamento</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5"/>
              </a:rPr>
              <a:t>https://pt.stackoverflow.com/questions/100516/o-que-é-e-como-se-usa-o-srp</a:t>
            </a:r>
            <a:endParaRPr sz="1100">
              <a:solidFill>
                <a:srgbClr val="434343"/>
              </a:solidFill>
            </a:endParaRPr>
          </a:p>
          <a:p>
            <a:pPr indent="0" lvl="0" marL="0" rtl="0" algn="l">
              <a:lnSpc>
                <a:spcPct val="115000"/>
              </a:lnSpc>
              <a:spcBef>
                <a:spcPts val="0"/>
              </a:spcBef>
              <a:spcAft>
                <a:spcPts val="0"/>
              </a:spcAft>
              <a:buNone/>
            </a:pPr>
            <a:r>
              <a:rPr lang="en-US" sz="1100" u="sng">
                <a:solidFill>
                  <a:srgbClr val="434343"/>
                </a:solidFill>
                <a:hlinkClick r:id="rId16"/>
              </a:rPr>
              <a:t>https://jrebel.com/rebellabs/object-oriented-design-principles-and-the-5-ways-of-creating-solid-applications/</a:t>
            </a:r>
            <a:endParaRPr sz="1100">
              <a:solidFill>
                <a:srgbClr val="434343"/>
              </a:solidFill>
            </a:endParaRPr>
          </a:p>
          <a:p>
            <a:pPr indent="0" lvl="0" marL="0" rtl="0" algn="l">
              <a:lnSpc>
                <a:spcPct val="115000"/>
              </a:lnSpc>
              <a:spcBef>
                <a:spcPts val="0"/>
              </a:spcBef>
              <a:spcAft>
                <a:spcPts val="0"/>
              </a:spcAft>
              <a:buNone/>
            </a:pPr>
            <a:r>
              <a:rPr lang="en-US" sz="1100">
                <a:solidFill>
                  <a:srgbClr val="434343"/>
                </a:solidFill>
              </a:rPr>
              <a:t>https://android.jlelse.eu/android-development-the-solid-principles-3b5779b105d2</a:t>
            </a:r>
            <a:endParaRPr sz="1100">
              <a:solidFill>
                <a:srgbClr val="434343"/>
              </a:solidFill>
            </a:endParaRPr>
          </a:p>
          <a:p>
            <a:pPr indent="0" lvl="0" marL="0" rtl="0" algn="l">
              <a:lnSpc>
                <a:spcPct val="115000"/>
              </a:lnSpc>
              <a:spcBef>
                <a:spcPts val="0"/>
              </a:spcBef>
              <a:spcAft>
                <a:spcPts val="0"/>
              </a:spcAft>
              <a:buNone/>
            </a:pPr>
            <a:r>
              <a:rPr lang="en-US" sz="1100">
                <a:solidFill>
                  <a:srgbClr val="434343"/>
                </a:solidFill>
              </a:rPr>
              <a:t>http://www.macoratti.net/11/05/oop_lsp1.htm</a:t>
            </a:r>
            <a:endParaRPr sz="1100">
              <a:solidFill>
                <a:srgbClr val="434343"/>
              </a:solidFill>
            </a:endParaRPr>
          </a:p>
          <a:p>
            <a:pPr indent="0" lvl="0" marL="0" rtl="0" algn="l">
              <a:lnSpc>
                <a:spcPct val="150000"/>
              </a:lnSpc>
              <a:spcBef>
                <a:spcPts val="0"/>
              </a:spcBef>
              <a:spcAft>
                <a:spcPts val="800"/>
              </a:spcAft>
              <a:buNone/>
            </a:pPr>
            <a:r>
              <a:t/>
            </a:r>
            <a:endParaRPr sz="2800">
              <a:solidFill>
                <a:srgbClr val="434343"/>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9" name="Shape 429"/>
        <p:cNvGrpSpPr/>
        <p:nvPr/>
      </p:nvGrpSpPr>
      <p:grpSpPr>
        <a:xfrm>
          <a:off x="0" y="0"/>
          <a:ext cx="0" cy="0"/>
          <a:chOff x="0" y="0"/>
          <a:chExt cx="0" cy="0"/>
        </a:xfrm>
      </p:grpSpPr>
      <p:sp>
        <p:nvSpPr>
          <p:cNvPr id="430" name="Google Shape;430;p63"/>
          <p:cNvSpPr txBox="1"/>
          <p:nvPr>
            <p:ph type="title"/>
          </p:nvPr>
        </p:nvSpPr>
        <p:spPr>
          <a:xfrm>
            <a:off x="250825" y="361950"/>
            <a:ext cx="6150000" cy="10929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sz="3000">
                <a:solidFill>
                  <a:srgbClr val="000000"/>
                </a:solidFill>
              </a:rPr>
              <a:t>Obrigada, Lindes &lt;3</a:t>
            </a:r>
            <a:endParaRPr sz="3300">
              <a:solidFill>
                <a:srgbClr val="000000"/>
              </a:solidFill>
            </a:endParaRPr>
          </a:p>
        </p:txBody>
      </p:sp>
      <p:sp>
        <p:nvSpPr>
          <p:cNvPr id="431" name="Google Shape;431;p63"/>
          <p:cNvSpPr txBox="1"/>
          <p:nvPr/>
        </p:nvSpPr>
        <p:spPr>
          <a:xfrm>
            <a:off x="522600" y="1572000"/>
            <a:ext cx="77070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400">
                <a:solidFill>
                  <a:srgbClr val="434343"/>
                </a:solidFill>
              </a:rPr>
              <a:t>Twitter: @tech_jessi | @meninadochapeu</a:t>
            </a:r>
            <a:endParaRPr sz="2400">
              <a:solidFill>
                <a:srgbClr val="434343"/>
              </a:solidFill>
            </a:endParaRPr>
          </a:p>
          <a:p>
            <a:pPr indent="0" lvl="0" marL="0" rtl="0" algn="l">
              <a:lnSpc>
                <a:spcPct val="115000"/>
              </a:lnSpc>
              <a:spcBef>
                <a:spcPts val="1600"/>
              </a:spcBef>
              <a:spcAft>
                <a:spcPts val="0"/>
              </a:spcAft>
              <a:buNone/>
            </a:pPr>
            <a:r>
              <a:rPr lang="en-US" sz="2400">
                <a:solidFill>
                  <a:srgbClr val="434343"/>
                </a:solidFill>
              </a:rPr>
              <a:t>Linkedin: in/jessica-cris-felix</a:t>
            </a:r>
            <a:endParaRPr sz="2400">
              <a:solidFill>
                <a:srgbClr val="434343"/>
              </a:solidFill>
            </a:endParaRPr>
          </a:p>
          <a:p>
            <a:pPr indent="0" lvl="0" marL="0" rtl="0" algn="l">
              <a:lnSpc>
                <a:spcPct val="115000"/>
              </a:lnSpc>
              <a:spcBef>
                <a:spcPts val="1600"/>
              </a:spcBef>
              <a:spcAft>
                <a:spcPts val="0"/>
              </a:spcAft>
              <a:buNone/>
            </a:pPr>
            <a:r>
              <a:rPr lang="en-US" sz="2400">
                <a:solidFill>
                  <a:srgbClr val="434343"/>
                </a:solidFill>
              </a:rPr>
              <a:t>Medium: @meninadochapeu</a:t>
            </a:r>
            <a:endParaRPr sz="2400">
              <a:solidFill>
                <a:srgbClr val="434343"/>
              </a:solidFill>
            </a:endParaRPr>
          </a:p>
          <a:p>
            <a:pPr indent="0" lvl="0" marL="0" rtl="0" algn="l">
              <a:lnSpc>
                <a:spcPct val="115000"/>
              </a:lnSpc>
              <a:spcBef>
                <a:spcPts val="1600"/>
              </a:spcBef>
              <a:spcAft>
                <a:spcPts val="0"/>
              </a:spcAft>
              <a:buNone/>
            </a:pPr>
            <a:r>
              <a:rPr lang="en-US" sz="2400">
                <a:solidFill>
                  <a:srgbClr val="434343"/>
                </a:solidFill>
              </a:rPr>
              <a:t>Instagram: @meninadochapeuu</a:t>
            </a:r>
            <a:endParaRPr sz="2500">
              <a:solidFill>
                <a:srgbClr val="434343"/>
              </a:solidFill>
            </a:endParaRPr>
          </a:p>
          <a:p>
            <a:pPr indent="0" lvl="0" marL="0" rtl="0" algn="l">
              <a:lnSpc>
                <a:spcPct val="150000"/>
              </a:lnSpc>
              <a:spcBef>
                <a:spcPts val="1600"/>
              </a:spcBef>
              <a:spcAft>
                <a:spcPts val="800"/>
              </a:spcAft>
              <a:buNone/>
            </a:pPr>
            <a:r>
              <a:t/>
            </a:r>
            <a:endParaRPr sz="2800">
              <a:solidFill>
                <a:srgbClr val="434343"/>
              </a:solidFill>
            </a:endParaRPr>
          </a:p>
        </p:txBody>
      </p:sp>
      <p:pic>
        <p:nvPicPr>
          <p:cNvPr id="432" name="Google Shape;432;p63"/>
          <p:cNvPicPr preferRelativeResize="0"/>
          <p:nvPr/>
        </p:nvPicPr>
        <p:blipFill>
          <a:blip r:embed="rId3">
            <a:alphaModFix/>
          </a:blip>
          <a:stretch>
            <a:fillRect/>
          </a:stretch>
        </p:blipFill>
        <p:spPr>
          <a:xfrm>
            <a:off x="5304475" y="2131200"/>
            <a:ext cx="3365499" cy="22464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pic>
        <p:nvPicPr>
          <p:cNvPr descr="I:\TDC2017\Logos\TDC2017\logo-tdc-vertical-A4.emf" id="437" name="Google Shape;437;p64"/>
          <p:cNvPicPr preferRelativeResize="0"/>
          <p:nvPr/>
        </p:nvPicPr>
        <p:blipFill rotWithShape="1">
          <a:blip r:embed="rId3">
            <a:alphaModFix/>
          </a:blip>
          <a:srcRect b="0" l="0" r="0" t="0"/>
          <a:stretch/>
        </p:blipFill>
        <p:spPr>
          <a:xfrm>
            <a:off x="2016125" y="915987"/>
            <a:ext cx="4427536" cy="28082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modelo_open4education">
  <a:themeElements>
    <a:clrScheme name="modelo_open4educatio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odelo_open4education">
  <a:themeElements>
    <a:clrScheme name="modelo_open4educatio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Personalizar design">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