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La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Lato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ato-italic.fntdata"/><Relationship Id="rId25" Type="http://schemas.openxmlformats.org/officeDocument/2006/relationships/font" Target="fonts/Lato-bold.fntdata"/><Relationship Id="rId27" Type="http://schemas.openxmlformats.org/officeDocument/2006/relationships/font" Target="fonts/La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6f73a04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6f73a0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6f73a04f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6f73a04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f73a04f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f73a04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82e088fa5_0_13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582e088fa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82e088fa5_0_6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82e088fa5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6f73a04f_0_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6f73a04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82e088fa5_0_7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82e088fa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82e088fa5_0_16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82e088fa5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82e088fa5_0_18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82e088fa5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82e088fa5_0_19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82e088fa5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6f73a04f_0_2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c6f73a04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82e088fa5_0_23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82e088fa5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82e088fa5_0_17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82e088fa5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582e088fa5_0_2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582e088fa5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c6f73a04f_0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c6f73a04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itlab.com/ce/ci/" TargetMode="External"/><Relationship Id="rId4" Type="http://schemas.openxmlformats.org/officeDocument/2006/relationships/hyperlink" Target="https://t.me/gitlabbr" TargetMode="External"/><Relationship Id="rId5" Type="http://schemas.openxmlformats.org/officeDocument/2006/relationships/hyperlink" Target="https://github.com/adrianocanofr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7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Implementando CI com GitLab</a:t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4346925" y="4225025"/>
            <a:ext cx="4356300" cy="4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Gitlab alem de um versionador de código. </a:t>
            </a:r>
            <a:endParaRPr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550" y="133138"/>
            <a:ext cx="2085467" cy="1926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586950" y="173250"/>
            <a:ext cx="2808000" cy="5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Quem sou eu?</a:t>
            </a:r>
            <a:endParaRPr/>
          </a:p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>
            <a:off x="319500" y="797950"/>
            <a:ext cx="4479000" cy="38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Adriano Canofre Mariano dos Santos</a:t>
            </a:r>
            <a:endParaRPr b="1"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Formado em SI - UFSM;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Pos Segurança de Informação;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Open Source;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Interesses:</a:t>
            </a:r>
            <a:endParaRPr b="1"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b="1" lang="en" sz="1800"/>
              <a:t>CI/CD</a:t>
            </a:r>
            <a:endParaRPr b="1"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b="1" lang="en" sz="1800"/>
              <a:t>Automaçao</a:t>
            </a:r>
            <a:endParaRPr b="1"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b="1" lang="en" sz="1800"/>
              <a:t>Monitoração</a:t>
            </a:r>
            <a:endParaRPr b="1"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b="1" lang="en" sz="1800"/>
              <a:t>Testes</a:t>
            </a:r>
            <a:endParaRPr b="1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GitLab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528375" y="90725"/>
            <a:ext cx="23292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Problema</a:t>
            </a:r>
            <a:endParaRPr/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787150" y="1110650"/>
            <a:ext cx="7710000" cy="11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"Tínhamos uma ferramenta que muitas vezes bugava e o </a:t>
            </a:r>
            <a:r>
              <a:rPr lang="en" sz="2400"/>
              <a:t>próprio</a:t>
            </a:r>
            <a:r>
              <a:rPr lang="en" sz="2400"/>
              <a:t> dev se perdia"</a:t>
            </a:r>
            <a:endParaRPr sz="2400"/>
          </a:p>
        </p:txBody>
      </p:sp>
      <p:sp>
        <p:nvSpPr>
          <p:cNvPr id="92" name="Google Shape;92;p16"/>
          <p:cNvSpPr txBox="1"/>
          <p:nvPr/>
        </p:nvSpPr>
        <p:spPr>
          <a:xfrm>
            <a:off x="5968500" y="2129400"/>
            <a:ext cx="16281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Plugins</a:t>
            </a:r>
            <a:endParaRPr b="1" sz="3000"/>
          </a:p>
        </p:txBody>
      </p:sp>
      <p:sp>
        <p:nvSpPr>
          <p:cNvPr id="93" name="Google Shape;93;p16"/>
          <p:cNvSpPr txBox="1"/>
          <p:nvPr/>
        </p:nvSpPr>
        <p:spPr>
          <a:xfrm>
            <a:off x="5876800" y="3584025"/>
            <a:ext cx="23292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Linguagem</a:t>
            </a:r>
            <a:endParaRPr b="1" sz="3000"/>
          </a:p>
        </p:txBody>
      </p:sp>
      <p:sp>
        <p:nvSpPr>
          <p:cNvPr id="94" name="Google Shape;94;p16"/>
          <p:cNvSpPr txBox="1"/>
          <p:nvPr/>
        </p:nvSpPr>
        <p:spPr>
          <a:xfrm>
            <a:off x="3941300" y="2270088"/>
            <a:ext cx="1628100" cy="5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Testes</a:t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5520900" y="2859525"/>
            <a:ext cx="31377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USABILIDADE </a:t>
            </a:r>
            <a:endParaRPr b="1" sz="3000"/>
          </a:p>
        </p:txBody>
      </p:sp>
      <p:sp>
        <p:nvSpPr>
          <p:cNvPr id="96" name="Google Shape;96;p16"/>
          <p:cNvSpPr txBox="1"/>
          <p:nvPr/>
        </p:nvSpPr>
        <p:spPr>
          <a:xfrm rot="2700000">
            <a:off x="4655658" y="3273464"/>
            <a:ext cx="1178181" cy="7246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Bugs</a:t>
            </a:r>
            <a:endParaRPr b="1" sz="3000"/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16850"/>
            <a:ext cx="2912742" cy="257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586950" y="173250"/>
            <a:ext cx="3629100" cy="5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 Que o GitLab CI???</a:t>
            </a:r>
            <a:endParaRPr/>
          </a:p>
        </p:txBody>
      </p:sp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319500" y="833200"/>
            <a:ext cx="3336000" cy="7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/>
              <a:t>Fácil implementação</a:t>
            </a:r>
            <a:endParaRPr sz="2600"/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2300" y="2484075"/>
            <a:ext cx="5711698" cy="265941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4270075" y="956275"/>
            <a:ext cx="26094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ato"/>
                <a:ea typeface="Lato"/>
                <a:cs typeface="Lato"/>
                <a:sym typeface="Lato"/>
              </a:rPr>
              <a:t>Open Source</a:t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979350" y="1560100"/>
            <a:ext cx="20163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690100" y="2562925"/>
            <a:ext cx="18438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ato"/>
                <a:ea typeface="Lato"/>
                <a:cs typeface="Lato"/>
                <a:sym typeface="Lato"/>
              </a:rPr>
              <a:t>Escalável</a:t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1038600" y="1508863"/>
            <a:ext cx="18978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ato"/>
                <a:ea typeface="Lato"/>
                <a:cs typeface="Lato"/>
                <a:sym typeface="Lato"/>
              </a:rPr>
              <a:t>Fácil Teste</a:t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355750" y="3407450"/>
            <a:ext cx="25125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ato"/>
                <a:ea typeface="Lato"/>
                <a:cs typeface="Lato"/>
                <a:sym typeface="Lato"/>
              </a:rPr>
              <a:t>Exemplo/Doc</a:t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3988475" y="1723600"/>
            <a:ext cx="14472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Lato"/>
                <a:ea typeface="Lato"/>
                <a:cs typeface="Lato"/>
                <a:sym typeface="Lato"/>
              </a:rPr>
              <a:t>Runners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646975" y="79925"/>
            <a:ext cx="18114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Runners</a:t>
            </a:r>
            <a:endParaRPr/>
          </a:p>
        </p:txBody>
      </p:sp>
      <p:sp>
        <p:nvSpPr>
          <p:cNvPr id="116" name="Google Shape;116;p18"/>
          <p:cNvSpPr txBox="1"/>
          <p:nvPr>
            <p:ph idx="2" type="body"/>
          </p:nvPr>
        </p:nvSpPr>
        <p:spPr>
          <a:xfrm>
            <a:off x="132775" y="1288900"/>
            <a:ext cx="2839800" cy="26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"GitLab Runner is an application which processes builds. It can be deployed separately and works with GitLab CI/CD through an API. "</a:t>
            </a:r>
            <a:endParaRPr sz="1800"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2575" y="718950"/>
            <a:ext cx="5866626" cy="3805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586950" y="173250"/>
            <a:ext cx="2808000" cy="5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Instalação</a:t>
            </a:r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9150"/>
            <a:ext cx="914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614150"/>
            <a:ext cx="8839199" cy="244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586950" y="173250"/>
            <a:ext cx="2808000" cy="5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Funcionamento</a:t>
            </a:r>
            <a:endParaRPr/>
          </a:p>
        </p:txBody>
      </p:sp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863" y="1353800"/>
            <a:ext cx="2876550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841638" y="797950"/>
            <a:ext cx="25230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Raiz do Projeto</a:t>
            </a:r>
            <a:endParaRPr b="1" sz="24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7625" y="724088"/>
            <a:ext cx="5028674" cy="415253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5257205" y="217800"/>
            <a:ext cx="25695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.gitlab-ci.yml</a:t>
            </a:r>
            <a:endParaRPr b="1" sz="24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488" y="3342700"/>
            <a:ext cx="3665325" cy="17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/>
        </p:nvSpPr>
        <p:spPr>
          <a:xfrm>
            <a:off x="916550" y="2868275"/>
            <a:ext cx="17793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Registrar</a:t>
            </a:r>
            <a:endParaRPr b="1" sz="24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486425" y="139300"/>
            <a:ext cx="21981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Funcionamento</a:t>
            </a:r>
            <a:endParaRPr sz="2000"/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700" y="927100"/>
            <a:ext cx="2495550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700" y="2899300"/>
            <a:ext cx="66484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24375" y="927100"/>
            <a:ext cx="21336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8800" y="927100"/>
            <a:ext cx="2343150" cy="131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>
            <p:ph type="title"/>
          </p:nvPr>
        </p:nvSpPr>
        <p:spPr>
          <a:xfrm>
            <a:off x="311700" y="1249225"/>
            <a:ext cx="4087800" cy="4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2"/>
          <p:cNvSpPr txBox="1"/>
          <p:nvPr/>
        </p:nvSpPr>
        <p:spPr>
          <a:xfrm>
            <a:off x="3402000" y="2248225"/>
            <a:ext cx="23400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Lato"/>
                <a:ea typeface="Lato"/>
                <a:cs typeface="Lato"/>
                <a:sym typeface="Lato"/>
              </a:rPr>
              <a:t>DEMO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>
            <p:ph type="title"/>
          </p:nvPr>
        </p:nvSpPr>
        <p:spPr>
          <a:xfrm>
            <a:off x="311700" y="1249225"/>
            <a:ext cx="4087800" cy="4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225" y="1364975"/>
            <a:ext cx="7873537" cy="241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/>
        </p:nvSpPr>
        <p:spPr>
          <a:xfrm>
            <a:off x="3402000" y="797950"/>
            <a:ext cx="23400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Lato"/>
                <a:ea typeface="Lato"/>
                <a:cs typeface="Lato"/>
                <a:sym typeface="Lato"/>
              </a:rPr>
              <a:t>Exemplo de Fluxo</a:t>
            </a:r>
            <a:endParaRPr sz="2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>
            <p:ph type="title"/>
          </p:nvPr>
        </p:nvSpPr>
        <p:spPr>
          <a:xfrm>
            <a:off x="311700" y="1249225"/>
            <a:ext cx="4087800" cy="4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4"/>
          <p:cNvSpPr txBox="1"/>
          <p:nvPr/>
        </p:nvSpPr>
        <p:spPr>
          <a:xfrm>
            <a:off x="3189000" y="2024550"/>
            <a:ext cx="27660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Lato"/>
                <a:ea typeface="Lato"/>
                <a:cs typeface="Lato"/>
                <a:sym typeface="Lato"/>
              </a:rPr>
              <a:t>DEMO</a:t>
            </a:r>
            <a:endParaRPr sz="30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Lato"/>
                <a:ea typeface="Lato"/>
                <a:cs typeface="Lato"/>
                <a:sym typeface="Lato"/>
              </a:rPr>
              <a:t>gitlab.com</a:t>
            </a:r>
            <a:endParaRPr sz="3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>
            <p:ph type="title"/>
          </p:nvPr>
        </p:nvSpPr>
        <p:spPr>
          <a:xfrm>
            <a:off x="576150" y="112275"/>
            <a:ext cx="20289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Pros/Cont</a:t>
            </a:r>
            <a:endParaRPr sz="2800"/>
          </a:p>
        </p:txBody>
      </p:sp>
      <p:sp>
        <p:nvSpPr>
          <p:cNvPr id="169" name="Google Shape;169;p25"/>
          <p:cNvSpPr txBox="1"/>
          <p:nvPr>
            <p:ph idx="2" type="body"/>
          </p:nvPr>
        </p:nvSpPr>
        <p:spPr>
          <a:xfrm>
            <a:off x="1458950" y="1502475"/>
            <a:ext cx="3071400" cy="23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Mais </a:t>
            </a:r>
            <a:r>
              <a:rPr lang="en" sz="1800"/>
              <a:t>fácil</a:t>
            </a:r>
            <a:r>
              <a:rPr lang="en" sz="1800"/>
              <a:t> para iniciar um novo projeto; 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Flexibilidade;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Fácil leitura;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Menor numero de falhas;</a:t>
            </a:r>
            <a:endParaRPr sz="18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5"/>
          <p:cNvSpPr txBox="1"/>
          <p:nvPr>
            <p:ph idx="2" type="body"/>
          </p:nvPr>
        </p:nvSpPr>
        <p:spPr>
          <a:xfrm>
            <a:off x="4892850" y="1579725"/>
            <a:ext cx="3071400" cy="23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.gitlab-ci.yml só funciona pro gitlab;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Todo mundo edita a pipeline;</a:t>
            </a:r>
            <a:endParaRPr sz="18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5"/>
          <p:cNvSpPr txBox="1"/>
          <p:nvPr/>
        </p:nvSpPr>
        <p:spPr>
          <a:xfrm>
            <a:off x="2312900" y="1118475"/>
            <a:ext cx="10521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Lato"/>
                <a:ea typeface="Lato"/>
                <a:cs typeface="Lato"/>
                <a:sym typeface="Lato"/>
              </a:rPr>
              <a:t>Prós</a:t>
            </a:r>
            <a:r>
              <a:rPr lang="en" sz="1800">
                <a:latin typeface="Lato"/>
                <a:ea typeface="Lato"/>
                <a:cs typeface="Lato"/>
                <a:sym typeface="Lato"/>
              </a:rPr>
              <a:t> 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5644500" y="1118475"/>
            <a:ext cx="12273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Lato"/>
                <a:ea typeface="Lato"/>
                <a:cs typeface="Lato"/>
                <a:sym typeface="Lato"/>
              </a:rPr>
              <a:t>Contras</a:t>
            </a:r>
            <a:endParaRPr b="1" sz="2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948900" y="112275"/>
            <a:ext cx="14988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Mais...</a:t>
            </a:r>
            <a:endParaRPr/>
          </a:p>
        </p:txBody>
      </p:sp>
      <p:sp>
        <p:nvSpPr>
          <p:cNvPr id="178" name="Google Shape;178;p26"/>
          <p:cNvSpPr txBox="1"/>
          <p:nvPr>
            <p:ph idx="1" type="body"/>
          </p:nvPr>
        </p:nvSpPr>
        <p:spPr>
          <a:xfrm>
            <a:off x="1748250" y="1435675"/>
            <a:ext cx="6069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hlinkClick r:id="rId3"/>
              </a:rPr>
              <a:t>https://docs.gitlab.com/ce/ci/</a:t>
            </a:r>
            <a:r>
              <a:rPr lang="en" sz="3000"/>
              <a:t>  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hlinkClick r:id="rId4"/>
              </a:rPr>
              <a:t>https://t.me/gitlabbr</a:t>
            </a:r>
            <a:r>
              <a:rPr lang="en" sz="3000"/>
              <a:t> 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hlinkClick r:id="rId5"/>
              </a:rPr>
              <a:t>https://github.com/adrianocanofre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#tdcFloripa</a:t>
            </a:r>
            <a:endParaRPr/>
          </a:p>
        </p:txBody>
      </p:sp>
      <p:sp>
        <p:nvSpPr>
          <p:cNvPr id="184" name="Google Shape;184;p27"/>
          <p:cNvSpPr txBox="1"/>
          <p:nvPr>
            <p:ph idx="1" type="subTitle"/>
          </p:nvPr>
        </p:nvSpPr>
        <p:spPr>
          <a:xfrm>
            <a:off x="2100" y="3633475"/>
            <a:ext cx="4572000" cy="4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@adrianocanofre</a:t>
            </a:r>
            <a:endParaRPr/>
          </a:p>
        </p:txBody>
      </p:sp>
      <p:pic>
        <p:nvPicPr>
          <p:cNvPr descr="Black and white image of ladder handles coming out of the water onto a floating dock" id="185" name="Google Shape;185;p27"/>
          <p:cNvPicPr preferRelativeResize="0"/>
          <p:nvPr/>
        </p:nvPicPr>
        <p:blipFill rotWithShape="1">
          <a:blip r:embed="rId3">
            <a:alphaModFix/>
          </a:blip>
          <a:srcRect b="2669" l="27777" r="9107" t="2669"/>
          <a:stretch/>
        </p:blipFill>
        <p:spPr>
          <a:xfrm>
            <a:off x="5355300" y="1069050"/>
            <a:ext cx="3005395" cy="3005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4950" y="2885387"/>
            <a:ext cx="578250" cy="57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/>
          <p:cNvPicPr preferRelativeResize="0"/>
          <p:nvPr/>
        </p:nvPicPr>
        <p:blipFill rotWithShape="1">
          <a:blip r:embed="rId5">
            <a:alphaModFix/>
          </a:blip>
          <a:srcRect b="6310" l="6650" r="6180" t="7482"/>
          <a:stretch/>
        </p:blipFill>
        <p:spPr>
          <a:xfrm>
            <a:off x="1998963" y="2888593"/>
            <a:ext cx="578250" cy="571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/>
          <p:cNvPicPr preferRelativeResize="0"/>
          <p:nvPr/>
        </p:nvPicPr>
        <p:blipFill rotWithShape="1">
          <a:blip r:embed="rId6">
            <a:alphaModFix/>
          </a:blip>
          <a:srcRect b="12413" l="12008" r="12273" t="12080"/>
          <a:stretch/>
        </p:blipFill>
        <p:spPr>
          <a:xfrm>
            <a:off x="2892988" y="2886204"/>
            <a:ext cx="578248" cy="576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/>
          <p:cNvPicPr preferRelativeResize="0"/>
          <p:nvPr/>
        </p:nvPicPr>
        <p:blipFill rotWithShape="1">
          <a:blip r:embed="rId7">
            <a:alphaModFix/>
          </a:blip>
          <a:srcRect b="0" l="15179" r="16106" t="0"/>
          <a:stretch/>
        </p:blipFill>
        <p:spPr>
          <a:xfrm>
            <a:off x="4863588" y="550950"/>
            <a:ext cx="3988825" cy="435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