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C9B5EC7-F412-4B33-89C7-CD1B054F6907}">
  <a:tblStyle styleId="{DC9B5EC7-F412-4B33-89C7-CD1B054F6907}" styleName="Table_0">
    <a:wholeTbl>
      <a:tcTxStyle b="off" i="off">
        <a:font>
          <a:latin typeface="Tw Cen MT"/>
          <a:ea typeface="Tw Cen MT"/>
          <a:cs typeface="Tw Cen MT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AF0F6"/>
          </a:solidFill>
        </a:fill>
      </a:tcStyle>
    </a:wholeTbl>
    <a:band1H>
      <a:tcTxStyle/>
      <a:tcStyle>
        <a:tcBdr/>
        <a:fill>
          <a:solidFill>
            <a:srgbClr val="D2DFE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2DFEC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AF0F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AF0F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5590973d5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5590973d5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55a28f940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55a28f940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ide de Título" type="title">
  <p:cSld name="TITL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2" descr="\\DROBO-FS\QuickDrops\JB\PPTX NG\Droplets\LightingOverlay.png"/>
          <p:cNvPicPr preferRelativeResize="0"/>
          <p:nvPr/>
        </p:nvPicPr>
        <p:blipFill rotWithShape="1">
          <a:blip r:embed="rId2">
            <a:alphaModFix amt="30000"/>
          </a:blip>
          <a:srcRect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2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</p:grpSpPr>
        <p:sp>
          <p:nvSpPr>
            <p:cNvPr id="56" name="Google Shape;56;p2"/>
            <p:cNvSpPr/>
            <p:nvPr/>
          </p:nvSpPr>
          <p:spPr>
            <a:xfrm>
              <a:off x="1209675" y="4763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14338" y="9525"/>
              <a:ext cx="28575" cy="448151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l" t="t" r="r" b="b"/>
              <a:pathLst>
                <a:path w="96" h="572" extrusionOk="0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2" name="Google Shape;62;p2"/>
            <p:cNvSpPr/>
            <p:nvPr/>
          </p:nvSpPr>
          <p:spPr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l" t="t" r="r" b="b"/>
              <a:pathLst>
                <a:path w="237" h="1135" extrusionOk="0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3" name="Google Shape;63;p2"/>
            <p:cNvSpPr/>
            <p:nvPr/>
          </p:nvSpPr>
          <p:spPr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l" t="t" r="r" b="b"/>
              <a:pathLst>
                <a:path w="234" h="898" extrusionOk="0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5" name="Google Shape;65;p2"/>
            <p:cNvSpPr/>
            <p:nvPr/>
          </p:nvSpPr>
          <p:spPr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l" t="t" r="r" b="b"/>
              <a:pathLst>
                <a:path w="96" h="575" extrusionOk="0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6" name="Google Shape;66;p2"/>
            <p:cNvSpPr/>
            <p:nvPr/>
          </p:nvSpPr>
          <p:spPr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l" t="t" r="r" b="b"/>
              <a:pathLst>
                <a:path w="264" h="329" extrusionOk="0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9" name="Google Shape;69;p2"/>
            <p:cNvSpPr/>
            <p:nvPr/>
          </p:nvSpPr>
          <p:spPr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l" t="t" r="r" b="b"/>
              <a:pathLst>
                <a:path w="34" h="31" extrusionOk="0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l" t="t" r="r" b="b"/>
              <a:pathLst>
                <a:path w="96" h="572" extrusionOk="0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1" name="Google Shape;71;p2"/>
            <p:cNvSpPr/>
            <p:nvPr/>
          </p:nvSpPr>
          <p:spPr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l" t="t" r="r" b="b"/>
              <a:pathLst>
                <a:path w="213" h="766" extrusionOk="0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4" name="Google Shape;74;p2"/>
            <p:cNvSpPr/>
            <p:nvPr/>
          </p:nvSpPr>
          <p:spPr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l" t="t" r="r" b="b"/>
              <a:pathLst>
                <a:path w="33" h="33" extrusionOk="0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l" t="t" r="r" b="b"/>
              <a:pathLst>
                <a:path w="84" h="168" extrusionOk="0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7" name="Google Shape;77;p2"/>
            <p:cNvSpPr/>
            <p:nvPr/>
          </p:nvSpPr>
          <p:spPr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l" t="t" r="r" b="b"/>
              <a:pathLst>
                <a:path w="84" h="170" extrusionOk="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9" name="Google Shape;79;p2"/>
            <p:cNvSpPr/>
            <p:nvPr/>
          </p:nvSpPr>
          <p:spPr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l" t="t" r="r" b="b"/>
              <a:pathLst>
                <a:path w="195" h="982" extrusionOk="0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1" name="Google Shape;81;p2"/>
            <p:cNvSpPr/>
            <p:nvPr/>
          </p:nvSpPr>
          <p:spPr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l" t="t" r="r" b="b"/>
              <a:pathLst>
                <a:path w="192" h="1120" extrusionOk="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3" name="Google Shape;83;p2"/>
            <p:cNvSpPr/>
            <p:nvPr/>
          </p:nvSpPr>
          <p:spPr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642938" y="6610350"/>
              <a:ext cx="23813" cy="242888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l" t="t" r="r" b="b"/>
              <a:pathLst>
                <a:path w="120" h="291" extrusionOk="0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7" name="Google Shape;87;p2"/>
            <p:cNvSpPr/>
            <p:nvPr/>
          </p:nvSpPr>
          <p:spPr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l" t="t" r="r" b="b"/>
              <a:pathLst>
                <a:path w="135" h="476" extrusionOk="0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8" name="Google Shape;88;p2"/>
            <p:cNvSpPr/>
            <p:nvPr/>
          </p:nvSpPr>
          <p:spPr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l" t="t" r="r" b="b"/>
              <a:pathLst>
                <a:path w="35" h="34" extrusionOk="0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l" t="t" r="r" b="b"/>
              <a:pathLst>
                <a:path w="402" h="2536" extrusionOk="0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0" name="Google Shape;90;p2"/>
            <p:cNvSpPr/>
            <p:nvPr/>
          </p:nvSpPr>
          <p:spPr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l" t="t" r="r" b="b"/>
              <a:pathLst>
                <a:path w="90" h="300" extrusionOk="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1" name="Google Shape;91;p2"/>
            <p:cNvSpPr/>
            <p:nvPr/>
          </p:nvSpPr>
          <p:spPr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l" t="t" r="r" b="b"/>
              <a:pathLst>
                <a:path w="90" h="299" extrusionOk="0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3" name="Google Shape;93;p2"/>
            <p:cNvSpPr/>
            <p:nvPr/>
          </p:nvSpPr>
          <p:spPr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l" t="t" r="r" b="b"/>
              <a:pathLst>
                <a:path w="72" h="285" extrusionOk="0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5" name="Google Shape;95;p2"/>
            <p:cNvSpPr/>
            <p:nvPr/>
          </p:nvSpPr>
          <p:spPr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228725" y="4662488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l" t="t" r="r" b="b"/>
              <a:pathLst>
                <a:path w="234" h="1135" extrusionOk="0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8" name="Google Shape;98;p2"/>
            <p:cNvSpPr/>
            <p:nvPr/>
          </p:nvSpPr>
          <p:spPr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l" t="t" r="r" b="b"/>
              <a:pathLst>
                <a:path w="219" h="1802" extrusionOk="0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0" name="Google Shape;100;p2"/>
            <p:cNvSpPr/>
            <p:nvPr/>
          </p:nvSpPr>
          <p:spPr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l" t="t" r="r" b="b"/>
              <a:pathLst>
                <a:path w="234" h="898" extrusionOk="0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3" name="Google Shape;103;p2"/>
            <p:cNvSpPr/>
            <p:nvPr/>
          </p:nvSpPr>
          <p:spPr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l" t="t" r="r" b="b"/>
              <a:pathLst>
                <a:path w="96" h="575" extrusionOk="0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4" name="Google Shape;104;p2"/>
            <p:cNvSpPr/>
            <p:nvPr/>
          </p:nvSpPr>
          <p:spPr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l" t="t" r="r" b="b"/>
              <a:pathLst>
                <a:path w="264" h="332" extrusionOk="0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7" name="Google Shape;107;p2"/>
            <p:cNvSpPr/>
            <p:nvPr/>
          </p:nvSpPr>
          <p:spPr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l" t="t" r="r" b="b"/>
              <a:pathLst>
                <a:path w="33" h="31" extrusionOk="0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l" t="t" r="r" b="b"/>
              <a:pathLst>
                <a:path w="147" h="3215" extrusionOk="0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9" name="Google Shape;109;p2"/>
            <p:cNvSpPr/>
            <p:nvPr/>
          </p:nvSpPr>
          <p:spPr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Google Shape;110;p2"/>
          <p:cNvSpPr txBox="1"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"/>
          <p:cNvSpPr txBox="1"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000" cap="none">
                <a:solidFill>
                  <a:schemeClr val="lt2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9pPr>
          </a:lstStyle>
          <a:p>
            <a:endParaRPr/>
          </a:p>
        </p:txBody>
      </p:sp>
      <p:sp>
        <p:nvSpPr>
          <p:cNvPr id="112" name="Google Shape;112;p2"/>
          <p:cNvSpPr txBox="1">
            <a:spLocks noGrp="1"/>
          </p:cNvSpPr>
          <p:nvPr>
            <p:ph type="dt" idx="10"/>
          </p:nvPr>
        </p:nvSpPr>
        <p:spPr>
          <a:xfrm>
            <a:off x="7077511" y="54102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"/>
          <p:cNvSpPr txBox="1">
            <a:spLocks noGrp="1"/>
          </p:cNvSpPr>
          <p:nvPr>
            <p:ph type="ftr" idx="11"/>
          </p:nvPr>
        </p:nvSpPr>
        <p:spPr>
          <a:xfrm>
            <a:off x="1876424" y="5410201"/>
            <a:ext cx="51248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"/>
          <p:cNvSpPr txBox="1">
            <a:spLocks noGrp="1"/>
          </p:cNvSpPr>
          <p:nvPr>
            <p:ph type="sldNum" idx="12"/>
          </p:nvPr>
        </p:nvSpPr>
        <p:spPr>
          <a:xfrm>
            <a:off x="9896911" y="5410199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3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 txBox="1"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4"/>
          <p:cNvSpPr txBox="1"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4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4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4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"/>
          <p:cNvSpPr txBox="1">
            <a:spLocks noGrp="1"/>
          </p:cNvSpPr>
          <p:nvPr>
            <p:ph type="body" idx="1"/>
          </p:nvPr>
        </p:nvSpPr>
        <p:spPr>
          <a:xfrm>
            <a:off x="1141410" y="2249486"/>
            <a:ext cx="487838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5"/>
          <p:cNvSpPr txBox="1">
            <a:spLocks noGrp="1"/>
          </p:cNvSpPr>
          <p:nvPr>
            <p:ph type="body" idx="2"/>
          </p:nvPr>
        </p:nvSpPr>
        <p:spPr>
          <a:xfrm>
            <a:off x="6172200" y="2249486"/>
            <a:ext cx="4875211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5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5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6"/>
          <p:cNvSpPr txBox="1"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137" name="Google Shape;137;p6"/>
          <p:cNvSpPr txBox="1">
            <a:spLocks noGrp="1"/>
          </p:cNvSpPr>
          <p:nvPr>
            <p:ph type="body" idx="2"/>
          </p:nvPr>
        </p:nvSpPr>
        <p:spPr>
          <a:xfrm>
            <a:off x="1141410" y="3073397"/>
            <a:ext cx="4878391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6"/>
          <p:cNvSpPr txBox="1">
            <a:spLocks noGrp="1"/>
          </p:cNvSpPr>
          <p:nvPr>
            <p:ph type="body" idx="3"/>
          </p:nvPr>
        </p:nvSpPr>
        <p:spPr>
          <a:xfrm>
            <a:off x="6400808" y="2249485"/>
            <a:ext cx="46466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139" name="Google Shape;139;p6"/>
          <p:cNvSpPr txBox="1">
            <a:spLocks noGrp="1"/>
          </p:cNvSpPr>
          <p:nvPr>
            <p:ph type="body" idx="4"/>
          </p:nvPr>
        </p:nvSpPr>
        <p:spPr>
          <a:xfrm>
            <a:off x="6172200" y="3073397"/>
            <a:ext cx="4875210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6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6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6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7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7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7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8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8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"/>
          <p:cNvSpPr txBox="1"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9"/>
          <p:cNvSpPr txBox="1">
            <a:spLocks noGrp="1"/>
          </p:cNvSpPr>
          <p:nvPr>
            <p:ph type="body" idx="1"/>
          </p:nvPr>
        </p:nvSpPr>
        <p:spPr>
          <a:xfrm>
            <a:off x="5156200" y="592666"/>
            <a:ext cx="5891209" cy="5198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9"/>
          <p:cNvSpPr txBox="1">
            <a:spLocks noGrp="1"/>
          </p:cNvSpPr>
          <p:nvPr>
            <p:ph type="body" idx="2"/>
          </p:nvPr>
        </p:nvSpPr>
        <p:spPr>
          <a:xfrm>
            <a:off x="1146705" y="2249486"/>
            <a:ext cx="3856037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56" name="Google Shape;156;p9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9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9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0"/>
          <p:cNvSpPr>
            <a:spLocks noGrp="1"/>
          </p:cNvSpPr>
          <p:nvPr>
            <p:ph type="pic" idx="2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62" name="Google Shape;162;p10"/>
          <p:cNvSpPr txBox="1">
            <a:spLocks noGrp="1"/>
          </p:cNvSpPr>
          <p:nvPr>
            <p:ph type="body" idx="1"/>
          </p:nvPr>
        </p:nvSpPr>
        <p:spPr>
          <a:xfrm>
            <a:off x="1141410" y="2249486"/>
            <a:ext cx="5934511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63" name="Google Shape;163;p10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0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0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Panorâmica com Legenda">
  <p:cSld name="Foto Panorâmica com Legenda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"/>
          <p:cNvSpPr txBox="1"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1"/>
          <p:cNvSpPr>
            <a:spLocks noGrp="1"/>
          </p:cNvSpPr>
          <p:nvPr>
            <p:ph type="pic" idx="2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69" name="Google Shape;169;p11"/>
          <p:cNvSpPr txBox="1">
            <a:spLocks noGrp="1"/>
          </p:cNvSpPr>
          <p:nvPr>
            <p:ph type="body" idx="1"/>
          </p:nvPr>
        </p:nvSpPr>
        <p:spPr>
          <a:xfrm>
            <a:off x="1141364" y="5124020"/>
            <a:ext cx="9910859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70" name="Google Shape;170;p11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1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1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Legenda">
  <p:cSld name="Título e Legenda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"/>
          <p:cNvSpPr txBox="1"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12"/>
          <p:cNvSpPr txBox="1">
            <a:spLocks noGrp="1"/>
          </p:cNvSpPr>
          <p:nvPr>
            <p:ph type="body" idx="1"/>
          </p:nvPr>
        </p:nvSpPr>
        <p:spPr>
          <a:xfrm>
            <a:off x="1141410" y="4419599"/>
            <a:ext cx="9904459" cy="137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76" name="Google Shape;176;p12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12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12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ção com Legenda">
  <p:cSld name="Citação com Legenda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3"/>
          <p:cNvSpPr txBox="1"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13"/>
          <p:cNvSpPr txBox="1">
            <a:spLocks noGrp="1"/>
          </p:cNvSpPr>
          <p:nvPr>
            <p:ph type="body" idx="1"/>
          </p:nvPr>
        </p:nvSpPr>
        <p:spPr>
          <a:xfrm>
            <a:off x="1720644" y="3365557"/>
            <a:ext cx="8752299" cy="54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body" idx="2"/>
          </p:nvPr>
        </p:nvSpPr>
        <p:spPr>
          <a:xfrm>
            <a:off x="1141411" y="4309919"/>
            <a:ext cx="9906002" cy="148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13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13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86" name="Google Shape;186;p13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lang="pt-BR" sz="8000" b="0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187" name="Google Shape;187;p13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lang="pt-BR" sz="8000" b="0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rtão de Nome">
  <p:cSld name="Cartão de Nome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4"/>
          <p:cNvSpPr txBox="1"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4"/>
          <p:cNvSpPr txBox="1">
            <a:spLocks noGrp="1"/>
          </p:cNvSpPr>
          <p:nvPr>
            <p:ph type="body" idx="1"/>
          </p:nvPr>
        </p:nvSpPr>
        <p:spPr>
          <a:xfrm>
            <a:off x="1141364" y="4657655"/>
            <a:ext cx="9904505" cy="11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91" name="Google Shape;191;p14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14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4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nas">
  <p:cSld name="3 Colunas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15"/>
          <p:cNvSpPr txBox="1"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197" name="Google Shape;197;p15"/>
          <p:cNvSpPr txBox="1">
            <a:spLocks noGrp="1"/>
          </p:cNvSpPr>
          <p:nvPr>
            <p:ph type="body" idx="2"/>
          </p:nvPr>
        </p:nvSpPr>
        <p:spPr>
          <a:xfrm>
            <a:off x="1127918" y="3360263"/>
            <a:ext cx="3208735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198" name="Google Shape;198;p15"/>
          <p:cNvSpPr txBox="1">
            <a:spLocks noGrp="1"/>
          </p:cNvSpPr>
          <p:nvPr>
            <p:ph type="body" idx="3"/>
          </p:nvPr>
        </p:nvSpPr>
        <p:spPr>
          <a:xfrm>
            <a:off x="4514766" y="2677635"/>
            <a:ext cx="318438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199" name="Google Shape;199;p15"/>
          <p:cNvSpPr txBox="1">
            <a:spLocks noGrp="1"/>
          </p:cNvSpPr>
          <p:nvPr>
            <p:ph type="body" idx="4"/>
          </p:nvPr>
        </p:nvSpPr>
        <p:spPr>
          <a:xfrm>
            <a:off x="4504213" y="3363435"/>
            <a:ext cx="3195830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00" name="Google Shape;200;p15"/>
          <p:cNvSpPr txBox="1">
            <a:spLocks noGrp="1"/>
          </p:cNvSpPr>
          <p:nvPr>
            <p:ph type="body" idx="5"/>
          </p:nvPr>
        </p:nvSpPr>
        <p:spPr>
          <a:xfrm>
            <a:off x="7852442" y="2674463"/>
            <a:ext cx="3194968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01" name="Google Shape;201;p15"/>
          <p:cNvSpPr txBox="1">
            <a:spLocks noGrp="1"/>
          </p:cNvSpPr>
          <p:nvPr>
            <p:ph type="body" idx="6"/>
          </p:nvPr>
        </p:nvSpPr>
        <p:spPr>
          <a:xfrm>
            <a:off x="7852442" y="3360263"/>
            <a:ext cx="3194968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02" name="Google Shape;202;p15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15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5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nas de Imagem">
  <p:cSld name="3 Colunas de Imagem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6"/>
          <p:cNvSpPr txBox="1"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6"/>
          <p:cNvSpPr txBox="1"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08" name="Google Shape;208;p16"/>
          <p:cNvSpPr>
            <a:spLocks noGrp="1"/>
          </p:cNvSpPr>
          <p:nvPr>
            <p:ph type="pic" idx="2"/>
          </p:nvPr>
        </p:nvSpPr>
        <p:spPr>
          <a:xfrm>
            <a:off x="1141413" y="2666998"/>
            <a:ext cx="3195240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209" name="Google Shape;209;p16"/>
          <p:cNvSpPr txBox="1">
            <a:spLocks noGrp="1"/>
          </p:cNvSpPr>
          <p:nvPr>
            <p:ph type="body" idx="3"/>
          </p:nvPr>
        </p:nvSpPr>
        <p:spPr>
          <a:xfrm>
            <a:off x="1141413" y="4980858"/>
            <a:ext cx="3195240" cy="81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0" name="Google Shape;210;p16"/>
          <p:cNvSpPr txBox="1">
            <a:spLocks noGrp="1"/>
          </p:cNvSpPr>
          <p:nvPr>
            <p:ph type="body" idx="4"/>
          </p:nvPr>
        </p:nvSpPr>
        <p:spPr>
          <a:xfrm>
            <a:off x="4489053" y="4404596"/>
            <a:ext cx="32004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11" name="Google Shape;211;p16"/>
          <p:cNvSpPr>
            <a:spLocks noGrp="1"/>
          </p:cNvSpPr>
          <p:nvPr>
            <p:ph type="pic" idx="5"/>
          </p:nvPr>
        </p:nvSpPr>
        <p:spPr>
          <a:xfrm>
            <a:off x="4489053" y="2666998"/>
            <a:ext cx="3198940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212" name="Google Shape;212;p16"/>
          <p:cNvSpPr txBox="1">
            <a:spLocks noGrp="1"/>
          </p:cNvSpPr>
          <p:nvPr>
            <p:ph type="body" idx="6"/>
          </p:nvPr>
        </p:nvSpPr>
        <p:spPr>
          <a:xfrm>
            <a:off x="4487593" y="4980857"/>
            <a:ext cx="3200400" cy="810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3" name="Google Shape;213;p16"/>
          <p:cNvSpPr txBox="1">
            <a:spLocks noGrp="1"/>
          </p:cNvSpPr>
          <p:nvPr>
            <p:ph type="body" idx="7"/>
          </p:nvPr>
        </p:nvSpPr>
        <p:spPr>
          <a:xfrm>
            <a:off x="7852567" y="4404595"/>
            <a:ext cx="319074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14" name="Google Shape;214;p16"/>
          <p:cNvSpPr>
            <a:spLocks noGrp="1"/>
          </p:cNvSpPr>
          <p:nvPr>
            <p:ph type="pic" idx="8"/>
          </p:nvPr>
        </p:nvSpPr>
        <p:spPr>
          <a:xfrm>
            <a:off x="7852442" y="2666998"/>
            <a:ext cx="3194969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215" name="Google Shape;215;p16"/>
          <p:cNvSpPr txBox="1">
            <a:spLocks noGrp="1"/>
          </p:cNvSpPr>
          <p:nvPr>
            <p:ph type="body" idx="9"/>
          </p:nvPr>
        </p:nvSpPr>
        <p:spPr>
          <a:xfrm>
            <a:off x="7852442" y="4980854"/>
            <a:ext cx="3194968" cy="81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6" name="Google Shape;216;p16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16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16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7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17"/>
          <p:cNvSpPr txBox="1">
            <a:spLocks noGrp="1"/>
          </p:cNvSpPr>
          <p:nvPr>
            <p:ph type="body" idx="1"/>
          </p:nvPr>
        </p:nvSpPr>
        <p:spPr>
          <a:xfrm rot="5400000">
            <a:off x="4323555" y="-932655"/>
            <a:ext cx="3541714" cy="9905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17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17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17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8"/>
          <p:cNvSpPr txBox="1">
            <a:spLocks noGrp="1"/>
          </p:cNvSpPr>
          <p:nvPr>
            <p:ph type="title"/>
          </p:nvPr>
        </p:nvSpPr>
        <p:spPr>
          <a:xfrm rot="5400000">
            <a:off x="7454105" y="2197894"/>
            <a:ext cx="5181601" cy="2005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8"/>
          <p:cNvSpPr txBox="1">
            <a:spLocks noGrp="1"/>
          </p:cNvSpPr>
          <p:nvPr>
            <p:ph type="body" idx="1"/>
          </p:nvPr>
        </p:nvSpPr>
        <p:spPr>
          <a:xfrm rot="5400000">
            <a:off x="2424904" y="-673895"/>
            <a:ext cx="5181601" cy="77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18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18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18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\\DROBO-FS\QuickDrops\JB\PPTX NG\Droplets\LightingOverlay.png"/>
          <p:cNvPicPr preferRelativeResize="0"/>
          <p:nvPr/>
        </p:nvPicPr>
        <p:blipFill rotWithShape="1">
          <a:blip r:embed="rId20">
            <a:alphaModFix amt="30000"/>
          </a:blip>
          <a:srcRect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oogle Shape;7;p1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8" name="Google Shape;8;p1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</p:grpSpPr>
          <p:sp>
            <p:nvSpPr>
              <p:cNvPr id="9" name="Google Shape;9;p1"/>
              <p:cNvSpPr/>
              <p:nvPr/>
            </p:nvSpPr>
            <p:spPr>
              <a:xfrm>
                <a:off x="114300" y="4763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0;p1"/>
              <p:cNvSpPr/>
              <p:nvPr/>
            </p:nvSpPr>
            <p:spPr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1;p1"/>
              <p:cNvSpPr/>
              <p:nvPr/>
            </p:nvSpPr>
            <p:spPr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1"/>
              <p:cNvSpPr/>
              <p:nvPr/>
            </p:nvSpPr>
            <p:spPr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141" extrusionOk="0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3" name="Google Shape;13;p1"/>
              <p:cNvSpPr/>
              <p:nvPr/>
            </p:nvSpPr>
            <p:spPr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l" t="t" r="r" b="b"/>
                <a:pathLst>
                  <a:path w="233" h="901" extrusionOk="0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5" name="Google Shape;15;p1"/>
              <p:cNvSpPr/>
              <p:nvPr/>
            </p:nvSpPr>
            <p:spPr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l" t="t" r="r" b="b"/>
                <a:pathLst>
                  <a:path w="96" h="575" extrusionOk="0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6" name="Google Shape;16;p1"/>
              <p:cNvSpPr/>
              <p:nvPr/>
            </p:nvSpPr>
            <p:spPr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1"/>
              <p:cNvSpPr/>
              <p:nvPr/>
            </p:nvSpPr>
            <p:spPr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1"/>
              <p:cNvSpPr/>
              <p:nvPr/>
            </p:nvSpPr>
            <p:spPr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l" t="t" r="r" b="b"/>
                <a:pathLst>
                  <a:path w="266" h="332" extrusionOk="0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9" name="Google Shape;19;p1"/>
              <p:cNvSpPr/>
              <p:nvPr/>
            </p:nvSpPr>
            <p:spPr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34" h="31" extrusionOk="0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0" name="Google Shape;20;p1"/>
              <p:cNvCxnSpPr/>
              <p:nvPr/>
            </p:nvCxnSpPr>
            <p:spPr>
              <a:xfrm>
                <a:off x="-4763" y="9525"/>
                <a:ext cx="0" cy="0"/>
              </a:xfrm>
              <a:prstGeom prst="straightConnector1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21" name="Google Shape;21;p1"/>
              <p:cNvSpPr/>
              <p:nvPr/>
            </p:nvSpPr>
            <p:spPr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78" h="80" extrusionOk="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2" name="Google Shape;22;p1"/>
              <p:cNvSpPr/>
              <p:nvPr/>
            </p:nvSpPr>
            <p:spPr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l" t="t" r="r" b="b"/>
                <a:pathLst>
                  <a:path w="93" h="303" extrusionOk="0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3" name="Google Shape;23;p1"/>
              <p:cNvSpPr/>
              <p:nvPr/>
            </p:nvSpPr>
            <p:spPr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l" t="t" r="r" b="b"/>
                <a:pathLst>
                  <a:path w="90" h="300" extrusionOk="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4" name="Google Shape;24;p1"/>
              <p:cNvSpPr/>
              <p:nvPr/>
            </p:nvSpPr>
            <p:spPr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1"/>
              <p:cNvSpPr/>
              <p:nvPr/>
            </p:nvSpPr>
            <p:spPr>
              <a:xfrm>
                <a:off x="133350" y="4662488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1"/>
              <p:cNvSpPr/>
              <p:nvPr/>
            </p:nvSpPr>
            <p:spPr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135" extrusionOk="0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7" name="Google Shape;27;p1"/>
              <p:cNvSpPr/>
              <p:nvPr/>
            </p:nvSpPr>
            <p:spPr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1"/>
              <p:cNvSpPr/>
              <p:nvPr/>
            </p:nvSpPr>
            <p:spPr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l" t="t" r="r" b="b"/>
                <a:pathLst>
                  <a:path w="54" h="766" extrusionOk="0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9" name="Google Shape;29;p1"/>
              <p:cNvSpPr/>
              <p:nvPr/>
            </p:nvSpPr>
            <p:spPr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1"/>
              <p:cNvSpPr/>
              <p:nvPr/>
            </p:nvSpPr>
            <p:spPr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l" t="t" r="r" b="b"/>
                <a:pathLst>
                  <a:path w="236" h="898" extrusionOk="0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1" name="Google Shape;31;p1"/>
              <p:cNvSpPr/>
              <p:nvPr/>
            </p:nvSpPr>
            <p:spPr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l" t="t" r="r" b="b"/>
                <a:pathLst>
                  <a:path w="96" h="575" extrusionOk="0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2" name="Google Shape;32;p1"/>
              <p:cNvSpPr/>
              <p:nvPr/>
            </p:nvSpPr>
            <p:spPr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1"/>
              <p:cNvSpPr/>
              <p:nvPr/>
            </p:nvSpPr>
            <p:spPr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1"/>
              <p:cNvSpPr/>
              <p:nvPr/>
            </p:nvSpPr>
            <p:spPr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l" t="t" r="r" b="b"/>
                <a:pathLst>
                  <a:path w="263" h="326" extrusionOk="0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5" name="Google Shape;35;p1"/>
              <p:cNvSpPr/>
              <p:nvPr/>
            </p:nvSpPr>
            <p:spPr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33" h="31" extrusionOk="0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1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</p:grpSpPr>
          <p:sp>
            <p:nvSpPr>
              <p:cNvPr id="37" name="Google Shape;37;p1"/>
              <p:cNvSpPr/>
              <p:nvPr/>
            </p:nvSpPr>
            <p:spPr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l" t="t" r="r" b="b"/>
                <a:pathLst>
                  <a:path w="263" h="323" extrusionOk="0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8" name="Google Shape;38;p1"/>
              <p:cNvSpPr/>
              <p:nvPr/>
            </p:nvSpPr>
            <p:spPr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33" h="32" extrusionOk="0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1"/>
              <p:cNvSpPr/>
              <p:nvPr/>
            </p:nvSpPr>
            <p:spPr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1"/>
              <p:cNvSpPr/>
              <p:nvPr/>
            </p:nvSpPr>
            <p:spPr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l" t="t" r="r" b="b"/>
                <a:pathLst>
                  <a:path w="188" h="727" extrusionOk="0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1" name="Google Shape;41;p1"/>
              <p:cNvSpPr/>
              <p:nvPr/>
            </p:nvSpPr>
            <p:spPr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3" extrusionOk="0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1"/>
              <p:cNvSpPr/>
              <p:nvPr/>
            </p:nvSpPr>
            <p:spPr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73" extrusionOk="0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3" name="Google Shape;43;p1"/>
              <p:cNvSpPr/>
              <p:nvPr/>
            </p:nvSpPr>
            <p:spPr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1"/>
              <p:cNvSpPr/>
              <p:nvPr/>
            </p:nvSpPr>
            <p:spPr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135" extrusionOk="0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5" name="Google Shape;45;p1"/>
              <p:cNvSpPr/>
              <p:nvPr/>
            </p:nvSpPr>
            <p:spPr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1"/>
              <p:cNvSpPr/>
              <p:nvPr/>
            </p:nvSpPr>
            <p:spPr>
              <a:xfrm>
                <a:off x="11939587" y="6596063"/>
                <a:ext cx="23813" cy="252413"/>
              </a:xfrm>
              <a:prstGeom prst="rect">
                <a:avLst/>
              </a:pr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7" name="Google Shape;47;p1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1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49" name="Google Shape;49;p1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50" name="Google Shape;50;p1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51" name="Google Shape;51;p1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52" name="Google Shape;52;p1" descr="{&quot;HashCode&quot;:891313737,&quot;Placement&quot;:&quot;Footer&quot;}"/>
          <p:cNvSpPr txBox="1"/>
          <p:nvPr/>
        </p:nvSpPr>
        <p:spPr>
          <a:xfrm>
            <a:off x="4885989" y="6595656"/>
            <a:ext cx="2420021" cy="262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Classificação da informação: Uso Interno</a:t>
            </a:r>
            <a:endParaRPr/>
          </a:p>
        </p:txBody>
      </p:sp>
      <p:sp>
        <p:nvSpPr>
          <p:cNvPr id="2" name="MSIPCMContentMarking" descr="{&quot;HashCode&quot;:891313737,&quot;Placement&quot;:&quot;Footer&quot;}">
            <a:extLst>
              <a:ext uri="{FF2B5EF4-FFF2-40B4-BE49-F238E27FC236}">
                <a16:creationId xmlns:a16="http://schemas.microsoft.com/office/drawing/2014/main" id="{E91E23E6-C06D-4924-B704-80ECED0AE70A}"/>
              </a:ext>
            </a:extLst>
          </p:cNvPr>
          <p:cNvSpPr txBox="1"/>
          <p:nvPr userDrawn="1"/>
        </p:nvSpPr>
        <p:spPr>
          <a:xfrm>
            <a:off x="4885989" y="6595656"/>
            <a:ext cx="2420021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000">
                <a:solidFill>
                  <a:srgbClr val="000000"/>
                </a:solidFill>
                <a:latin typeface="Calibri" panose="020F0502020204030204" pitchFamily="34" charset="0"/>
              </a:rPr>
              <a:t>Classificação da informação: Uso Interno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dyeni.souza@gmail.c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9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MEU NOME É DYENIFFER</a:t>
            </a:r>
            <a:endParaRPr/>
          </a:p>
        </p:txBody>
      </p:sp>
      <p:sp>
        <p:nvSpPr>
          <p:cNvPr id="236" name="Google Shape;236;p19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/>
              <a:t>Podem me encontrar no Linkedin: </a:t>
            </a:r>
            <a:endParaRPr/>
          </a:p>
          <a:p>
            <a:pPr marL="228600" lvl="0" indent="-38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/>
          </a:p>
        </p:txBody>
      </p:sp>
      <p:pic>
        <p:nvPicPr>
          <p:cNvPr id="237" name="Google Shape;23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9975" y="1972550"/>
            <a:ext cx="4081050" cy="430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0"/>
          <p:cNvSpPr txBox="1"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pt-BR"/>
              <a:t>	TÉCNICAS DE TESTE PARA </a:t>
            </a:r>
            <a:br>
              <a:rPr lang="pt-BR"/>
            </a:br>
            <a:r>
              <a:rPr lang="pt-BR"/>
              <a:t>		JOGOS DIGITAIS</a:t>
            </a:r>
            <a:endParaRPr/>
          </a:p>
        </p:txBody>
      </p:sp>
      <p:sp>
        <p:nvSpPr>
          <p:cNvPr id="243" name="Google Shape;243;p20"/>
          <p:cNvSpPr txBox="1"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1"/>
          <p:cNvSpPr txBox="1">
            <a:spLocks noGrp="1"/>
          </p:cNvSpPr>
          <p:nvPr>
            <p:ph type="title"/>
          </p:nvPr>
        </p:nvSpPr>
        <p:spPr>
          <a:xfrm>
            <a:off x="1141425" y="139600"/>
            <a:ext cx="9906000" cy="10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NO BRASIL ENTRE 2013 E 2018</a:t>
            </a:r>
            <a:endParaRPr/>
          </a:p>
        </p:txBody>
      </p:sp>
      <p:sp>
        <p:nvSpPr>
          <p:cNvPr id="249" name="Google Shape;249;p21"/>
          <p:cNvSpPr txBox="1">
            <a:spLocks noGrp="1"/>
          </p:cNvSpPr>
          <p:nvPr>
            <p:ph type="body" idx="1"/>
          </p:nvPr>
        </p:nvSpPr>
        <p:spPr>
          <a:xfrm>
            <a:off x="1141412" y="1927274"/>
            <a:ext cx="9905999" cy="3863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20"/>
          </a:p>
        </p:txBody>
      </p:sp>
      <p:sp>
        <p:nvSpPr>
          <p:cNvPr id="250" name="Google Shape;250;p21"/>
          <p:cNvSpPr txBox="1"/>
          <p:nvPr/>
        </p:nvSpPr>
        <p:spPr>
          <a:xfrm>
            <a:off x="1350498" y="6239482"/>
            <a:ext cx="100584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Referência: https://itmidia.com/estudios-de-games-mais-do-que-dobram-no-brasil-entre-2013-e-2018/</a:t>
            </a:r>
            <a:endParaRPr/>
          </a:p>
        </p:txBody>
      </p:sp>
      <p:pic>
        <p:nvPicPr>
          <p:cNvPr id="251" name="Google Shape;25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000" y="1074336"/>
            <a:ext cx="10058400" cy="516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2"/>
          <p:cNvSpPr txBox="1">
            <a:spLocks noGrp="1"/>
          </p:cNvSpPr>
          <p:nvPr>
            <p:ph type="title"/>
          </p:nvPr>
        </p:nvSpPr>
        <p:spPr>
          <a:xfrm>
            <a:off x="1141425" y="618530"/>
            <a:ext cx="9906000" cy="2574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7" name="Google Shape;25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3100" y="81725"/>
            <a:ext cx="6694549" cy="6694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3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ONDE TUDO COMEÇOU</a:t>
            </a:r>
            <a:endParaRPr/>
          </a:p>
        </p:txBody>
      </p:sp>
      <p:pic>
        <p:nvPicPr>
          <p:cNvPr id="263" name="Google Shape;263;p23" descr="Game Testi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08349" y="126676"/>
            <a:ext cx="5016600" cy="645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3"/>
          <p:cNvSpPr txBox="1"/>
          <p:nvPr/>
        </p:nvSpPr>
        <p:spPr>
          <a:xfrm>
            <a:off x="1141413" y="2672862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65" name="Google Shape;265;p23"/>
          <p:cNvSpPr txBox="1"/>
          <p:nvPr/>
        </p:nvSpPr>
        <p:spPr>
          <a:xfrm>
            <a:off x="1141413" y="2672862"/>
            <a:ext cx="479930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CHARLES P. SCHULTZ, Robert Bryant and Tim Langdell. Game Testing All in One, Course Technology, 2005 (520 pages) ISBN:1592003737</a:t>
            </a:r>
            <a:endParaRPr sz="18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4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endParaRPr/>
          </a:p>
        </p:txBody>
      </p:sp>
      <p:sp>
        <p:nvSpPr>
          <p:cNvPr id="271" name="Google Shape;271;p24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2" name="Google Shape;27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5000" y="139600"/>
            <a:ext cx="6750401" cy="6645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5"/>
          <p:cNvSpPr txBox="1">
            <a:spLocks noGrp="1"/>
          </p:cNvSpPr>
          <p:nvPr>
            <p:ph type="title"/>
          </p:nvPr>
        </p:nvSpPr>
        <p:spPr>
          <a:xfrm>
            <a:off x="1141425" y="174501"/>
            <a:ext cx="9906000" cy="12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 b="1"/>
              <a:t>1 - COMBINATORIAL TESTING</a:t>
            </a:r>
            <a:endParaRPr b="1"/>
          </a:p>
        </p:txBody>
      </p:sp>
      <p:sp>
        <p:nvSpPr>
          <p:cNvPr id="278" name="Google Shape;278;p25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900"/>
              <a:buFont typeface="Arial"/>
              <a:buNone/>
            </a:pPr>
            <a:r>
              <a:rPr lang="pt-BR" sz="9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TABELA DE TESTE COMBINATÓRIO</a:t>
            </a:r>
            <a:endParaRPr sz="11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br>
              <a:rPr lang="pt-BR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1"/>
          </p:nvPr>
        </p:nvSpPr>
        <p:spPr>
          <a:xfrm>
            <a:off x="1143000" y="1283848"/>
            <a:ext cx="9906000" cy="3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/>
              <a:t>possibilita achar erros e ganhar confiança no jogo durante o desenvolvimento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/>
              <a:t>tabela de combinações possíveis das ações</a:t>
            </a:r>
            <a:endParaRPr/>
          </a:p>
          <a:p>
            <a:pPr marL="228600" lvl="0" indent="-38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/>
          </a:p>
        </p:txBody>
      </p:sp>
      <p:graphicFrame>
        <p:nvGraphicFramePr>
          <p:cNvPr id="280" name="Google Shape;280;p25"/>
          <p:cNvGraphicFramePr/>
          <p:nvPr>
            <p:extLst>
              <p:ext uri="{D42A27DB-BD31-4B8C-83A1-F6EECF244321}">
                <p14:modId xmlns:p14="http://schemas.microsoft.com/office/powerpoint/2010/main" val="2239843394"/>
              </p:ext>
            </p:extLst>
          </p:nvPr>
        </p:nvGraphicFramePr>
        <p:xfrm>
          <a:off x="1792849" y="2848131"/>
          <a:ext cx="9166275" cy="3815320"/>
        </p:xfrm>
        <a:graphic>
          <a:graphicData uri="http://schemas.openxmlformats.org/drawingml/2006/table">
            <a:tbl>
              <a:tblPr firstRow="1" bandRow="1">
                <a:noFill/>
                <a:tableStyleId>{DC9B5EC7-F412-4B33-89C7-CD1B054F6907}</a:tableStyleId>
              </a:tblPr>
              <a:tblGrid>
                <a:gridCol w="305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447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/>
                        <a:t>Gênero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Sabre de Luz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Força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Masculino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Uma mão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Luz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Masculino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wentieth Century"/>
                        <a:buNone/>
                      </a:pPr>
                      <a:r>
                        <a:rPr lang="pt-BR" sz="1800"/>
                        <a:t>Uma mão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Trevas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Masculino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Duas mãos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Luz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Masculino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Duas mãos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Trevas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Feminino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wentieth Century"/>
                        <a:buNone/>
                      </a:pPr>
                      <a:r>
                        <a:rPr lang="pt-BR" sz="1800"/>
                        <a:t>Uma mão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Luz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Feminino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wentieth Century"/>
                        <a:buNone/>
                      </a:pPr>
                      <a:r>
                        <a:rPr lang="pt-BR" sz="1800"/>
                        <a:t>Uma mão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Trevas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7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Feminino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Duas mãos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Luz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7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Feminino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Duas mãos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dirty="0"/>
                        <a:t>Trevas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6"/>
          <p:cNvSpPr txBox="1">
            <a:spLocks noGrp="1"/>
          </p:cNvSpPr>
          <p:nvPr>
            <p:ph type="title"/>
          </p:nvPr>
        </p:nvSpPr>
        <p:spPr>
          <a:xfrm>
            <a:off x="745600" y="0"/>
            <a:ext cx="10301700" cy="9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 b="1"/>
              <a:t>2 - TEST FLOW DIAGRAMS</a:t>
            </a:r>
            <a:endParaRPr/>
          </a:p>
        </p:txBody>
      </p:sp>
      <p:sp>
        <p:nvSpPr>
          <p:cNvPr id="286" name="Google Shape;286;p26"/>
          <p:cNvSpPr txBox="1">
            <a:spLocks noGrp="1"/>
          </p:cNvSpPr>
          <p:nvPr>
            <p:ph type="body" idx="1"/>
          </p:nvPr>
        </p:nvSpPr>
        <p:spPr>
          <a:xfrm>
            <a:off x="506050" y="889975"/>
            <a:ext cx="10541400" cy="14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/>
              <a:t>Nos diagramas podem </a:t>
            </a:r>
            <a:br>
              <a:rPr lang="pt-BR"/>
            </a:br>
            <a:r>
              <a:rPr lang="pt-BR"/>
              <a:t>existir vários fluxos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/>
              <a:t>Englobando assim boa </a:t>
            </a:r>
            <a:br>
              <a:rPr lang="pt-BR"/>
            </a:br>
            <a:r>
              <a:rPr lang="pt-BR"/>
              <a:t>parte das possibilidades </a:t>
            </a:r>
            <a:br>
              <a:rPr lang="pt-BR"/>
            </a:br>
            <a:r>
              <a:rPr lang="pt-BR"/>
              <a:t>do jogo</a:t>
            </a:r>
            <a:endParaRPr/>
          </a:p>
        </p:txBody>
      </p:sp>
      <p:pic>
        <p:nvPicPr>
          <p:cNvPr id="287" name="Google Shape;287;p26" descr="Resultado de imagem para teste por diagramas de jogos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96600" y="994800"/>
            <a:ext cx="7852200" cy="52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7"/>
          <p:cNvSpPr txBox="1">
            <a:spLocks noGrp="1"/>
          </p:cNvSpPr>
          <p:nvPr>
            <p:ph type="title"/>
          </p:nvPr>
        </p:nvSpPr>
        <p:spPr>
          <a:xfrm>
            <a:off x="1141425" y="174502"/>
            <a:ext cx="9906000" cy="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 b="1"/>
              <a:t>3 - CLEANROOM TESTING</a:t>
            </a:r>
            <a:endParaRPr/>
          </a:p>
        </p:txBody>
      </p:sp>
      <p:graphicFrame>
        <p:nvGraphicFramePr>
          <p:cNvPr id="293" name="Google Shape;293;p27"/>
          <p:cNvGraphicFramePr/>
          <p:nvPr/>
        </p:nvGraphicFramePr>
        <p:xfrm>
          <a:off x="843211" y="1830692"/>
          <a:ext cx="3066750" cy="3052650"/>
        </p:xfrm>
        <a:graphic>
          <a:graphicData uri="http://schemas.openxmlformats.org/drawingml/2006/table">
            <a:tbl>
              <a:tblPr firstRow="1" bandRow="1">
                <a:noFill/>
                <a:tableStyleId>{DC9B5EC7-F412-4B33-89C7-CD1B054F6907}</a:tableStyleId>
              </a:tblPr>
              <a:tblGrid>
                <a:gridCol w="3066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8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Valor Sensibilidade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10%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40%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60%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80%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100%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4" name="Google Shape;294;p27"/>
          <p:cNvSpPr txBox="1"/>
          <p:nvPr/>
        </p:nvSpPr>
        <p:spPr>
          <a:xfrm>
            <a:off x="6642584" y="732638"/>
            <a:ext cx="5040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ANÁLISE COMBINATÓRIA ENTRE CARACTERÍSTICAS POSSÍVEIS</a:t>
            </a:r>
            <a:endParaRPr/>
          </a:p>
        </p:txBody>
      </p:sp>
      <p:sp>
        <p:nvSpPr>
          <p:cNvPr id="295" name="Google Shape;295;p27"/>
          <p:cNvSpPr txBox="1"/>
          <p:nvPr/>
        </p:nvSpPr>
        <p:spPr>
          <a:xfrm>
            <a:off x="1041962" y="1037299"/>
            <a:ext cx="2868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PERCENTUAL DE VARIAÇÃO DE VALOR</a:t>
            </a:r>
            <a:endParaRPr/>
          </a:p>
        </p:txBody>
      </p:sp>
      <p:graphicFrame>
        <p:nvGraphicFramePr>
          <p:cNvPr id="296" name="Google Shape;296;p27"/>
          <p:cNvGraphicFramePr/>
          <p:nvPr/>
        </p:nvGraphicFramePr>
        <p:xfrm>
          <a:off x="5698645" y="1345719"/>
          <a:ext cx="6091275" cy="1828850"/>
        </p:xfrm>
        <a:graphic>
          <a:graphicData uri="http://schemas.openxmlformats.org/drawingml/2006/table">
            <a:tbl>
              <a:tblPr firstRow="1" bandRow="1">
                <a:noFill/>
                <a:tableStyleId>{DC9B5EC7-F412-4B33-89C7-CD1B054F6907}</a:tableStyleId>
              </a:tblPr>
              <a:tblGrid>
                <a:gridCol w="203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0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Valor sensibilidade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Sentido movimento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Vibração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10%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Correto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On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10%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Invertido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On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10%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Correto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Off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10%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Invertido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Off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7" name="Google Shape;297;p27"/>
          <p:cNvSpPr txBox="1"/>
          <p:nvPr/>
        </p:nvSpPr>
        <p:spPr>
          <a:xfrm>
            <a:off x="4170650" y="3734375"/>
            <a:ext cx="7294200" cy="30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1905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wentieth Century"/>
              <a:buChar char="•"/>
            </a:pPr>
            <a:r>
              <a:rPr lang="pt-BR" sz="2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 </a:t>
            </a:r>
            <a:r>
              <a:rPr lang="pt-BR" sz="24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objetivo desse teste é validar as diversas formas de como o jogador vai realmente jogar o jogo</a:t>
            </a:r>
            <a:endParaRPr sz="24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8"/>
          <p:cNvSpPr txBox="1">
            <a:spLocks noGrp="1"/>
          </p:cNvSpPr>
          <p:nvPr>
            <p:ph type="title"/>
          </p:nvPr>
        </p:nvSpPr>
        <p:spPr>
          <a:xfrm>
            <a:off x="1141425" y="279202"/>
            <a:ext cx="99060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4 - </a:t>
            </a:r>
            <a:r>
              <a:rPr lang="pt-BR" b="1"/>
              <a:t>TEST TREES</a:t>
            </a:r>
            <a:endParaRPr/>
          </a:p>
        </p:txBody>
      </p:sp>
      <p:sp>
        <p:nvSpPr>
          <p:cNvPr id="303" name="Google Shape;303;p28"/>
          <p:cNvSpPr txBox="1">
            <a:spLocks noGrp="1"/>
          </p:cNvSpPr>
          <p:nvPr>
            <p:ph type="body" idx="1"/>
          </p:nvPr>
        </p:nvSpPr>
        <p:spPr>
          <a:xfrm>
            <a:off x="181637" y="1481662"/>
            <a:ext cx="9906000" cy="3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147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50"/>
              <a:buChar char="•"/>
            </a:pPr>
            <a:r>
              <a:rPr lang="pt-BR" dirty="0"/>
              <a:t>cada vez que uma nova versão é liberada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precisamos levantar o impacto das falhas</a:t>
            </a:r>
            <a:br>
              <a:rPr lang="pt-BR" dirty="0"/>
            </a:br>
            <a:endParaRPr dirty="0"/>
          </a:p>
          <a:p>
            <a:pPr marL="457200" lvl="0" indent="-37147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50"/>
              <a:buChar char="•"/>
            </a:pPr>
            <a:r>
              <a:rPr lang="pt-BR" dirty="0"/>
              <a:t>o objetivo é levantar quais são as características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do jogo, assim é possível saber onde o maior esforço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 teste deve ser feito após uma liberação de</a:t>
            </a:r>
            <a:br>
              <a:rPr lang="pt-BR" dirty="0"/>
            </a:br>
            <a:r>
              <a:rPr lang="pt-BR" dirty="0"/>
              <a:t>correção</a:t>
            </a:r>
            <a:endParaRPr dirty="0"/>
          </a:p>
        </p:txBody>
      </p:sp>
      <p:pic>
        <p:nvPicPr>
          <p:cNvPr id="304" name="Google Shape;30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6550" y="69800"/>
            <a:ext cx="5457200" cy="67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9"/>
          <p:cNvSpPr txBox="1">
            <a:spLocks noGrp="1"/>
          </p:cNvSpPr>
          <p:nvPr>
            <p:ph type="title"/>
          </p:nvPr>
        </p:nvSpPr>
        <p:spPr>
          <a:xfrm>
            <a:off x="1141425" y="157052"/>
            <a:ext cx="9906000" cy="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5 - </a:t>
            </a:r>
            <a:r>
              <a:rPr lang="pt-BR" b="1"/>
              <a:t>PLAY TESTING</a:t>
            </a:r>
            <a:endParaRPr/>
          </a:p>
        </p:txBody>
      </p:sp>
      <p:sp>
        <p:nvSpPr>
          <p:cNvPr id="310" name="Google Shape;310;p29"/>
          <p:cNvSpPr txBox="1">
            <a:spLocks noGrp="1"/>
          </p:cNvSpPr>
          <p:nvPr>
            <p:ph type="body" idx="1"/>
          </p:nvPr>
        </p:nvSpPr>
        <p:spPr>
          <a:xfrm>
            <a:off x="1143012" y="1377448"/>
            <a:ext cx="9906000" cy="41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76225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pt-BR"/>
              <a:t>o objetivo das técnicas anteriores era responder a pergunta: o jogo funciona?</a:t>
            </a:r>
            <a:endParaRPr/>
          </a:p>
          <a:p>
            <a:pPr marL="228600" lvl="0" indent="-276225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pt-BR"/>
              <a:t>essa técnica responde a pergunta: o jogo funciona bem?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br>
              <a:rPr lang="pt-BR"/>
            </a:br>
            <a:r>
              <a:rPr lang="pt-BR"/>
              <a:t>O jogo é fácil de jogar? O jogo é muito difícil de jogar?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pt-BR"/>
              <a:t>O jogo é fácil de aprender? Os controles são intuitivos?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pt-BR"/>
              <a:t>A tela do usuário é limpa e fácil de navegar? O jogo é divertido?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22860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228600" lvl="0" indent="-381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0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6000" cy="1478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30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6000" cy="354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7" name="Google Shape;31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7475" y="340800"/>
            <a:ext cx="7520750" cy="583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1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OBRIGADA!!!!</a:t>
            </a:r>
            <a:endParaRPr/>
          </a:p>
        </p:txBody>
      </p:sp>
      <p:sp>
        <p:nvSpPr>
          <p:cNvPr id="323" name="Google Shape;323;p31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u="sng">
                <a:solidFill>
                  <a:schemeClr val="hlink"/>
                </a:solidFill>
                <a:hlinkClick r:id="rId3"/>
              </a:rPr>
              <a:t>dyeni.souza@gmail.com</a:t>
            </a:r>
            <a:br>
              <a:rPr lang="pt-BR"/>
            </a:b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ircuito">
  <a:themeElements>
    <a:clrScheme name="Circuit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248</Words>
  <Application>Microsoft Office PowerPoint</Application>
  <PresentationFormat>Widescreen</PresentationFormat>
  <Paragraphs>88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Tw Cen MT</vt:lpstr>
      <vt:lpstr>Twentieth Century</vt:lpstr>
      <vt:lpstr>Circuito</vt:lpstr>
      <vt:lpstr>MEU NOME É DYENIFFER</vt:lpstr>
      <vt:lpstr> TÉCNICAS DE TESTE PARA    JOGOS DIGITAIS</vt:lpstr>
      <vt:lpstr>NO BRASIL ENTRE 2013 E 2018</vt:lpstr>
      <vt:lpstr>Apresentação do PowerPoint</vt:lpstr>
      <vt:lpstr>ONDE TUDO COMEÇOU</vt:lpstr>
      <vt:lpstr>Apresentação do PowerPoint</vt:lpstr>
      <vt:lpstr>1 - COMBINATORIAL TESTING</vt:lpstr>
      <vt:lpstr>2 - TEST FLOW DIAGRAMS</vt:lpstr>
      <vt:lpstr>3 - CLEANROOM TESTING</vt:lpstr>
      <vt:lpstr>4 - TEST TREES</vt:lpstr>
      <vt:lpstr>5 - PLAY TESTING</vt:lpstr>
      <vt:lpstr>Apresentação do PowerPoint</vt:lpstr>
      <vt:lpstr>OBRIGADA!!!!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MEU NOME É DYENIFFER</dc:title>
  <cp:lastModifiedBy>Dyeniffer Terezinha Santos de Souza</cp:lastModifiedBy>
  <cp:revision>3</cp:revision>
  <dcterms:modified xsi:type="dcterms:W3CDTF">2019-04-10T17:02:41Z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9deea41-824f-4c3c-afd5-7afdfc16eee8_Enabled">
    <vt:lpwstr>True</vt:lpwstr>
  </property>
  <property fmtid="{D5CDD505-2E9C-101B-9397-08002B2CF9AE}" pid="3" name="MSIP_Label_99deea41-824f-4c3c-afd5-7afdfc16eee8_SiteId">
    <vt:lpwstr>3223964c-6e1f-48ba-b705-423351281a8c</vt:lpwstr>
  </property>
  <property fmtid="{D5CDD505-2E9C-101B-9397-08002B2CF9AE}" pid="4" name="MSIP_Label_99deea41-824f-4c3c-afd5-7afdfc16eee8_Owner">
    <vt:lpwstr>dyeniffer_souza@sicredi.com.br</vt:lpwstr>
  </property>
  <property fmtid="{D5CDD505-2E9C-101B-9397-08002B2CF9AE}" pid="5" name="MSIP_Label_99deea41-824f-4c3c-afd5-7afdfc16eee8_SetDate">
    <vt:lpwstr>2019-04-10T12:09:36.6870563Z</vt:lpwstr>
  </property>
  <property fmtid="{D5CDD505-2E9C-101B-9397-08002B2CF9AE}" pid="6" name="MSIP_Label_99deea41-824f-4c3c-afd5-7afdfc16eee8_Name">
    <vt:lpwstr>Uso Interno</vt:lpwstr>
  </property>
  <property fmtid="{D5CDD505-2E9C-101B-9397-08002B2CF9AE}" pid="7" name="MSIP_Label_99deea41-824f-4c3c-afd5-7afdfc16eee8_Application">
    <vt:lpwstr>Microsoft Azure Information Protection</vt:lpwstr>
  </property>
  <property fmtid="{D5CDD505-2E9C-101B-9397-08002B2CF9AE}" pid="8" name="MSIP_Label_99deea41-824f-4c3c-afd5-7afdfc16eee8_Extended_MSFT_Method">
    <vt:lpwstr>Automatic</vt:lpwstr>
  </property>
  <property fmtid="{D5CDD505-2E9C-101B-9397-08002B2CF9AE}" pid="9" name="Sensitivity">
    <vt:lpwstr>Uso Interno</vt:lpwstr>
  </property>
</Properties>
</file>