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8" r:id="rId5"/>
    <p:sldMasterId id="2147483679" r:id="rId6"/>
    <p:sldMasterId id="2147483680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</p:sldIdLst>
  <p:sldSz cy="5143500" cx="9144000"/>
  <p:notesSz cx="6858000" cy="9144000"/>
  <p:embeddedFontLst>
    <p:embeddedFont>
      <p:font typeface="Roboto"/>
      <p:regular r:id="rId29"/>
      <p:bold r:id="rId30"/>
      <p:italic r:id="rId31"/>
      <p:boldItalic r:id="rId32"/>
    </p:embeddedFont>
    <p:embeddedFont>
      <p:font typeface="Titillium Web"/>
      <p:regular r:id="rId33"/>
      <p:bold r:id="rId34"/>
      <p:italic r:id="rId35"/>
      <p:boldItalic r:id="rId36"/>
    </p:embeddedFont>
    <p:embeddedFont>
      <p:font typeface="Monda"/>
      <p:regular r:id="rId37"/>
      <p:bold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9F60282F-A418-43E1-813D-B08BB82EB95B}">
  <a:tblStyle styleId="{9F60282F-A418-43E1-813D-B08BB82EB95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regular.fntdata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3.xml"/><Relationship Id="rId33" Type="http://schemas.openxmlformats.org/officeDocument/2006/relationships/font" Target="fonts/TitilliumWeb-regular.fntdata"/><Relationship Id="rId10" Type="http://schemas.openxmlformats.org/officeDocument/2006/relationships/slide" Target="slides/slide2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5.xml"/><Relationship Id="rId35" Type="http://schemas.openxmlformats.org/officeDocument/2006/relationships/font" Target="fonts/TitilliumWeb-italic.fntdata"/><Relationship Id="rId12" Type="http://schemas.openxmlformats.org/officeDocument/2006/relationships/slide" Target="slides/slide4.xml"/><Relationship Id="rId34" Type="http://schemas.openxmlformats.org/officeDocument/2006/relationships/font" Target="fonts/TitilliumWeb-bold.fntdata"/><Relationship Id="rId15" Type="http://schemas.openxmlformats.org/officeDocument/2006/relationships/slide" Target="slides/slide7.xml"/><Relationship Id="rId37" Type="http://schemas.openxmlformats.org/officeDocument/2006/relationships/font" Target="fonts/Monda-regular.fntdata"/><Relationship Id="rId14" Type="http://schemas.openxmlformats.org/officeDocument/2006/relationships/slide" Target="slides/slide6.xml"/><Relationship Id="rId36" Type="http://schemas.openxmlformats.org/officeDocument/2006/relationships/font" Target="fonts/TitilliumWeb-boldItalic.fntdata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38" Type="http://schemas.openxmlformats.org/officeDocument/2006/relationships/font" Target="fonts/Monda-bold.fntdata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56bde34304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56bde34304_0_92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56bde34304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56bde34304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slide2: #PraCegoVer: imagem de fundo: paineil de medidores de um carro: rpm, velocímetro e combustível.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f6d04a6e4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f6d04a6e4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ea18da865_0_856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ea18da865_0_8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3ea18da865_0_856:notes"/>
          <p:cNvSpPr txBox="1"/>
          <p:nvPr>
            <p:ph idx="12" type="sldNum"/>
          </p:nvPr>
        </p:nvSpPr>
        <p:spPr>
          <a:xfrm>
            <a:off x="3885009" y="868468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ea18da865_0_967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ea18da865_0_9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#PraCegoVer: imagem com um código fonte em python :|</a:t>
            </a:r>
            <a:endParaRPr/>
          </a:p>
        </p:txBody>
      </p:sp>
      <p:sp>
        <p:nvSpPr>
          <p:cNvPr id="191" name="Google Shape;191;g3ea18da865_0_967:notes"/>
          <p:cNvSpPr txBox="1"/>
          <p:nvPr>
            <p:ph idx="12" type="sldNum"/>
          </p:nvPr>
        </p:nvSpPr>
        <p:spPr>
          <a:xfrm>
            <a:off x="3885009" y="868468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ea18da865_0_973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ea18da865_0_9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g3ea18da865_0_973:notes"/>
          <p:cNvSpPr txBox="1"/>
          <p:nvPr>
            <p:ph idx="12" type="sldNum"/>
          </p:nvPr>
        </p:nvSpPr>
        <p:spPr>
          <a:xfrm>
            <a:off x="3885009" y="868468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ea18da865_0_979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ea18da865_0_9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g3ea18da865_0_979:notes"/>
          <p:cNvSpPr txBox="1"/>
          <p:nvPr>
            <p:ph idx="12" type="sldNum"/>
          </p:nvPr>
        </p:nvSpPr>
        <p:spPr>
          <a:xfrm>
            <a:off x="3885009" y="868468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ea18da865_0_986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ea18da865_0_9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3ea18da865_0_986:notes"/>
          <p:cNvSpPr txBox="1"/>
          <p:nvPr>
            <p:ph idx="12" type="sldNum"/>
          </p:nvPr>
        </p:nvSpPr>
        <p:spPr>
          <a:xfrm>
            <a:off x="3885009" y="868468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ea18da865_0_992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ea18da865_0_9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g3ea18da865_0_992:notes"/>
          <p:cNvSpPr txBox="1"/>
          <p:nvPr>
            <p:ph idx="12" type="sldNum"/>
          </p:nvPr>
        </p:nvSpPr>
        <p:spPr>
          <a:xfrm>
            <a:off x="3885009" y="868468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ea18da865_0_8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ea18da865_0_8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#PraCegoVer imagem de fundo: close de 2 mãos digitando código em um notebook.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4caef40f9d_0_43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4caef40f9d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#PraCegoVer: print da tela do locust com 2 gráficos: “Total Requests per Second” e “Response Times (ms)” </a:t>
            </a:r>
            <a:endParaRPr/>
          </a:p>
        </p:txBody>
      </p:sp>
      <p:sp>
        <p:nvSpPr>
          <p:cNvPr id="232" name="Google Shape;232;g4caef40f9d_0_43:notes"/>
          <p:cNvSpPr txBox="1"/>
          <p:nvPr>
            <p:ph idx="12" type="sldNum"/>
          </p:nvPr>
        </p:nvSpPr>
        <p:spPr>
          <a:xfrm>
            <a:off x="3885009" y="868468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4caef40f9d_0_73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4caef40f9d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#PraCegoVer: print da tela do locust com 2 gráficos: “Total Requests per Second” com um pico de 5000 req/s e “Response Times (ms)” com pico de 4000 ms</a:t>
            </a:r>
            <a:endParaRPr/>
          </a:p>
        </p:txBody>
      </p:sp>
      <p:sp>
        <p:nvSpPr>
          <p:cNvPr id="238" name="Google Shape;238;g4caef40f9d_0_73:notes"/>
          <p:cNvSpPr txBox="1"/>
          <p:nvPr>
            <p:ph idx="12" type="sldNum"/>
          </p:nvPr>
        </p:nvSpPr>
        <p:spPr>
          <a:xfrm>
            <a:off x="3885009" y="868468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4caef40f9d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4caef40f9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#PraCegoVer: Foto de fundo: um executivo bravo ao telefone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4caef40f9d_0_33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4caef40f9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g4caef40f9d_0_33:notes"/>
          <p:cNvSpPr txBox="1"/>
          <p:nvPr>
            <p:ph idx="12" type="sldNum"/>
          </p:nvPr>
        </p:nvSpPr>
        <p:spPr>
          <a:xfrm>
            <a:off x="3885009" y="868468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6bde34304_0_224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56bde34304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#PraCegoVer: Diagrama da arquitetura contento 4 recursos principais: 1- Autenticação/Autorização; 2- Função Aws Lambda executa uma procedure no banco de dados; 3- A mesma função lambda faz um insert no banco de dados; 4- API Gateway integrado com a função AWS Lambda para integrar a execução.</a:t>
            </a:r>
            <a:endParaRPr/>
          </a:p>
        </p:txBody>
      </p:sp>
      <p:sp>
        <p:nvSpPr>
          <p:cNvPr id="256" name="Google Shape;256;g56bde34304_0_224:notes"/>
          <p:cNvSpPr txBox="1"/>
          <p:nvPr>
            <p:ph idx="12" type="sldNum"/>
          </p:nvPr>
        </p:nvSpPr>
        <p:spPr>
          <a:xfrm>
            <a:off x="3885009" y="868468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ea18da865_0_1003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ea18da865_0_10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#PraCegoVer: Gréfico de monitoramento do zabbix com uma linha contendo o tempo médio de requisição de uma chamada http. Média de 380ms</a:t>
            </a:r>
            <a:endParaRPr/>
          </a:p>
        </p:txBody>
      </p:sp>
      <p:sp>
        <p:nvSpPr>
          <p:cNvPr id="263" name="Google Shape;263;g3ea18da865_0_1003:notes"/>
          <p:cNvSpPr txBox="1"/>
          <p:nvPr>
            <p:ph idx="12" type="sldNum"/>
          </p:nvPr>
        </p:nvSpPr>
        <p:spPr>
          <a:xfrm>
            <a:off x="3885009" y="868468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4caef40f9d_0_24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4caef40f9d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#PraCegoVer: 1- Monitoramento: Zabbix(logo). 2- calcurando dataInicio e dataFim a partir de datetime.now(); 3- Imagem com o código: logger.debug(“Passou aqui!”).</a:t>
            </a:r>
            <a:endParaRPr/>
          </a:p>
        </p:txBody>
      </p:sp>
      <p:sp>
        <p:nvSpPr>
          <p:cNvPr id="270" name="Google Shape;270;g4caef40f9d_0_24:notes"/>
          <p:cNvSpPr txBox="1"/>
          <p:nvPr>
            <p:ph idx="12" type="sldNum"/>
          </p:nvPr>
        </p:nvSpPr>
        <p:spPr>
          <a:xfrm>
            <a:off x="3885009" y="868468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4caef40f9d_0_66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4caef40f9d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#PraCegoVer: Tabela com resultado de teste de performance executado no SoapUI mostrando o tempo médio de 600ms.</a:t>
            </a:r>
            <a:endParaRPr/>
          </a:p>
        </p:txBody>
      </p:sp>
      <p:sp>
        <p:nvSpPr>
          <p:cNvPr id="280" name="Google Shape;280;g4caef40f9d_0_66:notes"/>
          <p:cNvSpPr txBox="1"/>
          <p:nvPr>
            <p:ph idx="12" type="sldNum"/>
          </p:nvPr>
        </p:nvSpPr>
        <p:spPr>
          <a:xfrm>
            <a:off x="3885009" y="868468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4caef40f9d_0_50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4caef40f9d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g4caef40f9d_0_50:notes"/>
          <p:cNvSpPr txBox="1"/>
          <p:nvPr>
            <p:ph idx="12" type="sldNum"/>
          </p:nvPr>
        </p:nvSpPr>
        <p:spPr>
          <a:xfrm>
            <a:off x="3885009" y="868468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56bde34304_0_1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56bde34304_0_122:notes"/>
          <p:cNvSpPr txBox="1"/>
          <p:nvPr>
            <p:ph idx="1" type="body"/>
          </p:nvPr>
        </p:nvSpPr>
        <p:spPr>
          <a:xfrm>
            <a:off x="685800" y="4400550"/>
            <a:ext cx="5486400" cy="36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#praCegoVer Parte esquerda da tela há um qr-code com os meus contatos: Flávio Pimenta, flavio@pimenta.dev, 19 991050317. No lado direito o logo da Sensedia com minha foto email e github (github.com/flap)</a:t>
            </a:r>
            <a:endParaRPr/>
          </a:p>
        </p:txBody>
      </p:sp>
      <p:sp>
        <p:nvSpPr>
          <p:cNvPr id="294" name="Google Shape;294;g56bde34304_0_1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15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8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jp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0.jp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is" type="vertTitleAndTx">
  <p:cSld name="VERTICAL_TITLE_AND_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/>
          <p:nvPr>
            <p:ph type="title"/>
          </p:nvPr>
        </p:nvSpPr>
        <p:spPr>
          <a:xfrm rot="5400000">
            <a:off x="5708976" y="1385550"/>
            <a:ext cx="4207800" cy="216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" type="body"/>
          </p:nvPr>
        </p:nvSpPr>
        <p:spPr>
          <a:xfrm rot="5400000">
            <a:off x="1311589" y="-698850"/>
            <a:ext cx="4207800" cy="6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" type="body"/>
          </p:nvPr>
        </p:nvSpPr>
        <p:spPr>
          <a:xfrm rot="5400000">
            <a:off x="2870975" y="-1451800"/>
            <a:ext cx="3402000" cy="86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457201" y="204787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457201" y="1076326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9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9"/>
          <p:cNvSpPr txBox="1"/>
          <p:nvPr>
            <p:ph idx="3" type="body"/>
          </p:nvPr>
        </p:nvSpPr>
        <p:spPr>
          <a:xfrm>
            <a:off x="4645026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9"/>
          <p:cNvSpPr txBox="1"/>
          <p:nvPr>
            <p:ph idx="4" type="body"/>
          </p:nvPr>
        </p:nvSpPr>
        <p:spPr>
          <a:xfrm>
            <a:off x="4645026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250826" y="1168004"/>
            <a:ext cx="42450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3" name="Google Shape;53;p10"/>
          <p:cNvSpPr txBox="1"/>
          <p:nvPr>
            <p:ph idx="2" type="body"/>
          </p:nvPr>
        </p:nvSpPr>
        <p:spPr>
          <a:xfrm>
            <a:off x="4648201" y="1168004"/>
            <a:ext cx="42450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722313" y="330517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45700" lIns="91425" spcFirstLastPara="1" rIns="91425" wrap="square" tIns="4570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9" name="Google Shape;59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45700" lIns="91425" spcFirstLastPara="1" rIns="91425" wrap="square" tIns="45700"/>
          <a:lstStyle>
            <a:lvl1pPr lvl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/>
          <p:nvPr>
            <p:ph type="ctrTitle"/>
          </p:nvPr>
        </p:nvSpPr>
        <p:spPr>
          <a:xfrm>
            <a:off x="684213" y="2950369"/>
            <a:ext cx="77724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4"/>
          <p:cNvSpPr txBox="1"/>
          <p:nvPr>
            <p:ph idx="1" type="subTitle"/>
          </p:nvPr>
        </p:nvSpPr>
        <p:spPr>
          <a:xfrm>
            <a:off x="1371600" y="3489723"/>
            <a:ext cx="6400800" cy="7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89" name="Google Shape;89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0" name="Google Shape;90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1" name="Google Shape;101;p1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2" name="Google Shape;10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5" name="Google Shape;10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9" name="Google Shape;10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6" name="Google Shape;116;p2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7" name="Google Shape;117;p2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21" name="Google Shape;12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4" name="Google Shape;124;p2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5" name="Google Shape;125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a">
  <p:cSld name="Slide de título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hort Header">
  <p:cSld name="White Blank_2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8"/>
          <p:cNvSpPr/>
          <p:nvPr/>
        </p:nvSpPr>
        <p:spPr>
          <a:xfrm>
            <a:off x="75" y="4872050"/>
            <a:ext cx="9144000" cy="2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28"/>
          <p:cNvPicPr preferRelativeResize="0"/>
          <p:nvPr/>
        </p:nvPicPr>
        <p:blipFill rotWithShape="1">
          <a:blip r:embed="rId2">
            <a:alphaModFix/>
          </a:blip>
          <a:srcRect b="3" l="0" r="0" t="64928"/>
          <a:stretch/>
        </p:blipFill>
        <p:spPr>
          <a:xfrm>
            <a:off x="0" y="4872050"/>
            <a:ext cx="9144000" cy="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8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7967074" y="4964950"/>
            <a:ext cx="793527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8"/>
          <p:cNvSpPr/>
          <p:nvPr/>
        </p:nvSpPr>
        <p:spPr>
          <a:xfrm>
            <a:off x="0" y="1800"/>
            <a:ext cx="9144000" cy="311100"/>
          </a:xfrm>
          <a:prstGeom prst="rect">
            <a:avLst/>
          </a:prstGeom>
          <a:solidFill>
            <a:srgbClr val="000000">
              <a:alpha val="15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6D4E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8"/>
          <p:cNvSpPr txBox="1"/>
          <p:nvPr/>
        </p:nvSpPr>
        <p:spPr>
          <a:xfrm>
            <a:off x="-25" y="0"/>
            <a:ext cx="9144000" cy="457200"/>
          </a:xfrm>
          <a:prstGeom prst="rect">
            <a:avLst/>
          </a:prstGeom>
          <a:solidFill>
            <a:srgbClr val="7A1E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sz="15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35" name="Google Shape;135;p28"/>
          <p:cNvPicPr preferRelativeResize="0"/>
          <p:nvPr/>
        </p:nvPicPr>
        <p:blipFill rotWithShape="1">
          <a:blip r:embed="rId4">
            <a:alphaModFix/>
          </a:blip>
          <a:srcRect b="0" l="0" r="67934" t="0"/>
          <a:stretch/>
        </p:blipFill>
        <p:spPr>
          <a:xfrm>
            <a:off x="118710" y="53090"/>
            <a:ext cx="281990" cy="32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8"/>
          <p:cNvPicPr preferRelativeResize="0"/>
          <p:nvPr/>
        </p:nvPicPr>
        <p:blipFill rotWithShape="1">
          <a:blip r:embed="rId5">
            <a:alphaModFix/>
          </a:blip>
          <a:srcRect b="0" l="0" r="0" t="50000"/>
          <a:stretch/>
        </p:blipFill>
        <p:spPr>
          <a:xfrm>
            <a:off x="0" y="457200"/>
            <a:ext cx="9144000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8"/>
          <p:cNvSpPr txBox="1"/>
          <p:nvPr>
            <p:ph type="title"/>
          </p:nvPr>
        </p:nvSpPr>
        <p:spPr>
          <a:xfrm>
            <a:off x="499050" y="0"/>
            <a:ext cx="8112900" cy="4572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/>
          <a:lstStyle>
            <a:lvl1pPr lvl="0" rtl="0" algn="l">
              <a:spcBef>
                <a:spcPts val="0"/>
              </a:spcBef>
              <a:spcAft>
                <a:spcPts val="0"/>
              </a:spcAft>
              <a:buNone/>
              <a:defRPr b="0" sz="1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 1">
  <p:cSld name="TITLE_2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6700"/>
            <a:ext cx="9143997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68575" lIns="68575" spcFirstLastPara="1" rIns="68575" wrap="square" tIns="68575">
            <a:noAutofit/>
          </a:bodyPr>
          <a:lstStyle>
            <a:lvl1pPr lvl="0" rtl="0">
              <a:buNone/>
              <a:defRPr sz="1100"/>
            </a:lvl1pPr>
            <a:lvl2pPr lvl="1" rtl="0">
              <a:buNone/>
              <a:defRPr sz="1100"/>
            </a:lvl2pPr>
            <a:lvl3pPr lvl="2" rtl="0">
              <a:buNone/>
              <a:defRPr sz="1100"/>
            </a:lvl3pPr>
            <a:lvl4pPr lvl="3" rtl="0">
              <a:buNone/>
              <a:defRPr sz="1100"/>
            </a:lvl4pPr>
            <a:lvl5pPr lvl="4" rtl="0">
              <a:buNone/>
              <a:defRPr sz="1100"/>
            </a:lvl5pPr>
            <a:lvl6pPr lvl="5" rtl="0">
              <a:buNone/>
              <a:defRPr sz="1100"/>
            </a:lvl6pPr>
            <a:lvl7pPr lvl="6" rtl="0">
              <a:buNone/>
              <a:defRPr sz="1100"/>
            </a:lvl7pPr>
            <a:lvl8pPr lvl="7" rtl="0">
              <a:buNone/>
              <a:defRPr sz="1100"/>
            </a:lvl8pPr>
            <a:lvl9pPr lvl="8" rtl="0"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41" name="Google Shape;141;p29"/>
          <p:cNvSpPr/>
          <p:nvPr/>
        </p:nvSpPr>
        <p:spPr>
          <a:xfrm>
            <a:off x="0" y="-6700"/>
            <a:ext cx="9144000" cy="51435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 1">
  <p:cSld name="TITLE_1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30"/>
          <p:cNvPicPr preferRelativeResize="0"/>
          <p:nvPr/>
        </p:nvPicPr>
        <p:blipFill rotWithShape="1">
          <a:blip r:embed="rId2">
            <a:alphaModFix/>
          </a:blip>
          <a:srcRect b="0" l="0" r="0" t="-18525"/>
          <a:stretch/>
        </p:blipFill>
        <p:spPr>
          <a:xfrm>
            <a:off x="0" y="-952500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45" name="Google Shape;145;p3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 1">
  <p:cSld name="TITLE_AND_BODY_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68575" lIns="68575" spcFirstLastPara="1" rIns="68575" wrap="square" tIns="68575">
            <a:noAutofit/>
          </a:bodyPr>
          <a:lstStyle>
            <a:lvl1pPr lvl="0" rtl="0">
              <a:buNone/>
              <a:defRPr sz="1100"/>
            </a:lvl1pPr>
            <a:lvl2pPr lvl="1" rtl="0">
              <a:buNone/>
              <a:defRPr sz="1100"/>
            </a:lvl2pPr>
            <a:lvl3pPr lvl="2" rtl="0">
              <a:buNone/>
              <a:defRPr sz="1100"/>
            </a:lvl3pPr>
            <a:lvl4pPr lvl="3" rtl="0">
              <a:buNone/>
              <a:defRPr sz="1100"/>
            </a:lvl4pPr>
            <a:lvl5pPr lvl="4" rtl="0">
              <a:buNone/>
              <a:defRPr sz="1100"/>
            </a:lvl5pPr>
            <a:lvl6pPr lvl="5" rtl="0">
              <a:buNone/>
              <a:defRPr sz="1100"/>
            </a:lvl6pPr>
            <a:lvl7pPr lvl="6" rtl="0">
              <a:buNone/>
              <a:defRPr sz="1100"/>
            </a:lvl7pPr>
            <a:lvl8pPr lvl="7" rtl="0">
              <a:buNone/>
              <a:defRPr sz="1100"/>
            </a:lvl8pPr>
            <a:lvl9pPr lvl="8" rtl="0"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48" name="Google Shape;148;p31"/>
          <p:cNvSpPr/>
          <p:nvPr/>
        </p:nvSpPr>
        <p:spPr>
          <a:xfrm>
            <a:off x="0" y="0"/>
            <a:ext cx="9150300" cy="468300"/>
          </a:xfrm>
          <a:prstGeom prst="rect">
            <a:avLst/>
          </a:prstGeom>
          <a:solidFill>
            <a:srgbClr val="662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31"/>
          <p:cNvSpPr/>
          <p:nvPr/>
        </p:nvSpPr>
        <p:spPr>
          <a:xfrm>
            <a:off x="75" y="4872050"/>
            <a:ext cx="9144000" cy="2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31"/>
          <p:cNvPicPr preferRelativeResize="0"/>
          <p:nvPr/>
        </p:nvPicPr>
        <p:blipFill rotWithShape="1">
          <a:blip r:embed="rId2">
            <a:alphaModFix/>
          </a:blip>
          <a:srcRect b="3" l="0" r="0" t="64928"/>
          <a:stretch/>
        </p:blipFill>
        <p:spPr>
          <a:xfrm>
            <a:off x="0" y="4872050"/>
            <a:ext cx="9144000" cy="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1"/>
          <p:cNvPicPr preferRelativeResize="0"/>
          <p:nvPr/>
        </p:nvPicPr>
        <p:blipFill rotWithShape="1">
          <a:blip r:embed="rId3">
            <a:alphaModFix/>
          </a:blip>
          <a:srcRect b="0" l="0" r="67934" t="0"/>
          <a:stretch/>
        </p:blipFill>
        <p:spPr>
          <a:xfrm>
            <a:off x="118710" y="53090"/>
            <a:ext cx="281990" cy="32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1"/>
          <p:cNvSpPr txBox="1"/>
          <p:nvPr>
            <p:ph type="title"/>
          </p:nvPr>
        </p:nvSpPr>
        <p:spPr>
          <a:xfrm>
            <a:off x="505825" y="37350"/>
            <a:ext cx="41385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pic>
        <p:nvPicPr>
          <p:cNvPr id="153" name="Google Shape;15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04600" y="4872050"/>
            <a:ext cx="1101125" cy="2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 2">
  <p:cSld name="TITLE_3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6700"/>
            <a:ext cx="9143997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57" name="Google Shape;157;p32"/>
          <p:cNvSpPr/>
          <p:nvPr/>
        </p:nvSpPr>
        <p:spPr>
          <a:xfrm>
            <a:off x="0" y="-6700"/>
            <a:ext cx="9144000" cy="51435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 3">
  <p:cSld name="TITLE_4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60" name="Google Shape;160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1" cy="5141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17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/>
        </p:nvSpPr>
        <p:spPr>
          <a:xfrm>
            <a:off x="5148262" y="4875212"/>
            <a:ext cx="3995700" cy="3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pt-BR" sz="14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pt-BR" sz="1400" u="non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9" name="Google Shape;9;p1"/>
          <p:cNvGrpSpPr/>
          <p:nvPr/>
        </p:nvGrpSpPr>
        <p:grpSpPr>
          <a:xfrm>
            <a:off x="0" y="0"/>
            <a:ext cx="9050338" cy="357845"/>
            <a:chOff x="0" y="0"/>
            <a:chExt cx="5701" cy="300"/>
          </a:xfrm>
        </p:grpSpPr>
        <p:sp>
          <p:nvSpPr>
            <p:cNvPr id="10" name="Google Shape;10;p1"/>
            <p:cNvSpPr txBox="1"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1"/>
            <p:cNvSpPr txBox="1"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pt-BR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12" name="Google Shape;12;p1"/>
            <p:cNvSpPr txBox="1"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 txBox="1"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"/>
            <p:cNvSpPr txBox="1"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 txBox="1"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oogle Shape;16;p1"/>
          <p:cNvGrpSpPr/>
          <p:nvPr/>
        </p:nvGrpSpPr>
        <p:grpSpPr>
          <a:xfrm>
            <a:off x="-6350" y="5056187"/>
            <a:ext cx="9050338" cy="144716"/>
            <a:chOff x="0" y="0"/>
            <a:chExt cx="5701" cy="300"/>
          </a:xfrm>
        </p:grpSpPr>
        <p:sp>
          <p:nvSpPr>
            <p:cNvPr id="17" name="Google Shape;17;p1"/>
            <p:cNvSpPr txBox="1"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"/>
            <p:cNvSpPr txBox="1"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pt-BR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19" name="Google Shape;19;p1"/>
            <p:cNvSpPr txBox="1"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"/>
            <p:cNvSpPr txBox="1"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"/>
            <p:cNvSpPr txBox="1"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 txBox="1"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horizontal-A4.emf" id="23" name="Google Shape;23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492875" y="287337"/>
            <a:ext cx="2476498" cy="8445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/>
        </p:nvSpPr>
        <p:spPr>
          <a:xfrm>
            <a:off x="5148262" y="4875212"/>
            <a:ext cx="3995700" cy="3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pt-BR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pt-BR" sz="1400" u="none" cap="none" strike="noStrik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63" name="Google Shape;63;p13"/>
          <p:cNvGrpSpPr/>
          <p:nvPr/>
        </p:nvGrpSpPr>
        <p:grpSpPr>
          <a:xfrm>
            <a:off x="0" y="0"/>
            <a:ext cx="9050338" cy="357845"/>
            <a:chOff x="0" y="0"/>
            <a:chExt cx="5701" cy="300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pt-BR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-6350" y="5056187"/>
            <a:ext cx="9050338" cy="144716"/>
            <a:chOff x="0" y="0"/>
            <a:chExt cx="5701" cy="300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pt-BR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vertical-A4.emf" id="77" name="Google Shape;77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624137" y="484187"/>
            <a:ext cx="3819523" cy="24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3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5" name="Google Shape;85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6" name="Google Shape;8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Relationship Id="rId5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png"/><Relationship Id="rId4" Type="http://schemas.openxmlformats.org/officeDocument/2006/relationships/image" Target="../media/image24.png"/><Relationship Id="rId5" Type="http://schemas.openxmlformats.org/officeDocument/2006/relationships/image" Target="../media/image17.jpg"/><Relationship Id="rId6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 txBox="1"/>
          <p:nvPr>
            <p:ph type="ctrTitle"/>
          </p:nvPr>
        </p:nvSpPr>
        <p:spPr>
          <a:xfrm>
            <a:off x="684225" y="2950384"/>
            <a:ext cx="7772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pt-BR"/>
              <a:t>Extraindo métricas em testes de performance </a:t>
            </a:r>
            <a:endParaRPr/>
          </a:p>
        </p:txBody>
      </p:sp>
      <p:sp>
        <p:nvSpPr>
          <p:cNvPr id="166" name="Google Shape;166;p34"/>
          <p:cNvSpPr txBox="1"/>
          <p:nvPr>
            <p:ph idx="1" type="subTitle"/>
          </p:nvPr>
        </p:nvSpPr>
        <p:spPr>
          <a:xfrm>
            <a:off x="1295400" y="4403998"/>
            <a:ext cx="6400800" cy="7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pt-BR" sz="2000"/>
              <a:t>Flávio Pimenta</a:t>
            </a:r>
            <a:endParaRPr/>
          </a:p>
        </p:txBody>
      </p:sp>
      <p:sp>
        <p:nvSpPr>
          <p:cNvPr id="167" name="Google Shape;167;p34"/>
          <p:cNvSpPr txBox="1"/>
          <p:nvPr/>
        </p:nvSpPr>
        <p:spPr>
          <a:xfrm>
            <a:off x="610437" y="4345462"/>
            <a:ext cx="78486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5"/>
          <p:cNvPicPr preferRelativeResize="0"/>
          <p:nvPr/>
        </p:nvPicPr>
        <p:blipFill>
          <a:blip r:embed="rId3">
            <a:alphaModFix amt="66000"/>
          </a:blip>
          <a:stretch>
            <a:fillRect/>
          </a:stretch>
        </p:blipFill>
        <p:spPr>
          <a:xfrm>
            <a:off x="2000" y="216350"/>
            <a:ext cx="9112524" cy="4829923"/>
          </a:xfrm>
          <a:prstGeom prst="rect">
            <a:avLst/>
          </a:prstGeom>
          <a:noFill/>
          <a:ln>
            <a:noFill/>
          </a:ln>
          <a:effectLst>
            <a:reflection blurRad="0" dir="5400000" dist="409575" endA="0" endPos="30000" fadeDir="5400012" kx="0" rotWithShape="0" algn="bl" stA="55000" stPos="0" sy="-100000" ky="0"/>
          </a:effectLst>
        </p:spPr>
      </p:pic>
      <p:sp>
        <p:nvSpPr>
          <p:cNvPr id="173" name="Google Shape;173;p35"/>
          <p:cNvSpPr txBox="1"/>
          <p:nvPr/>
        </p:nvSpPr>
        <p:spPr>
          <a:xfrm>
            <a:off x="2003" y="3841950"/>
            <a:ext cx="5750100" cy="983100"/>
          </a:xfrm>
          <a:prstGeom prst="rect">
            <a:avLst/>
          </a:prstGeom>
          <a:solidFill>
            <a:srgbClr val="99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Pontos importantes para medição de performance</a:t>
            </a:r>
            <a:endParaRPr b="1"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6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Pontos importantes</a:t>
            </a:r>
            <a:endParaRPr/>
          </a:p>
        </p:txBody>
      </p:sp>
      <p:sp>
        <p:nvSpPr>
          <p:cNvPr id="179" name="Google Shape;179;p36"/>
          <p:cNvSpPr txBox="1"/>
          <p:nvPr>
            <p:ph idx="1" type="body"/>
          </p:nvPr>
        </p:nvSpPr>
        <p:spPr>
          <a:xfrm>
            <a:off x="69800" y="1346875"/>
            <a:ext cx="8642400" cy="34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spcBef>
                <a:spcPts val="360"/>
              </a:spcBef>
              <a:spcAft>
                <a:spcPts val="0"/>
              </a:spcAft>
              <a:buSzPts val="3600"/>
              <a:buChar char="•"/>
            </a:pPr>
            <a:r>
              <a:rPr lang="pt-BR" sz="3600"/>
              <a:t>Tempo de resposta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•"/>
            </a:pPr>
            <a:r>
              <a:rPr lang="pt-BR" sz="3600"/>
              <a:t>Usuários simultâneos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•"/>
            </a:pPr>
            <a:r>
              <a:rPr lang="pt-BR" sz="3600"/>
              <a:t>Sessions ou tokens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•"/>
            </a:pPr>
            <a:r>
              <a:rPr lang="pt-BR" sz="3600"/>
              <a:t>Requisições / segundo</a:t>
            </a: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7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locust.io</a:t>
            </a:r>
            <a:endParaRPr/>
          </a:p>
        </p:txBody>
      </p:sp>
      <p:sp>
        <p:nvSpPr>
          <p:cNvPr id="186" name="Google Shape;186;p37"/>
          <p:cNvSpPr txBox="1"/>
          <p:nvPr>
            <p:ph idx="1" type="body"/>
          </p:nvPr>
        </p:nvSpPr>
        <p:spPr>
          <a:xfrm>
            <a:off x="160950" y="1411000"/>
            <a:ext cx="8822100" cy="2024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pt-BR"/>
              <a:t>Ferramenta para testes de performance: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93700" lvl="0" marL="457200" rtl="0" algn="l">
              <a:spcBef>
                <a:spcPts val="560"/>
              </a:spcBef>
              <a:spcAft>
                <a:spcPts val="0"/>
              </a:spcAft>
              <a:buSzPts val="2600"/>
              <a:buChar char="•"/>
            </a:pPr>
            <a:r>
              <a:rPr b="1" lang="pt-BR" sz="2600"/>
              <a:t>https://github.com/locustio/locust</a:t>
            </a:r>
            <a:endParaRPr b="1"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b="1" lang="pt-BR" sz="2600"/>
              <a:t>Utiliza Python !</a:t>
            </a:r>
            <a:endParaRPr b="1"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b="1" lang="pt-BR" sz="2600"/>
              <a:t>Escalável</a:t>
            </a:r>
            <a:endParaRPr b="1" sz="26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2600"/>
          </a:p>
        </p:txBody>
      </p:sp>
      <p:pic>
        <p:nvPicPr>
          <p:cNvPr id="187" name="Google Shape;18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5625" y="1441775"/>
            <a:ext cx="2257425" cy="78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8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Escrevendo o teste</a:t>
            </a:r>
            <a:endParaRPr/>
          </a:p>
        </p:txBody>
      </p:sp>
      <p:pic>
        <p:nvPicPr>
          <p:cNvPr id="194" name="Google Shape;19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6800" y="1060350"/>
            <a:ext cx="6349902" cy="3778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9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Config do ambiente</a:t>
            </a:r>
            <a:endParaRPr/>
          </a:p>
        </p:txBody>
      </p:sp>
      <p:sp>
        <p:nvSpPr>
          <p:cNvPr id="201" name="Google Shape;201;p39"/>
          <p:cNvSpPr txBox="1"/>
          <p:nvPr/>
        </p:nvSpPr>
        <p:spPr>
          <a:xfrm>
            <a:off x="162900" y="2054500"/>
            <a:ext cx="8818200" cy="12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/>
              <a:t>pip install locustio</a:t>
            </a:r>
            <a:endParaRPr b="1" sz="6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0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Execução standalone</a:t>
            </a:r>
            <a:endParaRPr/>
          </a:p>
        </p:txBody>
      </p:sp>
      <p:sp>
        <p:nvSpPr>
          <p:cNvPr id="208" name="Google Shape;208;p40"/>
          <p:cNvSpPr txBox="1"/>
          <p:nvPr>
            <p:ph idx="1" type="body"/>
          </p:nvPr>
        </p:nvSpPr>
        <p:spPr>
          <a:xfrm>
            <a:off x="121500" y="1687750"/>
            <a:ext cx="8822100" cy="91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b="1" lang="pt-BR"/>
              <a:t>locust -f locustfile.py --host=endpoint-aplicacao</a:t>
            </a:r>
            <a:endParaRPr b="1"/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209" name="Google Shape;209;p40"/>
          <p:cNvSpPr txBox="1"/>
          <p:nvPr>
            <p:ph idx="1" type="body"/>
          </p:nvPr>
        </p:nvSpPr>
        <p:spPr>
          <a:xfrm>
            <a:off x="2483400" y="3136150"/>
            <a:ext cx="4098300" cy="91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1" lang="pt-BR"/>
              <a:t>http://localhost:8089</a:t>
            </a:r>
            <a:endParaRPr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Execução distribuída</a:t>
            </a:r>
            <a:endParaRPr/>
          </a:p>
        </p:txBody>
      </p:sp>
      <p:sp>
        <p:nvSpPr>
          <p:cNvPr id="216" name="Google Shape;216;p41"/>
          <p:cNvSpPr txBox="1"/>
          <p:nvPr>
            <p:ph idx="1" type="body"/>
          </p:nvPr>
        </p:nvSpPr>
        <p:spPr>
          <a:xfrm>
            <a:off x="148500" y="1168000"/>
            <a:ext cx="8822100" cy="3401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pt-BR"/>
              <a:t>Master: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1" lang="pt-BR" sz="2600"/>
              <a:t>locust -f locustfile.py --master --host=endpoint-app</a:t>
            </a:r>
            <a:endParaRPr b="1" sz="26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26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pt-BR"/>
              <a:t>Slaves: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1" lang="pt-BR" sz="2600"/>
              <a:t>locust -f locustfile.py --slave --master-host=localhost  --host=endpoint-aplicacao</a:t>
            </a:r>
            <a:endParaRPr b="1" sz="26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1" lang="pt-BR" sz="2600">
                <a:solidFill>
                  <a:srgbClr val="CC4125"/>
                </a:solidFill>
              </a:rPr>
              <a:t>Obs: portas de comunicação padrão: 5557 e 5558</a:t>
            </a:r>
            <a:endParaRPr b="1" sz="2600">
              <a:solidFill>
                <a:srgbClr val="CC4125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2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Docker</a:t>
            </a:r>
            <a:endParaRPr/>
          </a:p>
        </p:txBody>
      </p:sp>
      <p:sp>
        <p:nvSpPr>
          <p:cNvPr id="223" name="Google Shape;223;p42"/>
          <p:cNvSpPr txBox="1"/>
          <p:nvPr>
            <p:ph idx="1" type="body"/>
          </p:nvPr>
        </p:nvSpPr>
        <p:spPr>
          <a:xfrm>
            <a:off x="160950" y="1309750"/>
            <a:ext cx="8822100" cy="3401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800"/>
              <a:t>FROM node:8-alpine</a:t>
            </a:r>
            <a:endParaRPr b="1" sz="1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800"/>
              <a:t>WORKDIR /app</a:t>
            </a:r>
            <a:endParaRPr b="1" sz="1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800"/>
              <a:t>RUN apk add --update  python  python-dev  py-pip  build-base</a:t>
            </a:r>
            <a:endParaRPr b="1" sz="1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800"/>
              <a:t>RUN pip install locustio</a:t>
            </a:r>
            <a:endParaRPr b="1" sz="1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800"/>
              <a:t>COPY locustfile.py /app</a:t>
            </a:r>
            <a:endParaRPr b="1" sz="1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800"/>
              <a:t>CMD locust -f locustfile.py --master --host=http://localhost:9200/</a:t>
            </a:r>
            <a:endParaRPr b="1" sz="1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3"/>
          <p:cNvSpPr txBox="1"/>
          <p:nvPr/>
        </p:nvSpPr>
        <p:spPr>
          <a:xfrm>
            <a:off x="-33750" y="3841950"/>
            <a:ext cx="4986000" cy="983100"/>
          </a:xfrm>
          <a:prstGeom prst="rect">
            <a:avLst/>
          </a:prstGeom>
          <a:solidFill>
            <a:srgbClr val="662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Mão na massa</a:t>
            </a:r>
            <a:endParaRPr b="1"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Teste de performance</a:t>
            </a:r>
            <a:endParaRPr b="1"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8225"/>
            <a:ext cx="654051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" y="242587"/>
            <a:ext cx="6397425" cy="4658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6"/>
          <p:cNvSpPr txBox="1"/>
          <p:nvPr/>
        </p:nvSpPr>
        <p:spPr>
          <a:xfrm>
            <a:off x="-33750" y="3841950"/>
            <a:ext cx="4986000" cy="983100"/>
          </a:xfrm>
          <a:prstGeom prst="rect">
            <a:avLst/>
          </a:prstGeom>
          <a:solidFill>
            <a:srgbClr val="662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Problema: cliente reclama de lentidão, mas no teste funcionou!</a:t>
            </a:r>
            <a:endParaRPr b="1"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7"/>
          <p:cNvSpPr txBox="1"/>
          <p:nvPr>
            <p:ph type="title"/>
          </p:nvPr>
        </p:nvSpPr>
        <p:spPr>
          <a:xfrm>
            <a:off x="250825" y="361950"/>
            <a:ext cx="82503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Comparação de tempos </a:t>
            </a:r>
            <a:endParaRPr/>
          </a:p>
        </p:txBody>
      </p:sp>
      <p:graphicFrame>
        <p:nvGraphicFramePr>
          <p:cNvPr id="252" name="Google Shape;252;p47"/>
          <p:cNvGraphicFramePr/>
          <p:nvPr/>
        </p:nvGraphicFramePr>
        <p:xfrm>
          <a:off x="952500" y="2255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{9F60282F-A418-43E1-813D-B08BB82EB95B}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/>
                        <a:t>Nosso tempo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/>
                        <a:t>Tempo medido cliente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/>
                        <a:t>Latência entre infra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/>
                        <a:t>3</a:t>
                      </a:r>
                      <a:r>
                        <a:rPr b="1" lang="pt-BR"/>
                        <a:t>00 ms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/>
                        <a:t>3.0 segundos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/>
                        <a:t>30 ms</a:t>
                      </a:r>
                      <a:endParaRPr b="1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8"/>
          <p:cNvSpPr txBox="1"/>
          <p:nvPr>
            <p:ph type="title"/>
          </p:nvPr>
        </p:nvSpPr>
        <p:spPr>
          <a:xfrm>
            <a:off x="250825" y="361950"/>
            <a:ext cx="82503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Mapeamento da arquitetura</a:t>
            </a:r>
            <a:endParaRPr/>
          </a:p>
        </p:txBody>
      </p:sp>
      <p:pic>
        <p:nvPicPr>
          <p:cNvPr id="259" name="Google Shape;25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813" y="1136550"/>
            <a:ext cx="7616326" cy="389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1015200"/>
            <a:ext cx="8379025" cy="404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9"/>
          <p:cNvSpPr txBox="1"/>
          <p:nvPr>
            <p:ph type="title"/>
          </p:nvPr>
        </p:nvSpPr>
        <p:spPr>
          <a:xfrm>
            <a:off x="92700" y="183075"/>
            <a:ext cx="82503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Monitoramento ( com vícios )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0"/>
          <p:cNvSpPr txBox="1"/>
          <p:nvPr>
            <p:ph type="title"/>
          </p:nvPr>
        </p:nvSpPr>
        <p:spPr>
          <a:xfrm>
            <a:off x="250825" y="361950"/>
            <a:ext cx="82503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/>
              <a:t>Como evidenciar o desempenho?</a:t>
            </a:r>
            <a:endParaRPr sz="3000"/>
          </a:p>
        </p:txBody>
      </p:sp>
      <p:sp>
        <p:nvSpPr>
          <p:cNvPr id="273" name="Google Shape;273;p50"/>
          <p:cNvSpPr txBox="1"/>
          <p:nvPr>
            <p:ph idx="1" type="body"/>
          </p:nvPr>
        </p:nvSpPr>
        <p:spPr>
          <a:xfrm>
            <a:off x="114450" y="1309725"/>
            <a:ext cx="8822100" cy="3401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560"/>
              </a:spcBef>
              <a:spcAft>
                <a:spcPts val="0"/>
              </a:spcAft>
              <a:buSzPts val="1800"/>
              <a:buAutoNum type="arabicPeriod"/>
            </a:pPr>
            <a:r>
              <a:rPr b="1" lang="pt-BR" sz="1800"/>
              <a:t>Monitoramento</a:t>
            </a:r>
            <a:endParaRPr b="1" sz="1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-342900" lvl="0" marL="457200" rtl="0" algn="l">
              <a:spcBef>
                <a:spcPts val="560"/>
              </a:spcBef>
              <a:spcAft>
                <a:spcPts val="0"/>
              </a:spcAft>
              <a:buSzPts val="1800"/>
              <a:buAutoNum type="arabicPeriod"/>
            </a:pPr>
            <a:r>
              <a:rPr b="1" lang="pt-BR" sz="1800"/>
              <a:t>Calculando o tempo das requisições dele</a:t>
            </a:r>
            <a:endParaRPr b="1" sz="1800"/>
          </a:p>
          <a:p>
            <a:pPr indent="0" lvl="0" marL="4572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0" lvl="0" marL="4572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-342900" lvl="0" marL="457200" rtl="0" algn="l">
              <a:spcBef>
                <a:spcPts val="560"/>
              </a:spcBef>
              <a:spcAft>
                <a:spcPts val="0"/>
              </a:spcAft>
              <a:buSzPts val="1800"/>
              <a:buAutoNum type="arabicPeriod"/>
            </a:pPr>
            <a:r>
              <a:rPr b="1" lang="pt-BR" sz="1800"/>
              <a:t>Buscando gargalos e realizando ajustes de arquitetura</a:t>
            </a:r>
            <a:endParaRPr b="1" sz="1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</p:txBody>
      </p:sp>
      <p:pic>
        <p:nvPicPr>
          <p:cNvPr id="274" name="Google Shape;27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2475" y="1469580"/>
            <a:ext cx="2041250" cy="53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95959" y="2495525"/>
            <a:ext cx="4305475" cy="87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42475" y="3905050"/>
            <a:ext cx="4190983" cy="87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1"/>
          <p:cNvSpPr txBox="1"/>
          <p:nvPr>
            <p:ph type="title"/>
          </p:nvPr>
        </p:nvSpPr>
        <p:spPr>
          <a:xfrm>
            <a:off x="250825" y="40500"/>
            <a:ext cx="82503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Prova dos 9 com “SoapUI”</a:t>
            </a:r>
            <a:endParaRPr/>
          </a:p>
        </p:txBody>
      </p:sp>
      <p:pic>
        <p:nvPicPr>
          <p:cNvPr id="283" name="Google Shape;28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675" y="595550"/>
            <a:ext cx="8849325" cy="440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2"/>
          <p:cNvSpPr txBox="1"/>
          <p:nvPr>
            <p:ph type="title"/>
          </p:nvPr>
        </p:nvSpPr>
        <p:spPr>
          <a:xfrm>
            <a:off x="222600" y="813500"/>
            <a:ext cx="82503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Identificamos que é importante:</a:t>
            </a:r>
            <a:endParaRPr/>
          </a:p>
        </p:txBody>
      </p:sp>
      <p:sp>
        <p:nvSpPr>
          <p:cNvPr id="290" name="Google Shape;290;p52"/>
          <p:cNvSpPr txBox="1"/>
          <p:nvPr>
            <p:ph type="title"/>
          </p:nvPr>
        </p:nvSpPr>
        <p:spPr>
          <a:xfrm>
            <a:off x="383125" y="1296725"/>
            <a:ext cx="8250300" cy="2689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rabicPeriod"/>
            </a:pPr>
            <a:r>
              <a:rPr lang="pt-BR"/>
              <a:t>Monitorar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rabicPeriod"/>
            </a:pPr>
            <a:r>
              <a:rPr lang="pt-BR"/>
              <a:t>Medir tempo real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rabicPeriod"/>
            </a:pPr>
            <a:r>
              <a:rPr lang="pt-BR"/>
              <a:t>Criar métricas de negócio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/>
              <a:t> </a:t>
            </a:r>
            <a:endParaRPr sz="1100"/>
          </a:p>
        </p:txBody>
      </p:sp>
      <p:sp>
        <p:nvSpPr>
          <p:cNvPr id="297" name="Google Shape;297;p53"/>
          <p:cNvSpPr/>
          <p:nvPr/>
        </p:nvSpPr>
        <p:spPr>
          <a:xfrm>
            <a:off x="1248850" y="4767527"/>
            <a:ext cx="23892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sensedia.com</a:t>
            </a:r>
            <a:endParaRPr sz="11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98" name="Google Shape;298;p53"/>
          <p:cNvPicPr preferRelativeResize="0"/>
          <p:nvPr/>
        </p:nvPicPr>
        <p:blipFill rotWithShape="1">
          <a:blip r:embed="rId4">
            <a:alphaModFix/>
          </a:blip>
          <a:srcRect b="17866" l="0" r="0" t="17866"/>
          <a:stretch/>
        </p:blipFill>
        <p:spPr>
          <a:xfrm>
            <a:off x="5952093" y="42862"/>
            <a:ext cx="2116483" cy="136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53"/>
          <p:cNvPicPr preferRelativeResize="0"/>
          <p:nvPr/>
        </p:nvPicPr>
        <p:blipFill rotWithShape="1">
          <a:blip r:embed="rId5">
            <a:alphaModFix/>
          </a:blip>
          <a:srcRect b="50607" l="16078" r="19321" t="0"/>
          <a:stretch/>
        </p:blipFill>
        <p:spPr>
          <a:xfrm>
            <a:off x="5977294" y="1688850"/>
            <a:ext cx="1932600" cy="1970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00" name="Google Shape;300;p53"/>
          <p:cNvSpPr txBox="1"/>
          <p:nvPr/>
        </p:nvSpPr>
        <p:spPr>
          <a:xfrm>
            <a:off x="5162963" y="4201781"/>
            <a:ext cx="39741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300">
                <a:solidFill>
                  <a:srgbClr val="FFFFFF"/>
                </a:solidFill>
              </a:rPr>
              <a:t>flavio@pimenta.dev</a:t>
            </a:r>
            <a:endParaRPr b="1" sz="23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300">
                <a:solidFill>
                  <a:srgbClr val="FFFFFF"/>
                </a:solidFill>
              </a:rPr>
              <a:t>github.com/flap</a:t>
            </a:r>
            <a:endParaRPr b="1" sz="2300">
              <a:solidFill>
                <a:srgbClr val="FFFFFF"/>
              </a:solidFill>
            </a:endParaRPr>
          </a:p>
        </p:txBody>
      </p:sp>
      <p:sp>
        <p:nvSpPr>
          <p:cNvPr id="301" name="Google Shape;301;p53"/>
          <p:cNvSpPr txBox="1"/>
          <p:nvPr/>
        </p:nvSpPr>
        <p:spPr>
          <a:xfrm>
            <a:off x="5163125" y="3809050"/>
            <a:ext cx="3974100" cy="2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300">
                <a:solidFill>
                  <a:srgbClr val="F6F7F8"/>
                </a:solidFill>
              </a:rPr>
              <a:t>Flávio Pimenta</a:t>
            </a:r>
            <a:endParaRPr b="1" sz="2300">
              <a:solidFill>
                <a:srgbClr val="F6F7F8"/>
              </a:solidFill>
            </a:endParaRPr>
          </a:p>
        </p:txBody>
      </p:sp>
      <p:pic>
        <p:nvPicPr>
          <p:cNvPr id="302" name="Google Shape;302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8300" y="42850"/>
            <a:ext cx="4724675" cy="472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