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71" r:id="rId6"/>
    <p:sldId id="272" r:id="rId7"/>
    <p:sldId id="265" r:id="rId8"/>
    <p:sldId id="264" r:id="rId9"/>
    <p:sldId id="267" r:id="rId10"/>
    <p:sldId id="269" r:id="rId11"/>
    <p:sldId id="273" r:id="rId12"/>
    <p:sldId id="274" r:id="rId13"/>
    <p:sldId id="270" r:id="rId14"/>
  </p:sldIdLst>
  <p:sldSz cx="24384000" cy="13716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Helvetica Neue Light" panose="020B0604020202020204" charset="0"/>
      <p:regular r:id="rId24"/>
      <p:bold r:id="rId25"/>
      <p:italic r:id="rId26"/>
      <p:boldItalic r:id="rId27"/>
    </p:embeddedFont>
    <p:embeddedFont>
      <p:font typeface="PT Sans" panose="020B0604020202020204" charset="0"/>
      <p:regular r:id="rId28"/>
      <p:bold r:id="rId29"/>
      <p:italic r:id="rId30"/>
      <p:boldItalic r:id="rId31"/>
    </p:embeddedFont>
    <p:embeddedFont>
      <p:font typeface="PT Sans Caption" panose="020B0604020202020204" charset="0"/>
      <p:regular r:id="rId32"/>
      <p:bold r:id="rId33"/>
    </p:embeddedFont>
    <p:embeddedFont>
      <p:font typeface="Quicksand" panose="00000500000000000000" pitchFamily="2" charset="0"/>
      <p:regular r:id="rId34"/>
      <p:bold r:id="rId35"/>
    </p:embeddedFont>
    <p:embeddedFont>
      <p:font typeface="Vrinda" panose="020B0502040204020203" pitchFamily="3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746" autoAdjust="0"/>
  </p:normalViewPr>
  <p:slideViewPr>
    <p:cSldViewPr snapToGrid="0">
      <p:cViewPr varScale="1">
        <p:scale>
          <a:sx n="30" d="100"/>
          <a:sy n="30" d="100"/>
        </p:scale>
        <p:origin x="11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0" i="0" u="none" strike="noStrike" cap="none" dirty="0">
                <a:solidFill>
                  <a:srgbClr val="000000"/>
                </a:solidFill>
                <a:effectLst/>
                <a:latin typeface="Helvetica Neue"/>
                <a:ea typeface="Helvetica Neue"/>
                <a:cs typeface="Helvetica Neue"/>
                <a:sym typeface="Helvetica Neue"/>
              </a:rPr>
              <a:t>5001 a 9.999 </a:t>
            </a:r>
            <a:r>
              <a:rPr lang="pt-BR" sz="2200" b="1" i="0" u="none" strike="noStrike" cap="none" dirty="0">
                <a:solidFill>
                  <a:srgbClr val="000000"/>
                </a:solidFill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funcionários – 4 fábricas no Brasil</a:t>
            </a:r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Fundada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em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1924 – é a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mais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antiga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montadora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automóveis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da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Alemanhã</a:t>
            </a:r>
            <a:endParaRPr lang="en-US" sz="2200" b="0" i="0" u="none" strike="noStrike" cap="none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Ônibus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caminhões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, vans e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carros</a:t>
            </a:r>
            <a:endParaRPr lang="en-US" sz="2200" b="0" i="0" u="none" strike="noStrike" cap="none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200" b="0" i="0" u="none" strike="noStrike" cap="none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200" b="0" i="0" u="none" strike="noStrike" cap="none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latin typeface="PT Sans"/>
                <a:ea typeface="PT Sans"/>
                <a:cs typeface="PT Sans"/>
                <a:sym typeface="PT Sans"/>
              </a:rPr>
              <a:t>Prefira parágrafos curtos, tópicos, usar imagens e diagramas que auxiliem o leitor a entender melhor sua ideia. Lembre-se que a apresentação é um apoio, não um documento.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latin typeface="PT Sans"/>
                <a:ea typeface="PT Sans"/>
                <a:cs typeface="PT Sans"/>
                <a:sym typeface="PT Sans"/>
              </a:rPr>
              <a:t>Prefira parágrafos curtos, tópicos, usar imagens e diagramas que auxiliem o leitor a entender melhor sua ideia. Lembre-se que a apresentação é um apoio, não um documento.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81389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2400" dirty="0"/>
              <a:t>11 participantes das áreas de (</a:t>
            </a:r>
          </a:p>
        </p:txBody>
      </p:sp>
    </p:spTree>
    <p:extLst>
      <p:ext uri="{BB962C8B-B14F-4D97-AF65-F5344CB8AC3E}">
        <p14:creationId xmlns:p14="http://schemas.microsoft.com/office/powerpoint/2010/main" val="404171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latin typeface="PT Sans"/>
                <a:ea typeface="PT Sans"/>
                <a:cs typeface="PT Sans"/>
                <a:sym typeface="PT Sans"/>
              </a:rPr>
              <a:t>Use ícones para representar os textos.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2400" dirty="0"/>
              <a:t>Future Press Release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/>
              <a:t>Double Diamond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 err="1"/>
              <a:t>Clusterização</a:t>
            </a:r>
            <a:endParaRPr lang="pt-BR" sz="2400" dirty="0"/>
          </a:p>
          <a:p>
            <a:pPr marL="342900" indent="-342900">
              <a:buFont typeface="+mj-lt"/>
              <a:buAutoNum type="arabicPeriod"/>
            </a:pPr>
            <a:r>
              <a:rPr lang="pt-BR" sz="2400" dirty="0"/>
              <a:t>5W2H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Insira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nesta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página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uma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imagem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que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ilustre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o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capítulo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e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uma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descrição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que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justifique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ou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apresente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o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conteúdo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que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estará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nas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próximas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b="0" i="0" u="none" strike="noStrike" cap="none" dirty="0" err="1">
                <a:latin typeface="Helvetica Neue"/>
                <a:ea typeface="Helvetica Neue"/>
                <a:cs typeface="Helvetica Neue"/>
                <a:sym typeface="Helvetica Neue"/>
              </a:rPr>
              <a:t>páginas</a:t>
            </a:r>
            <a:r>
              <a:rPr lang="en-US" sz="2200" b="0" i="0" u="none" strike="noStrike" cap="none" dirty="0"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latin typeface="PT Sans"/>
                <a:ea typeface="PT Sans"/>
                <a:cs typeface="PT Sans"/>
                <a:sym typeface="PT Sans"/>
              </a:rPr>
              <a:t>Destaque citações, use imagens.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latin typeface="PT Sans"/>
                <a:ea typeface="PT Sans"/>
                <a:cs typeface="PT Sans"/>
                <a:sym typeface="PT Sans"/>
              </a:rPr>
              <a:t>Destaque citações, use imagens.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46171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latin typeface="PT Sans"/>
                <a:ea typeface="PT Sans"/>
                <a:cs typeface="PT Sans"/>
                <a:sym typeface="PT Sans"/>
              </a:rPr>
              <a:t>Destaque citações, use imagens.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33188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Marcadores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L="457200" marR="0" lvl="0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Subtítulo">
  <p:cSld name="Título e Subtítul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PT Sans"/>
              <a:buNone/>
              <a:defRPr sz="112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PT Sans"/>
              <a:buNone/>
              <a:defRPr sz="5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PT Sans"/>
              <a:buNone/>
              <a:defRPr sz="5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PT Sans"/>
              <a:buNone/>
              <a:defRPr sz="5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PT Sans"/>
              <a:buNone/>
              <a:defRPr sz="5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PT Sans"/>
              <a:buNone/>
              <a:defRPr sz="5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962384" y="13081000"/>
            <a:ext cx="44653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Subtítulo">
  <p:cSld name="Título e Subtítulo 2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>
            <a:spLocks noGrp="1"/>
          </p:cNvSpPr>
          <p:nvPr>
            <p:ph type="pic" idx="2"/>
          </p:nvPr>
        </p:nvSpPr>
        <p:spPr>
          <a:xfrm>
            <a:off x="-25401" y="0"/>
            <a:ext cx="24434801" cy="137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2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Subtítulo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- Horizontal">
  <p:cSld name="Foto - Horizontal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>
            <a:spLocks noGrp="1"/>
          </p:cNvSpPr>
          <p:nvPr>
            <p:ph type="pic" idx="2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- Centro">
  <p:cSld name="Título - Centr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- Vertical">
  <p:cSld name="Foto - Vertical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>
            <a:spLocks noGrp="1"/>
          </p:cNvSpPr>
          <p:nvPr>
            <p:ph type="pic" idx="2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Helvetica Neue"/>
              <a:buNone/>
              <a:defRPr sz="8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- Superior">
  <p:cSld name="Título - Superio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, Marcadores e Foto">
  <p:cSld name="Título, Marcadores e Fot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>
            <a:spLocks noGrp="1"/>
          </p:cNvSpPr>
          <p:nvPr>
            <p:ph type="pic" idx="2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L="457200" marR="0" lvl="0" indent="-53022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53022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53022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53022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53022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rcadores">
  <p:cSld name="Marcadore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799" cy="101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L="457200" marR="0" lvl="0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ês Fotos">
  <p:cSld name="Três Foto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>
            <a:spLocks noGrp="1"/>
          </p:cNvSpPr>
          <p:nvPr>
            <p:ph type="pic" idx="2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" name="Google Shape;50;p12"/>
          <p:cNvSpPr>
            <a:spLocks noGrp="1"/>
          </p:cNvSpPr>
          <p:nvPr>
            <p:ph type="pic" idx="3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" name="Google Shape;51;p12"/>
          <p:cNvSpPr>
            <a:spLocks noGrp="1"/>
          </p:cNvSpPr>
          <p:nvPr>
            <p:ph type="pic" idx="4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ção">
  <p:cSld name="Citaçã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b="0" i="1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">
  <p:cSld name="Foto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1" cy="137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Marcadores">
  <p:cSld name="Título e Marcadore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PT Sans"/>
              <a:buNone/>
              <a:defRPr sz="11200" b="1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L="457200" marR="0" lvl="0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PT Sans"/>
              <a:buChar char="•"/>
              <a:defRPr sz="4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PT Sans"/>
              <a:buChar char="•"/>
              <a:defRPr sz="4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PT Sans"/>
              <a:buChar char="•"/>
              <a:defRPr sz="4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PT Sans"/>
              <a:buChar char="•"/>
              <a:defRPr sz="4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PT Sans"/>
              <a:buChar char="•"/>
              <a:defRPr sz="4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11962384" y="13081000"/>
            <a:ext cx="44653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T Sans"/>
              <a:buNone/>
              <a:defRPr sz="2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L="457200" marR="0" lvl="0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/>
          <p:nvPr/>
        </p:nvSpPr>
        <p:spPr>
          <a:xfrm>
            <a:off x="-12700" y="0"/>
            <a:ext cx="24409401" cy="13716000"/>
          </a:xfrm>
          <a:prstGeom prst="rect">
            <a:avLst/>
          </a:prstGeom>
          <a:solidFill>
            <a:srgbClr val="E2671C"/>
          </a:soli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1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2021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" name="Google Shape;71;p17"/>
          <p:cNvSpPr txBox="1"/>
          <p:nvPr/>
        </p:nvSpPr>
        <p:spPr>
          <a:xfrm>
            <a:off x="3851343" y="5825961"/>
            <a:ext cx="16612799" cy="2430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Arial"/>
              <a:buNone/>
            </a:pPr>
            <a:r>
              <a:rPr lang="pt-BR" sz="80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Design Sprint </a:t>
            </a:r>
            <a:r>
              <a:rPr lang="pt-BR" sz="80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Ideation</a:t>
            </a:r>
            <a:r>
              <a:rPr lang="pt-BR" sz="80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Arial"/>
              <a:buNone/>
            </a:pPr>
            <a:r>
              <a:rPr lang="pt-BR" sz="6000" b="1" dirty="0">
                <a:solidFill>
                  <a:srgbClr val="FFFFFF"/>
                </a:solidFill>
              </a:rPr>
              <a:t>Assertividade na previsão do fluxo de caixa</a:t>
            </a:r>
            <a:endParaRPr sz="6000" dirty="0"/>
          </a:p>
        </p:txBody>
      </p:sp>
      <p:pic>
        <p:nvPicPr>
          <p:cNvPr id="72" name="Google Shape;72;p17" descr="Logotipo Objective principal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25753" y="3382927"/>
            <a:ext cx="4909139" cy="141722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7"/>
          <p:cNvSpPr/>
          <p:nvPr/>
        </p:nvSpPr>
        <p:spPr>
          <a:xfrm>
            <a:off x="3885604" y="5724461"/>
            <a:ext cx="16612800" cy="3176400"/>
          </a:xfrm>
          <a:prstGeom prst="rect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300"/>
              <a:buFont typeface="Calibri"/>
              <a:buNone/>
            </a:pPr>
            <a:endParaRPr sz="4300" b="0" i="0" u="none" strike="noStrike" cap="none">
              <a:solidFill>
                <a:srgbClr val="99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/>
          <p:nvPr/>
        </p:nvSpPr>
        <p:spPr>
          <a:xfrm>
            <a:off x="-12700" y="0"/>
            <a:ext cx="24409401" cy="127001"/>
          </a:xfrm>
          <a:prstGeom prst="rect">
            <a:avLst/>
          </a:prstGeom>
          <a:gradFill>
            <a:gsLst>
              <a:gs pos="0">
                <a:srgbClr val="FF4400"/>
              </a:gs>
              <a:gs pos="100000">
                <a:srgbClr val="F97D00"/>
              </a:gs>
            </a:gsLst>
            <a:lin ang="4386646" scaled="0"/>
          </a:gra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1"/>
              </a:buClr>
              <a:buSzPts val="3000"/>
              <a:buFont typeface="PT Sans"/>
              <a:buNone/>
            </a:pPr>
            <a:endParaRPr sz="3000" b="1" i="0" u="none" strike="noStrike" cap="none">
              <a:solidFill>
                <a:srgbClr val="20212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80" name="Google Shape;80;p18" descr="Logotipo Objective princip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17330" y="493381"/>
            <a:ext cx="2266375" cy="65428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8"/>
          <p:cNvSpPr txBox="1">
            <a:spLocks noGrp="1"/>
          </p:cNvSpPr>
          <p:nvPr>
            <p:ph type="sldNum" idx="4294967295"/>
          </p:nvPr>
        </p:nvSpPr>
        <p:spPr>
          <a:xfrm>
            <a:off x="285127" y="12928999"/>
            <a:ext cx="485677" cy="43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/>
          </a:p>
        </p:txBody>
      </p:sp>
      <p:sp>
        <p:nvSpPr>
          <p:cNvPr id="82" name="Google Shape;82;p18"/>
          <p:cNvSpPr txBox="1"/>
          <p:nvPr/>
        </p:nvSpPr>
        <p:spPr>
          <a:xfrm>
            <a:off x="713222" y="12992050"/>
            <a:ext cx="8907530" cy="33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878787"/>
                </a:solidFill>
                <a:latin typeface="Arial"/>
                <a:ea typeface="Arial"/>
                <a:cs typeface="Arial"/>
                <a:sym typeface="Arial"/>
              </a:rPr>
              <a:t>| Nome do projeto</a:t>
            </a:r>
            <a:endParaRPr/>
          </a:p>
        </p:txBody>
      </p:sp>
      <p:sp>
        <p:nvSpPr>
          <p:cNvPr id="11" name="CaixaDeTexto 7">
            <a:extLst>
              <a:ext uri="{FF2B5EF4-FFF2-40B4-BE49-F238E27FC236}">
                <a16:creationId xmlns:a16="http://schemas.microsoft.com/office/drawing/2014/main" id="{0C63D407-B285-40C6-8FAE-2068B48F1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829" y="820522"/>
            <a:ext cx="1134817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4400" dirty="0"/>
              <a:t>Um pouco sobre mim...</a:t>
            </a:r>
          </a:p>
        </p:txBody>
      </p:sp>
      <p:pic>
        <p:nvPicPr>
          <p:cNvPr id="12" name="Imagem 9">
            <a:extLst>
              <a:ext uri="{FF2B5EF4-FFF2-40B4-BE49-F238E27FC236}">
                <a16:creationId xmlns:a16="http://schemas.microsoft.com/office/drawing/2014/main" id="{EF0DDD76-DA07-437E-B259-858272014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29" y="4011831"/>
            <a:ext cx="9268326" cy="710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ixaDeTexto 10">
            <a:extLst>
              <a:ext uri="{FF2B5EF4-FFF2-40B4-BE49-F238E27FC236}">
                <a16:creationId xmlns:a16="http://schemas.microsoft.com/office/drawing/2014/main" id="{EB700F82-DCCC-4F2C-8471-19279B976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400" y="4727775"/>
            <a:ext cx="1274445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400" dirty="0" err="1"/>
              <a:t>Agile</a:t>
            </a:r>
            <a:r>
              <a:rPr lang="pt-BR" altLang="pt-BR" sz="4400" dirty="0"/>
              <a:t> Coach – </a:t>
            </a:r>
            <a:r>
              <a:rPr lang="pt-BR" altLang="pt-BR" sz="4400" dirty="0" err="1"/>
              <a:t>Objective</a:t>
            </a:r>
            <a:r>
              <a:rPr lang="pt-BR" altLang="pt-BR" sz="4400" dirty="0"/>
              <a:t> </a:t>
            </a:r>
            <a:r>
              <a:rPr lang="pt-BR" altLang="pt-BR" sz="4400" dirty="0" err="1"/>
              <a:t>Solutions</a:t>
            </a:r>
            <a:endParaRPr lang="pt-BR" altLang="pt-BR" sz="4400" dirty="0"/>
          </a:p>
          <a:p>
            <a:pPr algn="ctr" eaLnBrk="1" hangingPunct="1"/>
            <a:r>
              <a:rPr lang="pt-BR" altLang="pt-BR" sz="4400" dirty="0"/>
              <a:t>20 anos de experiência em TI</a:t>
            </a:r>
          </a:p>
          <a:p>
            <a:pPr algn="ctr" eaLnBrk="1" hangingPunct="1"/>
            <a:r>
              <a:rPr lang="pt-BR" altLang="pt-BR" sz="4400" dirty="0" err="1"/>
              <a:t>Agilista</a:t>
            </a:r>
            <a:r>
              <a:rPr lang="pt-BR" altLang="pt-BR" sz="4400" dirty="0"/>
              <a:t> desde 2012</a:t>
            </a:r>
          </a:p>
          <a:p>
            <a:pPr algn="ctr" eaLnBrk="1" hangingPunct="1"/>
            <a:endParaRPr lang="pt-BR" altLang="pt-BR" sz="4400" dirty="0"/>
          </a:p>
          <a:p>
            <a:pPr algn="ctr" eaLnBrk="1" hangingPunct="1"/>
            <a:endParaRPr lang="pt-BR" altLang="pt-BR" sz="4400" dirty="0"/>
          </a:p>
          <a:p>
            <a:pPr algn="ctr" eaLnBrk="1" hangingPunct="1"/>
            <a:r>
              <a:rPr lang="pt-BR" altLang="pt-BR" sz="4400" dirty="0"/>
              <a:t>MBA em Neurociências – HCFM-USP</a:t>
            </a:r>
          </a:p>
          <a:p>
            <a:pPr algn="ctr" eaLnBrk="1" hangingPunct="1"/>
            <a:r>
              <a:rPr lang="pt-BR" altLang="pt-BR" sz="4400" dirty="0"/>
              <a:t>GBA em </a:t>
            </a:r>
            <a:r>
              <a:rPr lang="pt-BR" altLang="pt-BR" sz="4400" dirty="0" err="1"/>
              <a:t>Neurogestão</a:t>
            </a:r>
            <a:r>
              <a:rPr lang="pt-BR" altLang="pt-BR" sz="4400" dirty="0"/>
              <a:t> – FGV</a:t>
            </a:r>
          </a:p>
          <a:p>
            <a:pPr algn="ctr" eaLnBrk="1" hangingPunct="1"/>
            <a:r>
              <a:rPr lang="pt-BR" altLang="pt-BR" sz="4400" dirty="0" err="1"/>
              <a:t>MsC</a:t>
            </a:r>
            <a:r>
              <a:rPr lang="pt-BR" altLang="pt-BR" sz="4400" dirty="0"/>
              <a:t> em Sistemas de Computação – PUCCAMP</a:t>
            </a:r>
          </a:p>
          <a:p>
            <a:pPr algn="ctr" eaLnBrk="1" hangingPunct="1"/>
            <a:r>
              <a:rPr lang="pt-BR" altLang="pt-BR" sz="4400" dirty="0" err="1"/>
              <a:t>Bch</a:t>
            </a:r>
            <a:r>
              <a:rPr lang="pt-BR" altLang="pt-BR" sz="4400" dirty="0"/>
              <a:t> em Ciências da Computação - UNIFEV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709C44C-3433-48E8-BEEF-40EEFAE97C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2806"/>
          <a:stretch/>
        </p:blipFill>
        <p:spPr>
          <a:xfrm>
            <a:off x="12370102" y="10"/>
            <a:ext cx="11995264" cy="13715990"/>
          </a:xfrm>
          <a:custGeom>
            <a:avLst/>
            <a:gdLst>
              <a:gd name="connsiteX0" fmla="*/ 0 w 5997632"/>
              <a:gd name="connsiteY0" fmla="*/ 0 h 6858000"/>
              <a:gd name="connsiteX1" fmla="*/ 5997632 w 5997632"/>
              <a:gd name="connsiteY1" fmla="*/ 0 h 6858000"/>
              <a:gd name="connsiteX2" fmla="*/ 5997632 w 5997632"/>
              <a:gd name="connsiteY2" fmla="*/ 6858000 h 6858000"/>
              <a:gd name="connsiteX3" fmla="*/ 3178693 w 599763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7632" h="6858000">
                <a:moveTo>
                  <a:pt x="0" y="0"/>
                </a:moveTo>
                <a:lnTo>
                  <a:pt x="5997632" y="0"/>
                </a:lnTo>
                <a:lnTo>
                  <a:pt x="5997632" y="6858000"/>
                </a:lnTo>
                <a:lnTo>
                  <a:pt x="3178693" y="6858000"/>
                </a:lnTo>
                <a:close/>
              </a:path>
            </a:pathLst>
          </a:custGeom>
        </p:spPr>
      </p:pic>
      <p:pic>
        <p:nvPicPr>
          <p:cNvPr id="92" name="Google Shape;92;p19" descr="Professores.jpg"/>
          <p:cNvPicPr preferRelativeResize="0"/>
          <p:nvPr/>
        </p:nvPicPr>
        <p:blipFill rotWithShape="1">
          <a:blip r:embed="rId4">
            <a:extLst/>
          </a:blip>
          <a:srcRect l="12688"/>
          <a:stretch/>
        </p:blipFill>
        <p:spPr>
          <a:xfrm>
            <a:off x="-2" y="10"/>
            <a:ext cx="18283488" cy="13715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37FEB674-D811-4FFE-A878-29D0C0ED1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47694"/>
            <a:ext cx="12869566" cy="6620612"/>
          </a:xfrm>
          <a:custGeom>
            <a:avLst/>
            <a:gdLst>
              <a:gd name="connsiteX0" fmla="*/ 0 w 6434783"/>
              <a:gd name="connsiteY0" fmla="*/ 0 h 3310306"/>
              <a:gd name="connsiteX1" fmla="*/ 3829872 w 6434783"/>
              <a:gd name="connsiteY1" fmla="*/ 0 h 3310306"/>
              <a:gd name="connsiteX2" fmla="*/ 4896100 w 6434783"/>
              <a:gd name="connsiteY2" fmla="*/ 0 h 3310306"/>
              <a:gd name="connsiteX3" fmla="*/ 4901677 w 6434783"/>
              <a:gd name="connsiteY3" fmla="*/ 0 h 3310306"/>
              <a:gd name="connsiteX4" fmla="*/ 6434783 w 6434783"/>
              <a:gd name="connsiteY4" fmla="*/ 3310306 h 3310306"/>
              <a:gd name="connsiteX5" fmla="*/ 0 w 6434783"/>
              <a:gd name="connsiteY5" fmla="*/ 3310306 h 331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34783" h="3310306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6434783" y="3310306"/>
                </a:lnTo>
                <a:lnTo>
                  <a:pt x="0" y="33103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Google Shape;89;p19"/>
          <p:cNvSpPr txBox="1"/>
          <p:nvPr/>
        </p:nvSpPr>
        <p:spPr>
          <a:xfrm>
            <a:off x="1236128" y="4333442"/>
            <a:ext cx="7772398" cy="183007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464646"/>
              </a:buClr>
              <a:buSzPts val="6400"/>
            </a:pPr>
            <a:r>
              <a:rPr lang="en-US" sz="7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PT Sans Caption"/>
              </a:rPr>
              <a:t>O </a:t>
            </a:r>
            <a:r>
              <a:rPr lang="en-US" sz="7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PT Sans Caption"/>
              </a:rPr>
              <a:t>cliente</a:t>
            </a:r>
            <a:endParaRPr lang="en-US" sz="7200" kern="1200" dirty="0">
              <a:solidFill>
                <a:schemeClr val="tx1"/>
              </a:solidFill>
              <a:latin typeface="+mj-lt"/>
              <a:ea typeface="+mj-ea"/>
              <a:cs typeface="+mj-cs"/>
              <a:sym typeface="PT Sans Caption"/>
            </a:endParaRPr>
          </a:p>
        </p:txBody>
      </p:sp>
      <p:sp>
        <p:nvSpPr>
          <p:cNvPr id="90" name="Google Shape;90;p19"/>
          <p:cNvSpPr txBox="1"/>
          <p:nvPr/>
        </p:nvSpPr>
        <p:spPr>
          <a:xfrm>
            <a:off x="1236128" y="6163512"/>
            <a:ext cx="9241088" cy="355198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buClr>
                <a:srgbClr val="464646"/>
              </a:buClr>
              <a:buSzPts val="3000"/>
            </a:pPr>
            <a:r>
              <a:rPr lang="en-US" sz="40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PT Sans"/>
              </a:rPr>
              <a:t>Multinacional</a:t>
            </a:r>
            <a:r>
              <a:rPr lang="en-US" sz="40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PT Sans"/>
              </a:rPr>
              <a:t> </a:t>
            </a:r>
            <a:r>
              <a:rPr lang="en-US" sz="40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PT Sans"/>
              </a:rPr>
              <a:t>alemã</a:t>
            </a:r>
            <a:r>
              <a:rPr lang="en-US" sz="40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PT Sans"/>
              </a:rPr>
              <a:t> </a:t>
            </a:r>
            <a:r>
              <a:rPr lang="pt-BR" sz="4000" dirty="0">
                <a:solidFill>
                  <a:schemeClr val="tx1"/>
                </a:solidFill>
              </a:rPr>
              <a:t>fabricante e fornecedora mundial de veículos comerciais, automóveis, agregados, componentes e serviços. </a:t>
            </a:r>
            <a:endParaRPr lang="en-US" sz="4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1" name="Google Shape;91;p19" descr="Logotipo Objective principa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17330" y="493381"/>
            <a:ext cx="2266375" cy="654282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/>
          <p:nvPr/>
        </p:nvSpPr>
        <p:spPr>
          <a:xfrm>
            <a:off x="-12700" y="0"/>
            <a:ext cx="24409401" cy="127001"/>
          </a:xfrm>
          <a:prstGeom prst="rect">
            <a:avLst/>
          </a:prstGeom>
          <a:gradFill>
            <a:gsLst>
              <a:gs pos="0">
                <a:srgbClr val="FF4400"/>
              </a:gs>
              <a:gs pos="100000">
                <a:srgbClr val="F97D00"/>
              </a:gs>
            </a:gsLst>
            <a:lin ang="4386646" scaled="0"/>
          </a:gra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1"/>
              </a:buClr>
              <a:buSzPts val="3000"/>
              <a:buFont typeface="PT Sans"/>
              <a:buNone/>
            </a:pPr>
            <a:endParaRPr sz="3000" b="1" i="0" u="none" strike="noStrike" cap="none">
              <a:solidFill>
                <a:srgbClr val="20212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98" name="Google Shape;98;p20" descr="Logotipo Objective princip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17330" y="493381"/>
            <a:ext cx="2266375" cy="65428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 txBox="1">
            <a:spLocks noGrp="1"/>
          </p:cNvSpPr>
          <p:nvPr>
            <p:ph type="sldNum" idx="4294967295"/>
          </p:nvPr>
        </p:nvSpPr>
        <p:spPr>
          <a:xfrm>
            <a:off x="285127" y="12928999"/>
            <a:ext cx="485677" cy="43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/>
          </a:p>
        </p:txBody>
      </p:sp>
      <p:sp>
        <p:nvSpPr>
          <p:cNvPr id="100" name="Google Shape;100;p20"/>
          <p:cNvSpPr txBox="1"/>
          <p:nvPr/>
        </p:nvSpPr>
        <p:spPr>
          <a:xfrm>
            <a:off x="713222" y="12992050"/>
            <a:ext cx="8907530" cy="33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400"/>
              <a:buFont typeface="Arial"/>
              <a:buNone/>
            </a:pPr>
            <a:r>
              <a:rPr lang="en-US" dirty="0">
                <a:solidFill>
                  <a:srgbClr val="878787"/>
                </a:solidFill>
              </a:rPr>
              <a:t>Design </a:t>
            </a:r>
            <a:r>
              <a:rPr lang="en-US" dirty="0" err="1">
                <a:solidFill>
                  <a:srgbClr val="878787"/>
                </a:solidFill>
              </a:rPr>
              <a:t>Srint</a:t>
            </a:r>
            <a:r>
              <a:rPr lang="en-US" dirty="0">
                <a:solidFill>
                  <a:srgbClr val="878787"/>
                </a:solidFill>
              </a:rPr>
              <a:t> Ideation</a:t>
            </a:r>
            <a:endParaRPr dirty="0"/>
          </a:p>
        </p:txBody>
      </p:sp>
      <p:sp>
        <p:nvSpPr>
          <p:cNvPr id="101" name="Google Shape;101;p20"/>
          <p:cNvSpPr txBox="1"/>
          <p:nvPr/>
        </p:nvSpPr>
        <p:spPr>
          <a:xfrm>
            <a:off x="909424" y="1021213"/>
            <a:ext cx="1217859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5000" b="1" i="0" u="none" strike="noStrike" cap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O </a:t>
            </a:r>
            <a:r>
              <a:rPr lang="en-US" sz="5000" b="1" i="0" u="none" strike="noStrike" cap="none" dirty="0" err="1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problema</a:t>
            </a:r>
            <a:r>
              <a:rPr lang="en-US" sz="5000" b="1" i="0" u="none" strike="noStrike" cap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…</a:t>
            </a:r>
            <a:endParaRPr sz="5000" dirty="0"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102" name="Google Shape;102;p20"/>
          <p:cNvSpPr txBox="1"/>
          <p:nvPr/>
        </p:nvSpPr>
        <p:spPr>
          <a:xfrm>
            <a:off x="1424435" y="2426183"/>
            <a:ext cx="11284777" cy="5799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4646"/>
              </a:buClr>
              <a:buSzPts val="3000"/>
              <a:buFont typeface="PT Sans"/>
              <a:buNone/>
            </a:pPr>
            <a:endParaRPr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6918515-3E7C-4F53-B68A-38CDD42F3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424" y="2742394"/>
            <a:ext cx="11282576" cy="900578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7173984-4FD7-45A4-AA79-E21897CA59E6}"/>
              </a:ext>
            </a:extLst>
          </p:cNvPr>
          <p:cNvSpPr txBox="1"/>
          <p:nvPr/>
        </p:nvSpPr>
        <p:spPr>
          <a:xfrm>
            <a:off x="12707011" y="2711933"/>
            <a:ext cx="11391863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Falta de confiabilidade nos dados enviados pelas 4 áreas de negócios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Descomprometimento das áreas no envio de informações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Discrepância entre os dados planejados X efetivos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Falta de efetividade no planejamento tanto para ganhos esperados quanto para perdas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Sem subsídios confiáveis para apoiar a tomada de decisão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Método de análise e cálculo defasados – mesmo modelo utilizado há 15 anos.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927F0E3-9D65-4472-A059-B73F3A7B9830}"/>
              </a:ext>
            </a:extLst>
          </p:cNvPr>
          <p:cNvSpPr/>
          <p:nvPr/>
        </p:nvSpPr>
        <p:spPr>
          <a:xfrm rot="19939573">
            <a:off x="102367" y="1957565"/>
            <a:ext cx="1147877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ASSERTIVIDADE</a:t>
            </a:r>
            <a:endParaRPr lang="pt-BR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/>
          <p:nvPr/>
        </p:nvSpPr>
        <p:spPr>
          <a:xfrm>
            <a:off x="-12700" y="0"/>
            <a:ext cx="24409401" cy="127001"/>
          </a:xfrm>
          <a:prstGeom prst="rect">
            <a:avLst/>
          </a:prstGeom>
          <a:gradFill>
            <a:gsLst>
              <a:gs pos="0">
                <a:srgbClr val="FF4400"/>
              </a:gs>
              <a:gs pos="100000">
                <a:srgbClr val="F97D00"/>
              </a:gs>
            </a:gsLst>
            <a:lin ang="4386646" scaled="0"/>
          </a:gra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1"/>
              </a:buClr>
              <a:buSzPts val="3000"/>
              <a:buFont typeface="PT Sans"/>
              <a:buNone/>
            </a:pPr>
            <a:endParaRPr sz="3000" b="1" i="0" u="none" strike="noStrike" cap="none">
              <a:solidFill>
                <a:srgbClr val="20212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98" name="Google Shape;98;p20" descr="Logotipo Objective princip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17330" y="493381"/>
            <a:ext cx="2266375" cy="65428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 txBox="1">
            <a:spLocks noGrp="1"/>
          </p:cNvSpPr>
          <p:nvPr>
            <p:ph type="sldNum" idx="4294967295"/>
          </p:nvPr>
        </p:nvSpPr>
        <p:spPr>
          <a:xfrm>
            <a:off x="285127" y="12928999"/>
            <a:ext cx="485677" cy="43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/>
          </a:p>
        </p:txBody>
      </p:sp>
      <p:sp>
        <p:nvSpPr>
          <p:cNvPr id="100" name="Google Shape;100;p20"/>
          <p:cNvSpPr txBox="1"/>
          <p:nvPr/>
        </p:nvSpPr>
        <p:spPr>
          <a:xfrm>
            <a:off x="713222" y="12992050"/>
            <a:ext cx="8907530" cy="33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878787"/>
                </a:solidFill>
                <a:latin typeface="Arial"/>
                <a:ea typeface="Arial"/>
                <a:cs typeface="Arial"/>
                <a:sym typeface="Arial"/>
              </a:rPr>
              <a:t>| Nome do projeto</a:t>
            </a:r>
            <a:endParaRPr/>
          </a:p>
        </p:txBody>
      </p:sp>
      <p:sp>
        <p:nvSpPr>
          <p:cNvPr id="101" name="Google Shape;101;p20"/>
          <p:cNvSpPr txBox="1"/>
          <p:nvPr/>
        </p:nvSpPr>
        <p:spPr>
          <a:xfrm>
            <a:off x="909424" y="1021213"/>
            <a:ext cx="1217859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5000" b="1" i="0" u="none" strike="noStrike" cap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O </a:t>
            </a:r>
            <a:r>
              <a:rPr lang="en-US" sz="5000" b="1" i="0" u="none" strike="noStrike" cap="none" dirty="0" err="1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desafio</a:t>
            </a:r>
            <a:r>
              <a:rPr lang="en-US" sz="5000" b="1" i="0" u="none" strike="noStrike" cap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…</a:t>
            </a:r>
            <a:endParaRPr sz="5000" dirty="0"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102" name="Google Shape;102;p20"/>
          <p:cNvSpPr txBox="1"/>
          <p:nvPr/>
        </p:nvSpPr>
        <p:spPr>
          <a:xfrm>
            <a:off x="1424435" y="2426183"/>
            <a:ext cx="11284777" cy="5799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4646"/>
              </a:buClr>
              <a:buSzPts val="3000"/>
              <a:buFont typeface="PT Sans"/>
              <a:buNone/>
            </a:pPr>
            <a:endParaRPr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5977373-3D3F-43E0-AD7C-2457FDCB1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424" y="2742394"/>
            <a:ext cx="11282576" cy="900578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48D00F8-92B1-401A-AF71-CB2A806E402A}"/>
              </a:ext>
            </a:extLst>
          </p:cNvPr>
          <p:cNvSpPr txBox="1"/>
          <p:nvPr/>
        </p:nvSpPr>
        <p:spPr>
          <a:xfrm>
            <a:off x="12707011" y="3475023"/>
            <a:ext cx="11391863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Garantir a integridade dos dados enviados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Melhorar a dinâmica de comunicação entre as áreas de negócio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Estabilizar a assertividade do fluxo de caixa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Conscientizar as áreas sobre a importância do fluxo de caixa (investimentos externos, endividamento)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Modernizar e centralizar os cálculos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400" dirty="0"/>
              <a:t>Conseguir o engajamento da equipe na execução dos trabalhos</a:t>
            </a:r>
          </a:p>
        </p:txBody>
      </p:sp>
    </p:spTree>
    <p:extLst>
      <p:ext uri="{BB962C8B-B14F-4D97-AF65-F5344CB8AC3E}">
        <p14:creationId xmlns:p14="http://schemas.microsoft.com/office/powerpoint/2010/main" val="2206004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/>
          <p:nvPr/>
        </p:nvSpPr>
        <p:spPr>
          <a:xfrm>
            <a:off x="-12700" y="0"/>
            <a:ext cx="24409401" cy="127001"/>
          </a:xfrm>
          <a:prstGeom prst="rect">
            <a:avLst/>
          </a:prstGeom>
          <a:gradFill>
            <a:gsLst>
              <a:gs pos="0">
                <a:srgbClr val="FF4400"/>
              </a:gs>
              <a:gs pos="100000">
                <a:srgbClr val="F97D00"/>
              </a:gs>
            </a:gsLst>
            <a:lin ang="4386646" scaled="0"/>
          </a:gra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1"/>
              </a:buClr>
              <a:buSzPts val="3000"/>
              <a:buFont typeface="PT Sans"/>
              <a:buNone/>
            </a:pPr>
            <a:endParaRPr sz="3000" b="1" i="0" u="none" strike="noStrike" cap="none">
              <a:solidFill>
                <a:srgbClr val="20212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98" name="Google Shape;98;p20" descr="Logotipo Objective princip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17330" y="493381"/>
            <a:ext cx="2266375" cy="65428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 txBox="1">
            <a:spLocks noGrp="1"/>
          </p:cNvSpPr>
          <p:nvPr>
            <p:ph type="sldNum" idx="4294967295"/>
          </p:nvPr>
        </p:nvSpPr>
        <p:spPr>
          <a:xfrm>
            <a:off x="285127" y="12928999"/>
            <a:ext cx="485677" cy="43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/>
          </a:p>
        </p:txBody>
      </p:sp>
      <p:sp>
        <p:nvSpPr>
          <p:cNvPr id="100" name="Google Shape;100;p20"/>
          <p:cNvSpPr txBox="1"/>
          <p:nvPr/>
        </p:nvSpPr>
        <p:spPr>
          <a:xfrm>
            <a:off x="713222" y="12992050"/>
            <a:ext cx="8907530" cy="33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878787"/>
                </a:solidFill>
                <a:latin typeface="Arial"/>
                <a:ea typeface="Arial"/>
                <a:cs typeface="Arial"/>
                <a:sym typeface="Arial"/>
              </a:rPr>
              <a:t>| Nome do projeto</a:t>
            </a:r>
            <a:endParaRPr/>
          </a:p>
        </p:txBody>
      </p:sp>
      <p:sp>
        <p:nvSpPr>
          <p:cNvPr id="101" name="Google Shape;101;p20"/>
          <p:cNvSpPr txBox="1"/>
          <p:nvPr/>
        </p:nvSpPr>
        <p:spPr>
          <a:xfrm>
            <a:off x="909424" y="1021213"/>
            <a:ext cx="1217859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5000" b="1" i="0" u="none" strike="noStrike" cap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Como </a:t>
            </a:r>
            <a:r>
              <a:rPr lang="en-US" sz="5000" b="1" i="0" u="none" strike="noStrike" cap="none" dirty="0" err="1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atuamos</a:t>
            </a:r>
            <a:r>
              <a:rPr lang="en-US" sz="5000" b="1" i="0" u="none" strike="noStrike" cap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…</a:t>
            </a:r>
            <a:endParaRPr sz="5000" dirty="0"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102" name="Google Shape;102;p20"/>
          <p:cNvSpPr txBox="1"/>
          <p:nvPr/>
        </p:nvSpPr>
        <p:spPr>
          <a:xfrm>
            <a:off x="1424435" y="2426183"/>
            <a:ext cx="11284777" cy="5799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4646"/>
              </a:buClr>
              <a:buSzPts val="3000"/>
              <a:buFont typeface="PT Sans"/>
              <a:buNone/>
            </a:pPr>
            <a:endParaRPr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80BB75-3F04-44BA-94E4-A74AD44E4639}"/>
              </a:ext>
            </a:extLst>
          </p:cNvPr>
          <p:cNvSpPr/>
          <p:nvPr/>
        </p:nvSpPr>
        <p:spPr>
          <a:xfrm>
            <a:off x="12074820" y="4993970"/>
            <a:ext cx="4443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 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E2DC303-AFBF-4E3C-87A7-3E0F832BCD83}"/>
              </a:ext>
            </a:extLst>
          </p:cNvPr>
          <p:cNvSpPr/>
          <p:nvPr/>
        </p:nvSpPr>
        <p:spPr>
          <a:xfrm>
            <a:off x="12074820" y="6704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 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4106EB1-C7ED-4F53-B3C8-9351110C7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162" y="127001"/>
            <a:ext cx="24409401" cy="1358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16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26"/>
          <p:cNvGrpSpPr/>
          <p:nvPr/>
        </p:nvGrpSpPr>
        <p:grpSpPr>
          <a:xfrm rot="-5400000">
            <a:off x="5077196" y="-5447229"/>
            <a:ext cx="14326447" cy="24591967"/>
            <a:chOff x="0" y="-309562"/>
            <a:chExt cx="14326446" cy="24591964"/>
          </a:xfrm>
        </p:grpSpPr>
        <p:sp>
          <p:nvSpPr>
            <p:cNvPr id="175" name="Google Shape;175;p26"/>
            <p:cNvSpPr/>
            <p:nvPr/>
          </p:nvSpPr>
          <p:spPr>
            <a:xfrm rot="-5400000">
              <a:off x="2903534" y="4528406"/>
              <a:ext cx="8362948" cy="14170017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2121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20212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6" name="Google Shape;176;p26"/>
            <p:cNvSpPr/>
            <p:nvPr/>
          </p:nvSpPr>
          <p:spPr>
            <a:xfrm rot="-5400000">
              <a:off x="3137821" y="-3447384"/>
              <a:ext cx="7894374" cy="14170017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2121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20212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p26"/>
            <p:cNvSpPr/>
            <p:nvPr/>
          </p:nvSpPr>
          <p:spPr>
            <a:xfrm rot="-5400000">
              <a:off x="2999588" y="12955544"/>
              <a:ext cx="8483697" cy="14170017"/>
            </a:xfrm>
            <a:prstGeom prst="rect">
              <a:avLst/>
            </a:prstGeom>
            <a:solidFill>
              <a:srgbClr val="D8D7D7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2121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20212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78" name="Google Shape;178;p26" descr="Image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96865" y="3352800"/>
            <a:ext cx="2540001" cy="254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9" name="Google Shape;179;p26"/>
          <p:cNvGrpSpPr/>
          <p:nvPr/>
        </p:nvGrpSpPr>
        <p:grpSpPr>
          <a:xfrm>
            <a:off x="10236254" y="3277790"/>
            <a:ext cx="2540004" cy="2690020"/>
            <a:chOff x="-1" y="-1"/>
            <a:chExt cx="2540001" cy="2690019"/>
          </a:xfrm>
        </p:grpSpPr>
        <p:pic>
          <p:nvPicPr>
            <p:cNvPr id="180" name="Google Shape;180;p26" descr="Imagem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1032003">
              <a:off x="281420" y="208366"/>
              <a:ext cx="1736853" cy="2166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26" descr="Imagem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03147" y="523981"/>
              <a:ext cx="1736854" cy="216603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82" name="Google Shape;182;p26"/>
            <p:cNvGrpSpPr/>
            <p:nvPr/>
          </p:nvGrpSpPr>
          <p:grpSpPr>
            <a:xfrm>
              <a:off x="1187878" y="1033258"/>
              <a:ext cx="548505" cy="621123"/>
              <a:chOff x="0" y="0"/>
              <a:chExt cx="548504" cy="621121"/>
            </a:xfrm>
          </p:grpSpPr>
          <p:sp>
            <p:nvSpPr>
              <p:cNvPr id="183" name="Google Shape;183;p26"/>
              <p:cNvSpPr/>
              <p:nvPr/>
            </p:nvSpPr>
            <p:spPr>
              <a:xfrm>
                <a:off x="0" y="312868"/>
                <a:ext cx="308253" cy="308253"/>
              </a:xfrm>
              <a:prstGeom prst="ellipse">
                <a:avLst/>
              </a:prstGeom>
              <a:solidFill>
                <a:srgbClr val="EB220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200"/>
                  <a:buFont typeface="Helvetica Neue"/>
                  <a:buNone/>
                </a:pPr>
                <a:endParaRPr sz="32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184" name="Google Shape;184;p26"/>
              <p:cNvSpPr/>
              <p:nvPr/>
            </p:nvSpPr>
            <p:spPr>
              <a:xfrm>
                <a:off x="240250" y="0"/>
                <a:ext cx="308254" cy="308253"/>
              </a:xfrm>
              <a:prstGeom prst="ellipse">
                <a:avLst/>
              </a:prstGeom>
              <a:solidFill>
                <a:srgbClr val="EB220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200"/>
                  <a:buFont typeface="Helvetica Neue"/>
                  <a:buNone/>
                </a:pPr>
                <a:endParaRPr sz="32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</p:grpSp>
      <p:pic>
        <p:nvPicPr>
          <p:cNvPr id="185" name="Google Shape;185;p26" descr="Imagem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64280" y="3518927"/>
            <a:ext cx="3057441" cy="254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6"/>
          <p:cNvSpPr txBox="1"/>
          <p:nvPr/>
        </p:nvSpPr>
        <p:spPr>
          <a:xfrm>
            <a:off x="1119635" y="9055583"/>
            <a:ext cx="5530784" cy="2690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algn="ctr"/>
            <a:r>
              <a:rPr lang="pt-BR" sz="4800" b="1" dirty="0"/>
              <a:t>Exploração do desafio e entrevistas</a:t>
            </a:r>
            <a:r>
              <a:rPr lang="pt-BR" sz="4800" dirty="0"/>
              <a:t> com os potenciais usuários</a:t>
            </a:r>
            <a:r>
              <a:rPr lang="pt-BR" dirty="0"/>
              <a:t>.</a:t>
            </a:r>
            <a:endParaRPr lang="pt-BR" sz="3200" dirty="0"/>
          </a:p>
          <a:p>
            <a:br>
              <a:rPr lang="pt-BR" sz="3200" dirty="0"/>
            </a:br>
            <a:endParaRPr dirty="0"/>
          </a:p>
        </p:txBody>
      </p:sp>
      <p:sp>
        <p:nvSpPr>
          <p:cNvPr id="187" name="Google Shape;187;p26"/>
          <p:cNvSpPr txBox="1"/>
          <p:nvPr/>
        </p:nvSpPr>
        <p:spPr>
          <a:xfrm>
            <a:off x="8942835" y="9055583"/>
            <a:ext cx="5530784" cy="2690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algn="ctr"/>
            <a:r>
              <a:rPr lang="pt-BR" sz="4800" dirty="0"/>
              <a:t>Geração de ideias e</a:t>
            </a:r>
            <a:r>
              <a:rPr lang="pt-BR" sz="4800" b="1" dirty="0"/>
              <a:t> definição</a:t>
            </a:r>
            <a:r>
              <a:rPr lang="pt-BR" sz="4800" dirty="0"/>
              <a:t>.</a:t>
            </a:r>
          </a:p>
          <a:p>
            <a:br>
              <a:rPr lang="pt-BR" sz="4800" dirty="0"/>
            </a:br>
            <a:endParaRPr sz="4800" dirty="0"/>
          </a:p>
        </p:txBody>
      </p:sp>
      <p:sp>
        <p:nvSpPr>
          <p:cNvPr id="189" name="Google Shape;189;p26"/>
          <p:cNvSpPr txBox="1"/>
          <p:nvPr/>
        </p:nvSpPr>
        <p:spPr>
          <a:xfrm>
            <a:off x="-344" y="8007692"/>
            <a:ext cx="7770741" cy="508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1</a:t>
            </a:r>
            <a:r>
              <a:rPr lang="en-US" sz="4000" b="1" i="0" u="none" strike="noStrike" cap="none" dirty="0">
                <a:solidFill>
                  <a:srgbClr val="000000"/>
                </a:solidFill>
                <a:latin typeface="Vrinda" panose="020B0502040204020203" pitchFamily="34" charset="0"/>
                <a:ea typeface="PT Sans Caption"/>
                <a:cs typeface="Vrinda" panose="020B0502040204020203" pitchFamily="34" charset="0"/>
                <a:sym typeface="PT Sans Caption"/>
              </a:rPr>
              <a:t>° 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latin typeface="Vrinda" panose="020B0502040204020203" pitchFamily="34" charset="0"/>
                <a:ea typeface="PT Sans Caption"/>
                <a:cs typeface="Vrinda" panose="020B0502040204020203" pitchFamily="34" charset="0"/>
                <a:sym typeface="PT Sans Caption"/>
              </a:rPr>
              <a:t>Dia</a:t>
            </a:r>
            <a:endParaRPr dirty="0"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20" name="Google Shape;189;p26">
            <a:extLst>
              <a:ext uri="{FF2B5EF4-FFF2-40B4-BE49-F238E27FC236}">
                <a16:creationId xmlns:a16="http://schemas.microsoft.com/office/drawing/2014/main" id="{86F21E1A-09C8-4C93-8B7B-BF1D5BBCF914}"/>
              </a:ext>
            </a:extLst>
          </p:cNvPr>
          <p:cNvSpPr txBox="1"/>
          <p:nvPr/>
        </p:nvSpPr>
        <p:spPr>
          <a:xfrm>
            <a:off x="8038756" y="8017217"/>
            <a:ext cx="7770741" cy="508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latin typeface="Vrinda" panose="020B0502040204020203" pitchFamily="34" charset="0"/>
                <a:ea typeface="PT Sans Caption"/>
                <a:cs typeface="Vrinda" panose="020B0502040204020203" pitchFamily="34" charset="0"/>
                <a:sym typeface="PT Sans Caption"/>
              </a:rPr>
              <a:t>2° 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latin typeface="Vrinda" panose="020B0502040204020203" pitchFamily="34" charset="0"/>
                <a:ea typeface="PT Sans Caption"/>
                <a:cs typeface="Vrinda" panose="020B0502040204020203" pitchFamily="34" charset="0"/>
                <a:sym typeface="PT Sans Caption"/>
              </a:rPr>
              <a:t>Dia</a:t>
            </a:r>
            <a:endParaRPr dirty="0"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21" name="Google Shape;189;p26">
            <a:extLst>
              <a:ext uri="{FF2B5EF4-FFF2-40B4-BE49-F238E27FC236}">
                <a16:creationId xmlns:a16="http://schemas.microsoft.com/office/drawing/2014/main" id="{1AB80D46-636D-48A7-916E-2615924E702F}"/>
              </a:ext>
            </a:extLst>
          </p:cNvPr>
          <p:cNvSpPr txBox="1"/>
          <p:nvPr/>
        </p:nvSpPr>
        <p:spPr>
          <a:xfrm>
            <a:off x="16409182" y="8007691"/>
            <a:ext cx="7770741" cy="508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dirty="0">
                <a:latin typeface="Vrinda" panose="020B0502040204020203" pitchFamily="34" charset="0"/>
                <a:ea typeface="PT Sans Caption"/>
                <a:cs typeface="Vrinda" panose="020B0502040204020203" pitchFamily="34" charset="0"/>
                <a:sym typeface="PT Sans Caption"/>
              </a:rPr>
              <a:t>3</a:t>
            </a:r>
            <a:r>
              <a:rPr lang="en-US" sz="4000" b="1" i="0" u="none" strike="noStrike" cap="none" dirty="0">
                <a:solidFill>
                  <a:srgbClr val="000000"/>
                </a:solidFill>
                <a:latin typeface="Vrinda" panose="020B0502040204020203" pitchFamily="34" charset="0"/>
                <a:ea typeface="PT Sans Caption"/>
                <a:cs typeface="Vrinda" panose="020B0502040204020203" pitchFamily="34" charset="0"/>
                <a:sym typeface="PT Sans Caption"/>
              </a:rPr>
              <a:t>° 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latin typeface="Vrinda" panose="020B0502040204020203" pitchFamily="34" charset="0"/>
                <a:ea typeface="PT Sans Caption"/>
                <a:cs typeface="Vrinda" panose="020B0502040204020203" pitchFamily="34" charset="0"/>
                <a:sym typeface="PT Sans Caption"/>
              </a:rPr>
              <a:t>Dia</a:t>
            </a:r>
            <a:endParaRPr dirty="0"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AB838B4-FB85-4AAA-B3CF-436660CFAB15}"/>
              </a:ext>
            </a:extLst>
          </p:cNvPr>
          <p:cNvSpPr/>
          <p:nvPr/>
        </p:nvSpPr>
        <p:spPr>
          <a:xfrm>
            <a:off x="16636181" y="9178063"/>
            <a:ext cx="709898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atin typeface="PT Sans" panose="020B0604020202020204" charset="0"/>
              </a:rPr>
              <a:t>Validação e próximos passos.</a:t>
            </a:r>
            <a:endParaRPr lang="pt-BR" sz="4800" dirty="0"/>
          </a:p>
          <a:p>
            <a:pPr algn="ctr"/>
            <a:br>
              <a:rPr lang="pt-BR" sz="4800" dirty="0"/>
            </a:br>
            <a:endParaRPr lang="pt-BR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25"/>
          <p:cNvGrpSpPr/>
          <p:nvPr/>
        </p:nvGrpSpPr>
        <p:grpSpPr>
          <a:xfrm>
            <a:off x="-38127" y="6151"/>
            <a:ext cx="24511053" cy="13812208"/>
            <a:chOff x="0" y="0"/>
            <a:chExt cx="24511053" cy="13812207"/>
          </a:xfrm>
        </p:grpSpPr>
        <p:sp>
          <p:nvSpPr>
            <p:cNvPr id="164" name="Google Shape;164;p25"/>
            <p:cNvSpPr/>
            <p:nvPr/>
          </p:nvSpPr>
          <p:spPr>
            <a:xfrm rot="-5400000">
              <a:off x="9827350" y="-5624755"/>
              <a:ext cx="4805552" cy="24460253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2121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20212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" name="Google Shape;165;p25"/>
            <p:cNvSpPr/>
            <p:nvPr/>
          </p:nvSpPr>
          <p:spPr>
            <a:xfrm rot="-5400000">
              <a:off x="10085531" y="-10085532"/>
              <a:ext cx="4289189" cy="24460253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2121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20212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" name="Google Shape;166;p25"/>
            <p:cNvSpPr/>
            <p:nvPr/>
          </p:nvSpPr>
          <p:spPr>
            <a:xfrm rot="-5400000">
              <a:off x="9878150" y="-820696"/>
              <a:ext cx="4805552" cy="24460253"/>
            </a:xfrm>
            <a:prstGeom prst="rect">
              <a:avLst/>
            </a:prstGeom>
            <a:solidFill>
              <a:srgbClr val="D8D7D7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2121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20212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7" name="Google Shape;167;p25"/>
          <p:cNvSpPr txBox="1"/>
          <p:nvPr/>
        </p:nvSpPr>
        <p:spPr>
          <a:xfrm>
            <a:off x="1910664" y="1827006"/>
            <a:ext cx="20613472" cy="87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464646"/>
              </a:buClr>
              <a:buSzPts val="4500"/>
              <a:buFont typeface="Arial"/>
              <a:buNone/>
            </a:pPr>
            <a:r>
              <a:rPr lang="en-US" sz="4500" b="1" i="0" u="none" strike="noStrike" cap="none" dirty="0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Future Press Release</a:t>
            </a:r>
            <a:endParaRPr b="1" dirty="0"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168" name="Google Shape;168;p25"/>
          <p:cNvSpPr txBox="1"/>
          <p:nvPr/>
        </p:nvSpPr>
        <p:spPr>
          <a:xfrm>
            <a:off x="1982560" y="6369048"/>
            <a:ext cx="20469679" cy="87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464646"/>
              </a:buClr>
              <a:buSzPts val="4500"/>
              <a:buFont typeface="Arial"/>
              <a:buNone/>
            </a:pPr>
            <a:r>
              <a:rPr lang="en-US" sz="4500" b="1" i="0" u="none" strike="noStrike" cap="none" dirty="0" err="1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Clusterização</a:t>
            </a:r>
            <a:r>
              <a:rPr lang="en-US" sz="4500" b="1" i="0" u="none" strike="noStrike" cap="none" dirty="0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 (</a:t>
            </a:r>
            <a:r>
              <a:rPr lang="en-US" sz="4500" b="1" i="0" u="none" strike="noStrike" cap="none" dirty="0" err="1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zen</a:t>
            </a:r>
            <a:r>
              <a:rPr lang="en-US" sz="4500" b="1" i="0" u="none" strike="noStrike" cap="none" dirty="0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 voting + </a:t>
            </a:r>
            <a:r>
              <a:rPr lang="en-US" sz="4500" b="1" i="0" u="none" strike="noStrike" cap="none" dirty="0" err="1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matriz</a:t>
            </a:r>
            <a:r>
              <a:rPr lang="en-US" sz="4500" b="1" i="0" u="none" strike="noStrike" cap="none" dirty="0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 CSD)</a:t>
            </a:r>
            <a:endParaRPr dirty="0"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169" name="Google Shape;169;p25"/>
          <p:cNvSpPr txBox="1"/>
          <p:nvPr/>
        </p:nvSpPr>
        <p:spPr>
          <a:xfrm>
            <a:off x="2535339" y="11101590"/>
            <a:ext cx="19364121" cy="87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464646"/>
              </a:buClr>
              <a:buSzPts val="4500"/>
              <a:buFont typeface="Arial"/>
              <a:buNone/>
            </a:pPr>
            <a:r>
              <a:rPr lang="en-US" sz="4500" b="1" i="0" u="none" strike="noStrike" cap="none" dirty="0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Jornada do </a:t>
            </a:r>
            <a:r>
              <a:rPr lang="en-US" sz="4500" b="1" i="0" u="none" strike="noStrike" cap="none" dirty="0" err="1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Usuário</a:t>
            </a:r>
            <a:r>
              <a:rPr lang="en-US" sz="4500" b="1" i="0" u="none" strike="noStrike" cap="none" dirty="0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 (</a:t>
            </a:r>
            <a:r>
              <a:rPr lang="en-US" sz="4500" b="1" i="0" u="none" strike="noStrike" cap="none" dirty="0" err="1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entrevistas</a:t>
            </a:r>
            <a:r>
              <a:rPr lang="en-US" sz="4500" b="1" i="0" u="none" strike="noStrike" cap="none" dirty="0">
                <a:solidFill>
                  <a:srgbClr val="464646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)</a:t>
            </a:r>
            <a:endParaRPr dirty="0"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8" descr="Logotipo Objective princip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17330" y="493381"/>
            <a:ext cx="2266375" cy="654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D114CAA-5DBD-4064-A198-82D343484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473529" y="473529"/>
            <a:ext cx="13716000" cy="1276894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CC8E76D-1E01-4C94-ABC3-C70ACB42A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8942" y="0"/>
            <a:ext cx="13229721" cy="13716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E70BB22-7CFA-4C86-B2ED-0F5C0F6D9409}"/>
              </a:ext>
            </a:extLst>
          </p:cNvPr>
          <p:cNvSpPr txBox="1"/>
          <p:nvPr/>
        </p:nvSpPr>
        <p:spPr>
          <a:xfrm>
            <a:off x="13229721" y="330096"/>
            <a:ext cx="12768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/>
              <a:t>O que tem dado errado?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/>
          <p:nvPr/>
        </p:nvSpPr>
        <p:spPr>
          <a:xfrm>
            <a:off x="-12700" y="0"/>
            <a:ext cx="24409401" cy="127001"/>
          </a:xfrm>
          <a:prstGeom prst="rect">
            <a:avLst/>
          </a:prstGeom>
          <a:gradFill>
            <a:gsLst>
              <a:gs pos="0">
                <a:srgbClr val="FF4400"/>
              </a:gs>
              <a:gs pos="100000">
                <a:srgbClr val="F97D00"/>
              </a:gs>
            </a:gsLst>
            <a:lin ang="4386646" scaled="0"/>
          </a:gra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1"/>
              </a:buClr>
              <a:buSzPts val="3000"/>
              <a:buFont typeface="PT Sans"/>
              <a:buNone/>
            </a:pPr>
            <a:endParaRPr sz="3000" b="1" i="0" u="none" strike="noStrike" cap="none">
              <a:solidFill>
                <a:srgbClr val="20212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20" name="Google Shape;220;p30" descr="Logotipo Objective princip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17330" y="493381"/>
            <a:ext cx="2266375" cy="65428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0"/>
          <p:cNvSpPr txBox="1">
            <a:spLocks noGrp="1"/>
          </p:cNvSpPr>
          <p:nvPr>
            <p:ph type="sldNum" idx="4294967295"/>
          </p:nvPr>
        </p:nvSpPr>
        <p:spPr>
          <a:xfrm>
            <a:off x="285127" y="12928999"/>
            <a:ext cx="4857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/>
          </a:p>
        </p:txBody>
      </p:sp>
      <p:sp>
        <p:nvSpPr>
          <p:cNvPr id="223" name="Google Shape;223;p30"/>
          <p:cNvSpPr txBox="1"/>
          <p:nvPr/>
        </p:nvSpPr>
        <p:spPr>
          <a:xfrm>
            <a:off x="713222" y="12992050"/>
            <a:ext cx="89076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878787"/>
                </a:solidFill>
                <a:latin typeface="Arial"/>
                <a:ea typeface="Arial"/>
                <a:cs typeface="Arial"/>
                <a:sym typeface="Arial"/>
              </a:rPr>
              <a:t>| Nome do projeto</a:t>
            </a:r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F7D3E06-FAFB-4171-98BC-8C589B559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157395"/>
            <a:ext cx="13173529" cy="1352594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F1929D0-9454-48B5-A852-623707D16CFD}"/>
              </a:ext>
            </a:extLst>
          </p:cNvPr>
          <p:cNvSpPr txBox="1"/>
          <p:nvPr/>
        </p:nvSpPr>
        <p:spPr>
          <a:xfrm>
            <a:off x="13458656" y="1665514"/>
            <a:ext cx="10640217" cy="1191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Desafios </a:t>
            </a:r>
            <a:r>
              <a:rPr lang="pt-BR" sz="4800" b="1" dirty="0" err="1"/>
              <a:t>Clusterizados</a:t>
            </a:r>
            <a:endParaRPr lang="pt-BR" sz="4800" b="1" dirty="0"/>
          </a:p>
          <a:p>
            <a:endParaRPr lang="pt-BR" sz="4800" dirty="0"/>
          </a:p>
          <a:p>
            <a:r>
              <a:rPr lang="pt-BR" sz="4800" dirty="0"/>
              <a:t>1 – Centralização dos dados</a:t>
            </a:r>
          </a:p>
          <a:p>
            <a:endParaRPr lang="pt-BR" sz="4800" dirty="0"/>
          </a:p>
          <a:p>
            <a:r>
              <a:rPr lang="pt-BR" sz="4800" dirty="0"/>
              <a:t>2 – Prazos para as áreas enviarem as informações</a:t>
            </a:r>
          </a:p>
          <a:p>
            <a:endParaRPr lang="pt-BR" sz="4800" dirty="0"/>
          </a:p>
          <a:p>
            <a:r>
              <a:rPr lang="pt-BR" sz="4800" dirty="0"/>
              <a:t>3 – Divulgação das informações – transparência</a:t>
            </a:r>
          </a:p>
          <a:p>
            <a:endParaRPr lang="pt-BR" sz="4800" dirty="0"/>
          </a:p>
          <a:p>
            <a:r>
              <a:rPr lang="pt-BR" sz="4800" dirty="0"/>
              <a:t>4 – Alteração/ modernização dos cálculos de previsões para 3 meses</a:t>
            </a:r>
          </a:p>
          <a:p>
            <a:endParaRPr lang="pt-BR" sz="4800" dirty="0"/>
          </a:p>
          <a:p>
            <a:r>
              <a:rPr lang="pt-BR" sz="4800" dirty="0"/>
              <a:t>5 – Separação das informações das unidades de negócios</a:t>
            </a:r>
          </a:p>
          <a:p>
            <a:endParaRPr lang="pt-BR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/>
          <p:nvPr/>
        </p:nvSpPr>
        <p:spPr>
          <a:xfrm>
            <a:off x="-12700" y="0"/>
            <a:ext cx="24409401" cy="127001"/>
          </a:xfrm>
          <a:prstGeom prst="rect">
            <a:avLst/>
          </a:prstGeom>
          <a:gradFill>
            <a:gsLst>
              <a:gs pos="0">
                <a:srgbClr val="FF4400"/>
              </a:gs>
              <a:gs pos="100000">
                <a:srgbClr val="F97D00"/>
              </a:gs>
            </a:gsLst>
            <a:lin ang="4386646" scaled="0"/>
          </a:gra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1"/>
              </a:buClr>
              <a:buSzPts val="3000"/>
              <a:buFont typeface="PT Sans"/>
              <a:buNone/>
            </a:pPr>
            <a:endParaRPr sz="3000" b="1" i="0" u="none" strike="noStrike" cap="none">
              <a:solidFill>
                <a:srgbClr val="20212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20" name="Google Shape;220;p30" descr="Logotipo Objective princip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17330" y="493381"/>
            <a:ext cx="2266375" cy="65428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0"/>
          <p:cNvSpPr txBox="1">
            <a:spLocks noGrp="1"/>
          </p:cNvSpPr>
          <p:nvPr>
            <p:ph type="sldNum" idx="4294967295"/>
          </p:nvPr>
        </p:nvSpPr>
        <p:spPr>
          <a:xfrm>
            <a:off x="285127" y="12928999"/>
            <a:ext cx="4857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/>
          </a:p>
        </p:txBody>
      </p:sp>
      <p:sp>
        <p:nvSpPr>
          <p:cNvPr id="223" name="Google Shape;223;p30"/>
          <p:cNvSpPr txBox="1"/>
          <p:nvPr/>
        </p:nvSpPr>
        <p:spPr>
          <a:xfrm>
            <a:off x="713222" y="12992050"/>
            <a:ext cx="89076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878787"/>
                </a:solidFill>
                <a:latin typeface="Arial"/>
                <a:ea typeface="Arial"/>
                <a:cs typeface="Arial"/>
                <a:sym typeface="Arial"/>
              </a:rPr>
              <a:t>| Nome do projeto</a:t>
            </a:r>
            <a:endParaRPr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1929D0-9454-48B5-A852-623707D16CFD}"/>
              </a:ext>
            </a:extLst>
          </p:cNvPr>
          <p:cNvSpPr txBox="1"/>
          <p:nvPr/>
        </p:nvSpPr>
        <p:spPr>
          <a:xfrm>
            <a:off x="13911943" y="1665514"/>
            <a:ext cx="10186930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Resultados</a:t>
            </a:r>
          </a:p>
          <a:p>
            <a:endParaRPr lang="pt-BR" sz="4800" dirty="0"/>
          </a:p>
          <a:p>
            <a:r>
              <a:rPr lang="pt-BR" sz="4800" dirty="0"/>
              <a:t>1 – 11 ações definidas</a:t>
            </a:r>
          </a:p>
          <a:p>
            <a:endParaRPr lang="pt-BR" sz="4800" dirty="0"/>
          </a:p>
          <a:p>
            <a:r>
              <a:rPr lang="pt-BR" sz="4800" dirty="0"/>
              <a:t>2 – 8 ações priorizadas</a:t>
            </a:r>
          </a:p>
          <a:p>
            <a:endParaRPr lang="pt-BR" sz="4800" dirty="0"/>
          </a:p>
          <a:p>
            <a:r>
              <a:rPr lang="pt-BR" sz="4800" dirty="0"/>
              <a:t>3 – Plano de ação (5W2H) para cada ação priorizada</a:t>
            </a:r>
          </a:p>
          <a:p>
            <a:endParaRPr lang="pt-BR" sz="4800" dirty="0"/>
          </a:p>
          <a:p>
            <a:r>
              <a:rPr lang="pt-BR" sz="4800" dirty="0"/>
              <a:t>4 – Planning Primeira Sprint</a:t>
            </a:r>
          </a:p>
          <a:p>
            <a:endParaRPr lang="pt-BR" sz="4800" dirty="0"/>
          </a:p>
          <a:p>
            <a:r>
              <a:rPr lang="pt-BR" sz="4800" dirty="0"/>
              <a:t>5 – Acordo de trabalho – presencial/remoto</a:t>
            </a:r>
          </a:p>
          <a:p>
            <a:endParaRPr lang="pt-BR" sz="48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3C790D-6B38-423E-B20E-8D9A9E4D4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1" y="127001"/>
            <a:ext cx="12716329" cy="1358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05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/>
          <p:nvPr/>
        </p:nvSpPr>
        <p:spPr>
          <a:xfrm>
            <a:off x="-12700" y="0"/>
            <a:ext cx="24409401" cy="127001"/>
          </a:xfrm>
          <a:prstGeom prst="rect">
            <a:avLst/>
          </a:prstGeom>
          <a:gradFill>
            <a:gsLst>
              <a:gs pos="0">
                <a:srgbClr val="FF4400"/>
              </a:gs>
              <a:gs pos="100000">
                <a:srgbClr val="F97D00"/>
              </a:gs>
            </a:gsLst>
            <a:lin ang="4386646" scaled="0"/>
          </a:gra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1"/>
              </a:buClr>
              <a:buSzPts val="3000"/>
              <a:buFont typeface="PT Sans"/>
              <a:buNone/>
            </a:pPr>
            <a:endParaRPr sz="3000" b="1" i="0" u="none" strike="noStrike" cap="none">
              <a:solidFill>
                <a:srgbClr val="20212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20" name="Google Shape;220;p30" descr="Logotipo Objective princip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17330" y="493381"/>
            <a:ext cx="2266375" cy="65428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0"/>
          <p:cNvSpPr txBox="1">
            <a:spLocks noGrp="1"/>
          </p:cNvSpPr>
          <p:nvPr>
            <p:ph type="sldNum" idx="4294967295"/>
          </p:nvPr>
        </p:nvSpPr>
        <p:spPr>
          <a:xfrm>
            <a:off x="285127" y="12928999"/>
            <a:ext cx="4857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/>
          </a:p>
        </p:txBody>
      </p:sp>
      <p:sp>
        <p:nvSpPr>
          <p:cNvPr id="223" name="Google Shape;223;p30"/>
          <p:cNvSpPr txBox="1"/>
          <p:nvPr/>
        </p:nvSpPr>
        <p:spPr>
          <a:xfrm>
            <a:off x="713222" y="12992050"/>
            <a:ext cx="89076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878787"/>
                </a:solidFill>
                <a:latin typeface="Arial"/>
                <a:ea typeface="Arial"/>
                <a:cs typeface="Arial"/>
                <a:sym typeface="Arial"/>
              </a:rPr>
              <a:t>| Nome do projeto</a:t>
            </a:r>
            <a:endParaRPr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1929D0-9454-48B5-A852-623707D16CFD}"/>
              </a:ext>
            </a:extLst>
          </p:cNvPr>
          <p:cNvSpPr txBox="1"/>
          <p:nvPr/>
        </p:nvSpPr>
        <p:spPr>
          <a:xfrm>
            <a:off x="13911943" y="1665514"/>
            <a:ext cx="10186930" cy="11172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Lições aprendidas</a:t>
            </a:r>
          </a:p>
          <a:p>
            <a:endParaRPr lang="pt-BR" sz="4800" dirty="0"/>
          </a:p>
          <a:p>
            <a:r>
              <a:rPr lang="pt-BR" sz="4800" dirty="0"/>
              <a:t>1 – Comunicação entre as áreas</a:t>
            </a:r>
          </a:p>
          <a:p>
            <a:endParaRPr lang="pt-BR" sz="4800" dirty="0"/>
          </a:p>
          <a:p>
            <a:r>
              <a:rPr lang="pt-BR" sz="4800" dirty="0"/>
              <a:t>2 – Conscientização dos participantes</a:t>
            </a:r>
          </a:p>
          <a:p>
            <a:endParaRPr lang="pt-BR" sz="4800" dirty="0"/>
          </a:p>
          <a:p>
            <a:r>
              <a:rPr lang="pt-BR" sz="4800" dirty="0"/>
              <a:t>3 – Adaptações durante a DS</a:t>
            </a:r>
          </a:p>
          <a:p>
            <a:endParaRPr lang="pt-BR" sz="4800" dirty="0"/>
          </a:p>
          <a:p>
            <a:r>
              <a:rPr lang="pt-BR" sz="4800" dirty="0"/>
              <a:t>4 – Priorização por responsabilidade</a:t>
            </a:r>
          </a:p>
          <a:p>
            <a:endParaRPr lang="pt-BR" sz="4800" dirty="0"/>
          </a:p>
          <a:p>
            <a:r>
              <a:rPr lang="pt-BR" sz="4800" dirty="0"/>
              <a:t>5 – Necessidade de acompanhamento de todas as Sprints</a:t>
            </a:r>
          </a:p>
          <a:p>
            <a:endParaRPr lang="pt-BR" sz="48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432F0CF-50F1-4404-B2E5-C0009013F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45" y="7948273"/>
            <a:ext cx="7615272" cy="571145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3DE7BD5-C7E1-4E7C-8591-8F595E759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7022" y="3588170"/>
            <a:ext cx="7893293" cy="591997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068A889-A5E8-4756-BFDB-1852C06887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0341" y="493381"/>
            <a:ext cx="6694714" cy="502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92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1"/>
          <p:cNvSpPr/>
          <p:nvPr/>
        </p:nvSpPr>
        <p:spPr>
          <a:xfrm>
            <a:off x="-12700" y="0"/>
            <a:ext cx="24409401" cy="13716000"/>
          </a:xfrm>
          <a:prstGeom prst="rect">
            <a:avLst/>
          </a:prstGeom>
          <a:solidFill>
            <a:srgbClr val="E2671C"/>
          </a:soli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1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2021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45E0FC6-01AF-48F7-A8C6-B35EEA349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1" y="0"/>
            <a:ext cx="24384000" cy="13823699"/>
          </a:xfrm>
          <a:prstGeom prst="rect">
            <a:avLst/>
          </a:prstGeom>
        </p:spPr>
      </p:pic>
      <p:sp>
        <p:nvSpPr>
          <p:cNvPr id="13" name="Google Shape;229;p31">
            <a:extLst>
              <a:ext uri="{FF2B5EF4-FFF2-40B4-BE49-F238E27FC236}">
                <a16:creationId xmlns:a16="http://schemas.microsoft.com/office/drawing/2014/main" id="{C9D72E3C-7290-4AE8-9F84-E73E258536EA}"/>
              </a:ext>
            </a:extLst>
          </p:cNvPr>
          <p:cNvSpPr txBox="1"/>
          <p:nvPr/>
        </p:nvSpPr>
        <p:spPr>
          <a:xfrm>
            <a:off x="-4078354" y="4523476"/>
            <a:ext cx="16270354" cy="60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76"/>
              <a:buFont typeface="Quicksand"/>
              <a:buNone/>
            </a:pPr>
            <a:r>
              <a:rPr lang="en-US" sz="2976" b="1" i="0" u="none" strike="noStrike" cap="none">
                <a:solidFill>
                  <a:srgbClr val="FFFFFF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www.objective.com.br</a:t>
            </a:r>
            <a:endParaRPr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pic>
        <p:nvPicPr>
          <p:cNvPr id="14" name="Google Shape;230;p31" descr="simbolo branco.png">
            <a:extLst>
              <a:ext uri="{FF2B5EF4-FFF2-40B4-BE49-F238E27FC236}">
                <a16:creationId xmlns:a16="http://schemas.microsoft.com/office/drawing/2014/main" id="{B127F48F-914C-4C97-BD24-8C2465A9DC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29204" y="1729755"/>
            <a:ext cx="2055238" cy="2335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36;p31">
            <a:extLst>
              <a:ext uri="{FF2B5EF4-FFF2-40B4-BE49-F238E27FC236}">
                <a16:creationId xmlns:a16="http://schemas.microsoft.com/office/drawing/2014/main" id="{39A7F582-AA7C-4E14-B750-01EDCE0F835E}"/>
              </a:ext>
            </a:extLst>
          </p:cNvPr>
          <p:cNvSpPr txBox="1"/>
          <p:nvPr/>
        </p:nvSpPr>
        <p:spPr>
          <a:xfrm>
            <a:off x="1331872" y="6945327"/>
            <a:ext cx="5449901" cy="21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T Sans"/>
              <a:buNone/>
            </a:pPr>
            <a:r>
              <a:rPr lang="pt-BR" sz="4000" b="1" i="0" u="none" strike="noStrike" cap="none" dirty="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Gisele Morilha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T Sans"/>
              <a:buNone/>
            </a:pPr>
            <a:endParaRPr sz="4000" b="1" i="0" u="none" strike="noStrike" cap="none" dirty="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PT Sans"/>
              <a:buNone/>
            </a:pPr>
            <a:r>
              <a:rPr lang="en-US" sz="3000" b="0" i="0" u="none" strike="noStrike" cap="none" dirty="0" err="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linkedin</a:t>
            </a:r>
            <a:r>
              <a:rPr lang="en-US" sz="3000" b="0" i="0" u="none" strike="noStrike" cap="none" dirty="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/</a:t>
            </a:r>
            <a:r>
              <a:rPr lang="en-US" sz="3000" b="0" i="0" u="none" strike="noStrike" cap="none" dirty="0" err="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giselemorilha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PT Sans"/>
              <a:buNone/>
            </a:pPr>
            <a:r>
              <a:rPr lang="en-US" sz="3000" b="0" i="0" u="none" strike="noStrike" cap="none" dirty="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Gisele.morilha@objective.com.br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548</Words>
  <Application>Microsoft Office PowerPoint</Application>
  <PresentationFormat>Personalizar</PresentationFormat>
  <Paragraphs>113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2" baseType="lpstr">
      <vt:lpstr>Quicksand</vt:lpstr>
      <vt:lpstr>PT Sans Caption</vt:lpstr>
      <vt:lpstr>Helvetica Neue</vt:lpstr>
      <vt:lpstr>PT Sans</vt:lpstr>
      <vt:lpstr>Calibri</vt:lpstr>
      <vt:lpstr>Arial</vt:lpstr>
      <vt:lpstr>Helvetica Neue Light</vt:lpstr>
      <vt:lpstr>Vrinda</vt:lpstr>
      <vt:lpstr>White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Gisele Morilha</dc:creator>
  <cp:lastModifiedBy>Gisele Morilha</cp:lastModifiedBy>
  <cp:revision>11</cp:revision>
  <dcterms:created xsi:type="dcterms:W3CDTF">2019-04-24T19:22:32Z</dcterms:created>
  <dcterms:modified xsi:type="dcterms:W3CDTF">2019-04-24T20:59:55Z</dcterms:modified>
</cp:coreProperties>
</file>