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7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FFFFFF"/>
    <a:srgbClr val="3883B4"/>
    <a:srgbClr val="4D4C77"/>
    <a:srgbClr val="3A3DA0"/>
    <a:srgbClr val="0F05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56" autoAdjust="0"/>
    <p:restoredTop sz="94660"/>
  </p:normalViewPr>
  <p:slideViewPr>
    <p:cSldViewPr snapToGrid="0">
      <p:cViewPr varScale="1">
        <p:scale>
          <a:sx n="98" d="100"/>
          <a:sy n="98" d="100"/>
        </p:scale>
        <p:origin x="63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C02946-B24E-4450-BC6F-F6CEAE69F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6C68D5-700D-4EC2-B030-BEE285809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2E0679-CE6B-43F4-AA3E-B5763493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51ADFE-B3C4-4082-BDBC-207FC24B7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ACC397-FD9F-42C2-9830-85C0E741A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37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F07A9D-4588-4E06-A982-A8700142B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1D1A38-D612-49E0-9717-0078D1A67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4A0B45-C889-480F-94E1-DBC1F33E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4F99B6-4517-4F70-ACF0-872776646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2D0691-F162-4215-817D-0F1F89A5C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97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E0D58-9EDF-44BA-917E-28AF4CBB0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96F59B-90EB-45F9-8262-B2241A1E1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410CBF-91E2-46CD-840B-2251611FC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2D1A2F-75CE-4EC3-9454-6C9BE3572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F259CA-5C7D-40BE-8791-182897F60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61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9C7D20-D476-40E3-9CC5-58D35D1D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8FEE93-B502-44EA-AAB5-E125A0B14A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5FE4BA6-FB26-4442-B1BD-2E0FB9E42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270F2A-F71A-44F8-822D-A2BCA2C67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42F84C7-2780-4642-80D7-546634B8C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897B22-1837-4D6C-8776-574C3205E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00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4BC33-E2C2-455F-BA48-A432947F8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C5701D-DEDB-4C60-AD15-05B88CB1A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15806D8-D28A-47EC-92DE-8B061E9B9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44B4452-CDED-43C4-83EC-9C9A9E230F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BCA1C1-329B-4315-815B-ADB58E01D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0C90794-E7A7-4027-92D1-07CC76D60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3FCF577-1BDC-42C6-B94E-8A08A70D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6B6D123-16DD-4537-897B-8039A84D7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7094E9-F90A-4FF5-A72B-2A9B8FA64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64A413A-69CD-4BF5-8CCC-CAEA02DD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BC101DF-704A-4FA9-8DE2-A237F999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E0246BE-AFEE-4B64-9605-19C0A2B55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2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64B8A8-298A-417A-A215-3BB8B8CEB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C6773B2-3D3C-4C52-9380-FECE03B55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54C054-2C88-4418-AC18-853094C32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4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0AF9C-208C-4F4E-B7C6-F50AB3927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716E04-33A7-4919-85E5-DA863118C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EB60F3F-A78F-4186-8C07-723FDA302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3C5275-407E-42F8-9A8A-31590350E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ACE545-44D8-40CD-A3F1-09001B42E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587523-93CE-4FB7-9360-4C45DC1D2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4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BC8309-C04D-4C36-907F-1BCB3F7B9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6AB1A5-BA3D-4B1E-BC19-D691BFF668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8155BC-0E2B-4BE1-A885-A4639ED8F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8CA134C-2E12-4551-A0E0-BF7815882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02BD04-F4D0-4BF9-BB13-822E5ABC5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B84C6C-FB54-47E7-8666-2C0130F47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5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BF019F-B352-4BD9-892C-87856CFBE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DAD1E1-545F-43E2-8165-A95E54082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E6D79E-573D-41C1-BF9D-BC42C0E2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FA769D-22A0-4A1F-85EE-16A4BA23F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20C264-76CA-41B6-9F26-251786DE9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031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6E6A252-5340-46C1-9276-E165A5BDC8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A60DC8C-8221-49A0-8A43-CDF5E114A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5EF969-DD36-481B-B032-2D79AD138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3017FE-3451-4125-94EC-B5F6954FD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25801D-A516-4CA4-8A73-9E55EB11E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91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A3DA0"/>
            </a:gs>
            <a:gs pos="100000">
              <a:srgbClr val="0F054C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B765351-35C8-4C6D-BB45-C610D0282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90D338-555C-4A20-B3BF-55744DA90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8894EC-9AD1-41E3-B546-1415D530BE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937D8-1B41-4B26-BE9F-9028E0C47812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5BC6F1-BA04-4141-AAE0-1521F2731F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BD56E0-4A24-49E0-B3BB-5A7845BBB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EABAD-338A-419D-822C-9A2D57BAC8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5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sv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23.sv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microsoft.com/office/2007/relationships/hdphoto" Target="../media/hdphoto6.wdp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B56FEA5A-E2B9-421A-BFCB-F42BC253E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725387" y="949124"/>
            <a:ext cx="9060390" cy="536849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4A8F8A-2952-443E-BA65-DB137A269916}"/>
              </a:ext>
            </a:extLst>
          </p:cNvPr>
          <p:cNvSpPr txBox="1"/>
          <p:nvPr/>
        </p:nvSpPr>
        <p:spPr>
          <a:xfrm>
            <a:off x="778176" y="2309931"/>
            <a:ext cx="47571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TRILHA INTERNET DAS COISAS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C50F540-4FCE-4431-A470-FE9309681D2F}"/>
              </a:ext>
            </a:extLst>
          </p:cNvPr>
          <p:cNvSpPr txBox="1"/>
          <p:nvPr/>
        </p:nvSpPr>
        <p:spPr>
          <a:xfrm>
            <a:off x="778176" y="3872168"/>
            <a:ext cx="398680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500" dirty="0">
                <a:solidFill>
                  <a:srgbClr val="3A3DA0"/>
                </a:solidFill>
                <a:highlight>
                  <a:srgbClr val="FFFFFF"/>
                </a:highlight>
                <a:latin typeface="Franklin Gothic Book" panose="020B0503020102020204" pitchFamily="34" charset="0"/>
              </a:rPr>
              <a:t>Utilização do PM2 e Node.js para alavancar o seu desenvolvimento com a </a:t>
            </a:r>
            <a:r>
              <a:rPr lang="pt-BR" altLang="pt-BR" sz="2500" dirty="0" err="1">
                <a:solidFill>
                  <a:srgbClr val="3A3DA0"/>
                </a:solidFill>
                <a:highlight>
                  <a:srgbClr val="FFFFFF"/>
                </a:highlight>
                <a:latin typeface="Franklin Gothic Book" panose="020B0503020102020204" pitchFamily="34" charset="0"/>
              </a:rPr>
              <a:t>IoT</a:t>
            </a:r>
            <a:endParaRPr lang="en-US" sz="2500" dirty="0">
              <a:solidFill>
                <a:srgbClr val="3A3DA0"/>
              </a:solidFill>
              <a:highlight>
                <a:srgbClr val="FFFFFF"/>
              </a:highlight>
              <a:latin typeface="Franklin Gothic Book" panose="020B05030201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02559D2-FD22-489A-9EE5-D13DA87050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781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B4A8F8A-2952-443E-BA65-DB137A269916}"/>
              </a:ext>
            </a:extLst>
          </p:cNvPr>
          <p:cNvSpPr txBox="1"/>
          <p:nvPr/>
        </p:nvSpPr>
        <p:spPr>
          <a:xfrm>
            <a:off x="695118" y="1480724"/>
            <a:ext cx="5428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ALEXSANDRO OLIVO </a:t>
            </a:r>
            <a:endParaRPr lang="en-US" sz="4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C50F540-4FCE-4431-A470-FE9309681D2F}"/>
              </a:ext>
            </a:extLst>
          </p:cNvPr>
          <p:cNvSpPr txBox="1"/>
          <p:nvPr/>
        </p:nvSpPr>
        <p:spPr>
          <a:xfrm>
            <a:off x="695118" y="2336991"/>
            <a:ext cx="5540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Franklin Gothic Book" panose="020B0503020102020204" pitchFamily="34" charset="0"/>
              </a:rPr>
              <a:t>Desenvolvedor por paixão e responsável em transformar as necessidades da agricultura em linhas </a:t>
            </a:r>
            <a:r>
              <a:rPr lang="pt-BR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de código </a:t>
            </a:r>
            <a:r>
              <a:rPr lang="pt-BR" dirty="0">
                <a:solidFill>
                  <a:schemeClr val="bg1"/>
                </a:solidFill>
                <a:latin typeface="Franklin Gothic Book" panose="020B0503020102020204" pitchFamily="34" charset="0"/>
              </a:rPr>
              <a:t>na agrotechlink e no LATA UFPR - O Laboratório de Adequação de Tratores Agrícolas.</a:t>
            </a:r>
            <a:endParaRPr lang="en-US" sz="25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4E0AEE3-B751-416A-86B4-921E69F6A5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7A33A55B-AF9C-4BC3-AC8C-B7F23D41F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026006" y="2063267"/>
            <a:ext cx="4561127" cy="328597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F8ABAE2-2159-40B0-A8D6-6166070ACB6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92" y="4840891"/>
            <a:ext cx="2674151" cy="685836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6FB895E-732D-4015-A4FD-2F6745DE672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369" y="4795093"/>
            <a:ext cx="1567438" cy="69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3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D8A12DE-4188-4658-87DA-A9ABCA628C54}"/>
              </a:ext>
            </a:extLst>
          </p:cNvPr>
          <p:cNvSpPr txBox="1">
            <a:spLocks/>
          </p:cNvSpPr>
          <p:nvPr/>
        </p:nvSpPr>
        <p:spPr>
          <a:xfrm>
            <a:off x="845185" y="1642110"/>
            <a:ext cx="5689600" cy="6985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dirty="0">
                <a:solidFill>
                  <a:schemeClr val="bg1"/>
                </a:solidFill>
                <a:latin typeface="Franklin Gothic Heavy" panose="020B0903020102020204" pitchFamily="34" charset="0"/>
              </a:rPr>
              <a:t>TUDO COMEÇA AQUI!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E4AFB03-BE25-40E7-ACDC-075F47B9C839}"/>
              </a:ext>
            </a:extLst>
          </p:cNvPr>
          <p:cNvSpPr txBox="1">
            <a:spLocks/>
          </p:cNvSpPr>
          <p:nvPr/>
        </p:nvSpPr>
        <p:spPr>
          <a:xfrm>
            <a:off x="845185" y="2734310"/>
            <a:ext cx="3816350" cy="34020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dirty="0">
                <a:solidFill>
                  <a:schemeClr val="bg1"/>
                </a:solidFill>
              </a:rPr>
              <a:t>Desafios</a:t>
            </a:r>
          </a:p>
          <a:p>
            <a:r>
              <a:rPr lang="pt-BR" altLang="pt-BR" dirty="0">
                <a:solidFill>
                  <a:schemeClr val="bg1"/>
                </a:solidFill>
              </a:rPr>
              <a:t>Oportunidades</a:t>
            </a:r>
          </a:p>
          <a:p>
            <a:r>
              <a:rPr lang="pt-BR" altLang="pt-BR" dirty="0">
                <a:solidFill>
                  <a:schemeClr val="bg1"/>
                </a:solidFill>
              </a:rPr>
              <a:t>Node.js</a:t>
            </a:r>
          </a:p>
          <a:p>
            <a:r>
              <a:rPr lang="pt-BR" altLang="pt-BR" dirty="0">
                <a:solidFill>
                  <a:schemeClr val="bg1"/>
                </a:solidFill>
              </a:rPr>
              <a:t>PM2</a:t>
            </a:r>
          </a:p>
          <a:p>
            <a:r>
              <a:rPr lang="pt-BR" altLang="pt-BR" dirty="0">
                <a:solidFill>
                  <a:schemeClr val="bg1"/>
                </a:solidFill>
              </a:rPr>
              <a:t>Dicas!</a:t>
            </a:r>
          </a:p>
          <a:p>
            <a:pPr marL="457200" lvl="1" indent="0">
              <a:buFont typeface="Wingdings" panose="05000000000000000000" pitchFamily="2" charset="2"/>
              <a:buNone/>
            </a:pPr>
            <a:endParaRPr lang="pt-BR" altLang="pt-BR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C1C1D22-A882-4AC6-8521-1F5215936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968834" y="2965314"/>
            <a:ext cx="5981106" cy="2810021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751E9BF1-BF9C-4BA3-B643-39615159A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262312" y="4211330"/>
            <a:ext cx="2628900" cy="166687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008A052-ADD2-4A73-BFEE-213727B655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505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0DC70CBB-CC05-44F8-B2DE-5F668071D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55736" y="2686051"/>
            <a:ext cx="7451670" cy="343770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7F8852-043C-4A98-96F1-A64B8F66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844" y="2537038"/>
            <a:ext cx="10363200" cy="1363133"/>
          </a:xfrm>
        </p:spPr>
        <p:txBody>
          <a:bodyPr/>
          <a:lstStyle/>
          <a:p>
            <a:pPr algn="ctr">
              <a:defRPr/>
            </a:pPr>
            <a:r>
              <a:rPr lang="pt-BR" dirty="0">
                <a:solidFill>
                  <a:schemeClr val="bg1"/>
                </a:solidFill>
                <a:latin typeface="Franklin Gothic Heavy" panose="020B0903020102020204" pitchFamily="34" charset="0"/>
              </a:rPr>
              <a:t>DESAFIOS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5E1F668-594D-4741-87AD-8B1826D5A3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16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E7E93A-B09C-4963-8512-FEA070981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574" y="3340735"/>
            <a:ext cx="10363200" cy="13631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9000" dirty="0">
                <a:solidFill>
                  <a:srgbClr val="CC3399"/>
                </a:solidFill>
                <a:latin typeface="Franklin Gothic Heavy" panose="020B0903020102020204" pitchFamily="34" charset="0"/>
              </a:rPr>
              <a:t>DADOS</a:t>
            </a:r>
          </a:p>
        </p:txBody>
      </p:sp>
      <p:sp>
        <p:nvSpPr>
          <p:cNvPr id="21507" name="Espaço Reservado para Texto 2">
            <a:extLst>
              <a:ext uri="{FF2B5EF4-FFF2-40B4-BE49-F238E27FC236}">
                <a16:creationId xmlns:a16="http://schemas.microsoft.com/office/drawing/2014/main" id="{38C95265-8602-474D-ADFC-AB60679CB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774" y="1591734"/>
            <a:ext cx="3803226" cy="1500716"/>
          </a:xfrm>
        </p:spPr>
        <p:txBody>
          <a:bodyPr>
            <a:noAutofit/>
          </a:bodyPr>
          <a:lstStyle/>
          <a:p>
            <a:r>
              <a:rPr lang="pt-BR" altLang="pt-BR" sz="3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 tamanho, a frequência e comunicar o que importa.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EF1B6C0-01DE-4A1A-9A2F-C715519FC38C}"/>
              </a:ext>
            </a:extLst>
          </p:cNvPr>
          <p:cNvSpPr txBox="1">
            <a:spLocks/>
          </p:cNvSpPr>
          <p:nvPr/>
        </p:nvSpPr>
        <p:spPr>
          <a:xfrm>
            <a:off x="768774" y="3429000"/>
            <a:ext cx="10363200" cy="13631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sz="9000" dirty="0">
                <a:ln>
                  <a:solidFill>
                    <a:schemeClr val="bg1"/>
                  </a:solidFill>
                </a:ln>
                <a:noFill/>
                <a:latin typeface="Franklin Gothic Heavy" panose="020B0903020102020204" pitchFamily="34" charset="0"/>
              </a:rPr>
              <a:t>DADOS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63F811C0-CAAE-4E43-92A1-AC2267056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39556" y="1386284"/>
            <a:ext cx="8852444" cy="532622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98F5538-9DA4-4BED-ACF2-53324C230E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308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FF1AB78A-25F8-4C91-B429-1DA6AED7C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087258" y="2970495"/>
            <a:ext cx="6205056" cy="388750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66C1876-1573-4303-94B0-4FDE856D4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192" y="2213192"/>
            <a:ext cx="10363200" cy="13631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9000" dirty="0">
                <a:solidFill>
                  <a:schemeClr val="accent5">
                    <a:lumMod val="75000"/>
                  </a:schemeClr>
                </a:solidFill>
                <a:latin typeface="Franklin Gothic Heavy" panose="020B0903020102020204" pitchFamily="34" charset="0"/>
              </a:rPr>
              <a:t>DISPOSITIVOS</a:t>
            </a:r>
          </a:p>
        </p:txBody>
      </p:sp>
      <p:sp>
        <p:nvSpPr>
          <p:cNvPr id="22531" name="Espaço Reservado para Texto 2">
            <a:extLst>
              <a:ext uri="{FF2B5EF4-FFF2-40B4-BE49-F238E27FC236}">
                <a16:creationId xmlns:a16="http://schemas.microsoft.com/office/drawing/2014/main" id="{6963B4BE-8140-44DE-AF1C-9D80D13E4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2492" y="652174"/>
            <a:ext cx="5925325" cy="1500716"/>
          </a:xfrm>
        </p:spPr>
        <p:txBody>
          <a:bodyPr>
            <a:normAutofit lnSpcReduction="10000"/>
          </a:bodyPr>
          <a:lstStyle/>
          <a:p>
            <a:r>
              <a:rPr lang="pt-BR" altLang="pt-BR" sz="3500" dirty="0">
                <a:solidFill>
                  <a:schemeClr val="bg1"/>
                </a:solidFill>
                <a:latin typeface="Franklin Gothic Book" panose="020B0503020102020204" pitchFamily="34" charset="0"/>
              </a:rPr>
              <a:t>A quantidade, a interoperabilidade com dados e tempos diferentes.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48F2D75-15E8-49F0-813F-2C8FDF823305}"/>
              </a:ext>
            </a:extLst>
          </p:cNvPr>
          <p:cNvSpPr txBox="1">
            <a:spLocks/>
          </p:cNvSpPr>
          <p:nvPr/>
        </p:nvSpPr>
        <p:spPr>
          <a:xfrm>
            <a:off x="572492" y="2273494"/>
            <a:ext cx="10363200" cy="13631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sz="9000" dirty="0">
                <a:ln>
                  <a:solidFill>
                    <a:schemeClr val="bg1"/>
                  </a:solidFill>
                </a:ln>
                <a:noFill/>
                <a:latin typeface="Franklin Gothic Heavy" panose="020B0903020102020204" pitchFamily="34" charset="0"/>
              </a:rPr>
              <a:t>DISPOSITIVOS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170B249-0CA5-43DA-B204-0FCE51F180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187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55DC1-EBEF-4A80-9619-C0F0CF6FC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227" y="3577561"/>
            <a:ext cx="7596125" cy="136313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t-BR" sz="7000" dirty="0">
                <a:solidFill>
                  <a:srgbClr val="3883B4"/>
                </a:solidFill>
                <a:latin typeface="Franklin Gothic Heavy" panose="020B0903020102020204" pitchFamily="34" charset="0"/>
              </a:rPr>
              <a:t>ATIVO E EM EXECUÇÃO</a:t>
            </a:r>
          </a:p>
        </p:txBody>
      </p:sp>
      <p:sp>
        <p:nvSpPr>
          <p:cNvPr id="23555" name="Espaço Reservado para Texto 2">
            <a:extLst>
              <a:ext uri="{FF2B5EF4-FFF2-40B4-BE49-F238E27FC236}">
                <a16:creationId xmlns:a16="http://schemas.microsoft.com/office/drawing/2014/main" id="{4F4D0CC6-841E-4502-B34D-347C79D19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451" y="2221565"/>
            <a:ext cx="10363200" cy="1500716"/>
          </a:xfrm>
        </p:spPr>
        <p:txBody>
          <a:bodyPr>
            <a:normAutofit/>
          </a:bodyPr>
          <a:lstStyle/>
          <a:p>
            <a:r>
              <a:rPr lang="pt-BR" altLang="pt-BR" sz="3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 mais desafiador!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259480DB-143A-44D1-A708-CD1930FBB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730610" y="1311835"/>
            <a:ext cx="3138668" cy="4531452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6BD3F1C-439A-49B1-B182-94F1438A405A}"/>
              </a:ext>
            </a:extLst>
          </p:cNvPr>
          <p:cNvSpPr txBox="1">
            <a:spLocks/>
          </p:cNvSpPr>
          <p:nvPr/>
        </p:nvSpPr>
        <p:spPr>
          <a:xfrm>
            <a:off x="849669" y="3612998"/>
            <a:ext cx="7221184" cy="1363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sz="7000" dirty="0">
                <a:ln>
                  <a:solidFill>
                    <a:schemeClr val="bg1"/>
                  </a:solidFill>
                </a:ln>
                <a:noFill/>
                <a:latin typeface="Franklin Gothic Heavy" panose="020B0903020102020204" pitchFamily="34" charset="0"/>
              </a:rPr>
              <a:t>ATIVO E EM EXECUÇÃO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175901D-8955-48FA-AF45-D2257CF449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52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FCA672FD-3B18-430B-91F5-924359D95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55736" y="2686051"/>
            <a:ext cx="7451670" cy="343770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204F19-8FF2-46C1-973E-5905FEB8A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4" y="2948518"/>
            <a:ext cx="10363200" cy="1363133"/>
          </a:xfrm>
        </p:spPr>
        <p:txBody>
          <a:bodyPr/>
          <a:lstStyle/>
          <a:p>
            <a:pPr algn="ctr">
              <a:defRPr/>
            </a:pPr>
            <a:r>
              <a:rPr lang="pt-BR" dirty="0">
                <a:solidFill>
                  <a:schemeClr val="bg1"/>
                </a:solidFill>
                <a:latin typeface="Franklin Gothic Heavy" panose="020B0903020102020204" pitchFamily="34" charset="0"/>
              </a:rPr>
              <a:t>OPORTUNIDADES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F68595D-E60E-4EC0-BF5E-60F8F4DDB0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437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12EE88C0-3AA7-4F68-8AFC-F6BCDF847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49356" y="2019009"/>
            <a:ext cx="8042644" cy="483899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ED43B9F-19E7-4F09-A9ED-1824B5B4A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808" y="3224926"/>
            <a:ext cx="10363200" cy="13631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6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DEMONSTRAÇÕES</a:t>
            </a:r>
          </a:p>
        </p:txBody>
      </p:sp>
      <p:sp>
        <p:nvSpPr>
          <p:cNvPr id="25603" name="Espaço Reservado para Texto 2">
            <a:extLst>
              <a:ext uri="{FF2B5EF4-FFF2-40B4-BE49-F238E27FC236}">
                <a16:creationId xmlns:a16="http://schemas.microsoft.com/office/drawing/2014/main" id="{1A0727A7-051A-4068-964C-5E6B0583D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2020" y="2108743"/>
            <a:ext cx="5565307" cy="1500716"/>
          </a:xfrm>
        </p:spPr>
        <p:txBody>
          <a:bodyPr>
            <a:noAutofit/>
          </a:bodyPr>
          <a:lstStyle/>
          <a:p>
            <a:r>
              <a:rPr lang="pt-BR" altLang="pt-BR" sz="3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Versões betas, plug-ins e recursos de sistemas e servidores.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B88AF4A-7998-4ABC-9850-B0E5DFD1B8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510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9981B8E5-ADCF-46CC-8504-690BEABDE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17842" y="3763266"/>
            <a:ext cx="5414854" cy="249805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F1B689-6F75-40D8-BB54-87F9351B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140" y="2568809"/>
            <a:ext cx="10363200" cy="1363133"/>
          </a:xfrm>
        </p:spPr>
        <p:txBody>
          <a:bodyPr/>
          <a:lstStyle/>
          <a:p>
            <a:pPr>
              <a:defRPr/>
            </a:pPr>
            <a:r>
              <a:rPr lang="pt-BR" sz="6600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Heavy" panose="020B0903020102020204" pitchFamily="34" charset="0"/>
              </a:rPr>
              <a:t>DIMENSIONAMENTO</a:t>
            </a:r>
          </a:p>
        </p:txBody>
      </p:sp>
      <p:sp>
        <p:nvSpPr>
          <p:cNvPr id="26627" name="Espaço Reservado para Texto 2">
            <a:extLst>
              <a:ext uri="{FF2B5EF4-FFF2-40B4-BE49-F238E27FC236}">
                <a16:creationId xmlns:a16="http://schemas.microsoft.com/office/drawing/2014/main" id="{E3171A33-B7DD-45D2-9E25-3C90AEFE5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1186" y="1962538"/>
            <a:ext cx="4161809" cy="1500716"/>
          </a:xfrm>
        </p:spPr>
        <p:txBody>
          <a:bodyPr>
            <a:normAutofit/>
          </a:bodyPr>
          <a:lstStyle/>
          <a:p>
            <a:r>
              <a:rPr lang="pt-BR" altLang="pt-BR" sz="3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Dispositivos na ponta e processos em núcleos.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6D79FC56-3082-4AF8-94ED-783C82F41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777384" y="2215784"/>
            <a:ext cx="3886533" cy="415964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2319AE2-7D07-4C08-8D22-3742BD30244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412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79EBE-6B2F-400F-91CF-7E32B3AA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09" y="1977369"/>
            <a:ext cx="10363200" cy="1363133"/>
          </a:xfrm>
        </p:spPr>
        <p:txBody>
          <a:bodyPr/>
          <a:lstStyle/>
          <a:p>
            <a:pPr>
              <a:defRPr/>
            </a:pPr>
            <a:r>
              <a:rPr lang="pt-BR" sz="6600" dirty="0">
                <a:solidFill>
                  <a:srgbClr val="CC3399"/>
                </a:solidFill>
                <a:latin typeface="Franklin Gothic Heavy" panose="020B0903020102020204" pitchFamily="34" charset="0"/>
              </a:rPr>
              <a:t>COMUNICAÇÃO</a:t>
            </a:r>
          </a:p>
        </p:txBody>
      </p:sp>
      <p:sp>
        <p:nvSpPr>
          <p:cNvPr id="27651" name="Espaço Reservado para Texto 2">
            <a:extLst>
              <a:ext uri="{FF2B5EF4-FFF2-40B4-BE49-F238E27FC236}">
                <a16:creationId xmlns:a16="http://schemas.microsoft.com/office/drawing/2014/main" id="{3485B9F5-F6D4-4B55-B119-AEEDA77DC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1509" y="1779965"/>
            <a:ext cx="10363200" cy="553037"/>
          </a:xfrm>
        </p:spPr>
        <p:txBody>
          <a:bodyPr>
            <a:normAutofit/>
          </a:bodyPr>
          <a:lstStyle/>
          <a:p>
            <a:r>
              <a:rPr lang="pt-BR" altLang="pt-BR" sz="3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Entre dispositivos, bancos de dados e sistemas.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37216953-6F42-4427-996A-3CA7D2C4E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450457" y="2805323"/>
            <a:ext cx="5396688" cy="377488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81F063D-18A5-4AEB-821E-D4255AAB36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667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671EC1BC-49DC-4368-8E8D-1B76018BBE59}"/>
              </a:ext>
            </a:extLst>
          </p:cNvPr>
          <p:cNvSpPr txBox="1">
            <a:spLocks/>
          </p:cNvSpPr>
          <p:nvPr/>
        </p:nvSpPr>
        <p:spPr bwMode="auto">
          <a:xfrm>
            <a:off x="3256231" y="3306904"/>
            <a:ext cx="5952067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i="1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defRPr/>
            </a:pPr>
            <a:r>
              <a:rPr lang="pt-BR" sz="2667" kern="0" dirty="0">
                <a:solidFill>
                  <a:schemeClr val="bg1"/>
                </a:solidFill>
              </a:rPr>
              <a:t>Ambiente de execução JavaScript com alta capacidade de escala</a:t>
            </a:r>
          </a:p>
        </p:txBody>
      </p:sp>
      <p:sp>
        <p:nvSpPr>
          <p:cNvPr id="28676" name="Retângulo 2">
            <a:extLst>
              <a:ext uri="{FF2B5EF4-FFF2-40B4-BE49-F238E27FC236}">
                <a16:creationId xmlns:a16="http://schemas.microsoft.com/office/drawing/2014/main" id="{A4588319-51EA-4BFD-8FC1-E6639D75A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8918" y="5924552"/>
            <a:ext cx="30588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en-US" sz="2400" dirty="0">
                <a:solidFill>
                  <a:schemeClr val="bg1"/>
                </a:solidFill>
              </a:rPr>
              <a:t>https://nodejs.org/en/</a:t>
            </a:r>
          </a:p>
        </p:txBody>
      </p:sp>
      <p:pic>
        <p:nvPicPr>
          <p:cNvPr id="5122" name="Picture 2" descr="Resultado de imagem para O Node.js">
            <a:extLst>
              <a:ext uri="{FF2B5EF4-FFF2-40B4-BE49-F238E27FC236}">
                <a16:creationId xmlns:a16="http://schemas.microsoft.com/office/drawing/2014/main" id="{B7F6B366-E133-4286-A2BE-2CEFE8E1C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036" y="1583579"/>
            <a:ext cx="2953093" cy="180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335E1E4-5859-4340-9EB9-BA954B13E9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65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Espaço Reservado para Texto 2">
            <a:extLst>
              <a:ext uri="{FF2B5EF4-FFF2-40B4-BE49-F238E27FC236}">
                <a16:creationId xmlns:a16="http://schemas.microsoft.com/office/drawing/2014/main" id="{73FA68D5-7395-4911-A2AC-BE0B086C5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8909" y="3904956"/>
            <a:ext cx="5952067" cy="1498600"/>
          </a:xfrm>
        </p:spPr>
        <p:txBody>
          <a:bodyPr/>
          <a:lstStyle/>
          <a:p>
            <a:pPr algn="ctr"/>
            <a:r>
              <a:rPr lang="pt-BR" altLang="pt-BR" dirty="0">
                <a:solidFill>
                  <a:schemeClr val="bg1"/>
                </a:solidFill>
                <a:latin typeface="Franklin Gothic Book" panose="020B0503020102020204" pitchFamily="34" charset="0"/>
              </a:rPr>
              <a:t>Gerenciador de processos em tempo de execução para aplicativos Node.js</a:t>
            </a:r>
          </a:p>
        </p:txBody>
      </p:sp>
      <p:sp>
        <p:nvSpPr>
          <p:cNvPr id="29700" name="Retângulo 2">
            <a:extLst>
              <a:ext uri="{FF2B5EF4-FFF2-40B4-BE49-F238E27FC236}">
                <a16:creationId xmlns:a16="http://schemas.microsoft.com/office/drawing/2014/main" id="{4FBD1FAE-1B60-462C-817B-5A9B72E65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1" y="5924552"/>
            <a:ext cx="351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en-US" sz="2400" dirty="0">
                <a:solidFill>
                  <a:schemeClr val="bg1"/>
                </a:solidFill>
              </a:rPr>
              <a:t>http://pm2.keymetrics.io/</a:t>
            </a:r>
          </a:p>
        </p:txBody>
      </p:sp>
      <p:pic>
        <p:nvPicPr>
          <p:cNvPr id="4098" name="Picture 2" descr="Resultado de imagem para O pm2">
            <a:extLst>
              <a:ext uri="{FF2B5EF4-FFF2-40B4-BE49-F238E27FC236}">
                <a16:creationId xmlns:a16="http://schemas.microsoft.com/office/drawing/2014/main" id="{DB07EC1C-66FD-4EF0-A628-A6805B9AB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3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567" y="1885350"/>
            <a:ext cx="6762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70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28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664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104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540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545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300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932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387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272C854-6B7B-41FA-91B7-1258B86AFF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112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FCA672FD-3B18-430B-91F5-924359D95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55736" y="2686051"/>
            <a:ext cx="7451670" cy="343770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204F19-8FF2-46C1-973E-5905FEB8A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4" y="2948518"/>
            <a:ext cx="10363200" cy="1363133"/>
          </a:xfrm>
        </p:spPr>
        <p:txBody>
          <a:bodyPr/>
          <a:lstStyle/>
          <a:p>
            <a:pPr algn="ctr">
              <a:defRPr/>
            </a:pPr>
            <a:r>
              <a:rPr lang="pt-BR" dirty="0" smtClean="0">
                <a:solidFill>
                  <a:schemeClr val="bg1"/>
                </a:solidFill>
                <a:latin typeface="Franklin Gothic Heavy" panose="020B0903020102020204" pitchFamily="34" charset="0"/>
              </a:rPr>
              <a:t>DICAS</a:t>
            </a:r>
            <a:endParaRPr lang="pt-BR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F68595D-E60E-4EC0-BF5E-60F8F4DDB0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173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BE6580DD-C9D5-4C51-B603-EC466D49E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49356" y="2019009"/>
            <a:ext cx="8042644" cy="483899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8563489-3E23-4B83-A70E-41265ED69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18" y="2091964"/>
            <a:ext cx="10363200" cy="1363133"/>
          </a:xfrm>
        </p:spPr>
        <p:txBody>
          <a:bodyPr/>
          <a:lstStyle/>
          <a:p>
            <a:pPr>
              <a:defRPr/>
            </a:pPr>
            <a:r>
              <a:rPr lang="pt-BR" dirty="0">
                <a:solidFill>
                  <a:schemeClr val="bg1"/>
                </a:solidFill>
                <a:latin typeface="Franklin Gothic Heavy" panose="020B0903020102020204" pitchFamily="34" charset="0"/>
              </a:rPr>
              <a:t>MUITO AGRADECIDO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862C08E-8828-4C7E-A71C-C4E5492FEE35}"/>
              </a:ext>
            </a:extLst>
          </p:cNvPr>
          <p:cNvSpPr txBox="1"/>
          <p:nvPr/>
        </p:nvSpPr>
        <p:spPr>
          <a:xfrm>
            <a:off x="673718" y="3630800"/>
            <a:ext cx="54283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ALEXSANDRO OLIVO</a:t>
            </a:r>
          </a:p>
          <a:p>
            <a:r>
              <a:rPr lang="pt-BR" sz="3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olivo@agrotechlink.com</a:t>
            </a:r>
            <a:endParaRPr lang="en-US" sz="30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4207558-D0C1-4F71-819E-1530CF75127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13" y="4822166"/>
            <a:ext cx="413677" cy="41367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0917128-2574-4539-8E2D-C583630DEEF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39"/>
          <a:stretch/>
        </p:blipFill>
        <p:spPr>
          <a:xfrm>
            <a:off x="10435590" y="100977"/>
            <a:ext cx="2195987" cy="809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600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163</Words>
  <Application>Microsoft Office PowerPoint</Application>
  <PresentationFormat>Widescreen</PresentationFormat>
  <Paragraphs>35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Franklin Gothic Book</vt:lpstr>
      <vt:lpstr>Franklin Gothic Heavy</vt:lpstr>
      <vt:lpstr>Wingdings</vt:lpstr>
      <vt:lpstr>Tema do Office</vt:lpstr>
      <vt:lpstr>Apresentação do PowerPoint</vt:lpstr>
      <vt:lpstr>Apresentação do PowerPoint</vt:lpstr>
      <vt:lpstr>Apresentação do PowerPoint</vt:lpstr>
      <vt:lpstr>DESAFIOS</vt:lpstr>
      <vt:lpstr>DADOS</vt:lpstr>
      <vt:lpstr>DISPOSITIVOS</vt:lpstr>
      <vt:lpstr>ATIVO E EM EXECUÇÃO</vt:lpstr>
      <vt:lpstr>OPORTUNIDADES</vt:lpstr>
      <vt:lpstr>DEMONSTRAÇÕES</vt:lpstr>
      <vt:lpstr>DIMENSIONAMENTO</vt:lpstr>
      <vt:lpstr>COMUNICAÇÃO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DICAS</vt:lpstr>
      <vt:lpstr>MUITO AGRADECIDO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Carvalho, Lucas</dc:creator>
  <cp:lastModifiedBy>Alexsandro Olivo</cp:lastModifiedBy>
  <cp:revision>12</cp:revision>
  <dcterms:created xsi:type="dcterms:W3CDTF">2019-04-22T22:07:08Z</dcterms:created>
  <dcterms:modified xsi:type="dcterms:W3CDTF">2019-04-23T03:19:34Z</dcterms:modified>
</cp:coreProperties>
</file>