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52"/>
  </p:notesMasterIdLst>
  <p:sldIdLst>
    <p:sldId id="256" r:id="rId2"/>
    <p:sldId id="312" r:id="rId3"/>
    <p:sldId id="258" r:id="rId4"/>
    <p:sldId id="259" r:id="rId5"/>
    <p:sldId id="260" r:id="rId6"/>
    <p:sldId id="326" r:id="rId7"/>
    <p:sldId id="32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328" r:id="rId25"/>
    <p:sldId id="280" r:id="rId26"/>
    <p:sldId id="281" r:id="rId27"/>
    <p:sldId id="307" r:id="rId28"/>
    <p:sldId id="334" r:id="rId29"/>
    <p:sldId id="317" r:id="rId30"/>
    <p:sldId id="310" r:id="rId31"/>
    <p:sldId id="313" r:id="rId32"/>
    <p:sldId id="314" r:id="rId33"/>
    <p:sldId id="315" r:id="rId34"/>
    <p:sldId id="333" r:id="rId35"/>
    <p:sldId id="319" r:id="rId36"/>
    <p:sldId id="318" r:id="rId37"/>
    <p:sldId id="323" r:id="rId38"/>
    <p:sldId id="316" r:id="rId39"/>
    <p:sldId id="320" r:id="rId40"/>
    <p:sldId id="321" r:id="rId41"/>
    <p:sldId id="322" r:id="rId42"/>
    <p:sldId id="306" r:id="rId43"/>
    <p:sldId id="308" r:id="rId44"/>
    <p:sldId id="309" r:id="rId45"/>
    <p:sldId id="329" r:id="rId46"/>
    <p:sldId id="330" r:id="rId47"/>
    <p:sldId id="325" r:id="rId48"/>
    <p:sldId id="332" r:id="rId49"/>
    <p:sldId id="335" r:id="rId50"/>
    <p:sldId id="287" r:id="rId5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Hind" panose="02000000000000000000" pitchFamily="2" charset="77"/>
      <p:regular r:id="rId57"/>
      <p:bold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00162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56A4B1-7B9B-4726-B7F0-A130387C97AB}">
  <a:tblStyle styleId="{4456A4B1-7B9B-4726-B7F0-A130387C97A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0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1866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176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b31f91f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b31f91f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292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5cb3d01a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5cb3d01a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Quem ja ouviu falar? Quem ja usou? Quem nunca ouviu falar?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986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Historia do GraphQL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3092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584bbf0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584bbf0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2404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Uma Pesquisa realizada no Google </a:t>
            </a:r>
            <a:r>
              <a:rPr lang="pt-BR" dirty="0" err="1"/>
              <a:t>Trends</a:t>
            </a:r>
            <a:r>
              <a:rPr lang="pt-BR" dirty="0"/>
              <a:t>,</a:t>
            </a:r>
            <a:r>
              <a:rPr lang="pt-BR" baseline="0" dirty="0"/>
              <a:t> com o interesse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0398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Shopfy</a:t>
            </a:r>
            <a:r>
              <a:rPr lang="pt-BR" baseline="0" dirty="0"/>
              <a:t> – plataforma de </a:t>
            </a:r>
            <a:r>
              <a:rPr lang="pt-BR" baseline="0" dirty="0" err="1"/>
              <a:t>ecomerce</a:t>
            </a:r>
            <a:endParaRPr lang="pt-BR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/>
              <a:t>A </a:t>
            </a:r>
            <a:r>
              <a:rPr lang="pt-BR" baseline="0" dirty="0" err="1"/>
              <a:t>Netflix</a:t>
            </a:r>
            <a:r>
              <a:rPr lang="pt-BR" baseline="0" dirty="0"/>
              <a:t> tem uma solução semelhante chamada </a:t>
            </a:r>
            <a:r>
              <a:rPr lang="pt-BR" baseline="0" dirty="0" err="1"/>
              <a:t>Falcor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5497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0f8c0d552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50f8c0d552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4385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5cb3d01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5cb3d01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Não tem como explicar o que é GraphQL sem comparar ele com nosso velho conhecido REST.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024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0f8c0d5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0f8c0d55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 gente entender os beneficios do GraphQL precisamos primeiro entender os problemas do REST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28504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0f8c0d55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0f8c0d552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voce tem mais de um cliente,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 o passar do tempo com certeza voce vai ter a necessidade de versionar sua API em um determinado momento,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Quando um deles precisar alterar alguma coisa (INCLUIR, EXCLUIR, ALTERAR UM CAMPO) naquele serviço e voce ter mais clientes utilizando o mesmo serviço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Isso com o tempo acaba se tornando muito dificil de se dar manutenção. E é dificil saber tbm quando voce podera realmente depreciar aquela versao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3838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7e675fab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7e675fab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Nao existe padrao para versionamento de api REST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URL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QUERY PARAMS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9612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0f8c0d55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0f8c0d55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Varios Clientes utilizando versões diferentes, da API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419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0f8c0d55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50f8c0d552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ind"/>
              <a:buChar char="-"/>
              <a:tabLst/>
              <a:defRPr/>
            </a:pPr>
            <a:r>
              <a:rPr lang="en" sz="1400" dirty="0">
                <a:latin typeface="Hind"/>
                <a:ea typeface="Hind"/>
                <a:cs typeface="Hind"/>
                <a:sym typeface="Hind"/>
              </a:rPr>
              <a:t>(PERGUNTA) Quem nunca precisou montar uma tela, e teve que chamar duas, três ou mais APIs para ter todos os dados que precisava?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Hind"/>
              <a:buChar char="-"/>
            </a:pPr>
            <a:endParaRPr lang="pt-BR" sz="1400" dirty="0">
              <a:latin typeface="Hind"/>
              <a:ea typeface="Hind"/>
              <a:cs typeface="Hind"/>
              <a:sym typeface="Hi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Hind"/>
              <a:buChar char="-"/>
            </a:pPr>
            <a:r>
              <a:rPr lang="pt-BR" sz="1400" dirty="0">
                <a:latin typeface="Hind"/>
                <a:ea typeface="Hind"/>
                <a:cs typeface="Hind"/>
                <a:sym typeface="Hind"/>
              </a:rPr>
              <a:t>EXEMPLO DO HAMBURGUER (COMPRA)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Hind"/>
              <a:buChar char="-"/>
            </a:pPr>
            <a:r>
              <a:rPr lang="pt-BR" sz="1400" dirty="0">
                <a:latin typeface="Hind"/>
                <a:ea typeface="Hind"/>
                <a:cs typeface="Hind"/>
                <a:sym typeface="Hind"/>
              </a:rPr>
              <a:t>Vamos</a:t>
            </a:r>
            <a:r>
              <a:rPr lang="pt-BR" sz="1400" baseline="0" dirty="0">
                <a:latin typeface="Hind"/>
                <a:ea typeface="Hind"/>
                <a:cs typeface="Hind"/>
                <a:sym typeface="Hind"/>
              </a:rPr>
              <a:t> fazer um hambúrguer, e precisamos comprar os ingredientes, comprar um de cada vez é muito mais custoso e cansativo</a:t>
            </a:r>
            <a:endParaRPr sz="1400" dirty="0">
              <a:latin typeface="Hind"/>
              <a:ea typeface="Hind"/>
              <a:cs typeface="Hind"/>
              <a:sym typeface="Hin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ind"/>
              <a:buChar char="-"/>
            </a:pPr>
            <a:endParaRPr sz="1200" dirty="0">
              <a:latin typeface="Hind"/>
              <a:ea typeface="Hind"/>
              <a:cs typeface="Hind"/>
              <a:sym typeface="Hin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ind"/>
              <a:buChar char="-"/>
            </a:pPr>
            <a:r>
              <a:rPr lang="en" sz="1200" dirty="0">
                <a:latin typeface="Hind"/>
                <a:ea typeface="Hind"/>
                <a:cs typeface="Hind"/>
                <a:sym typeface="Hind"/>
              </a:rPr>
              <a:t>Pensa na perda de desempenho disso.</a:t>
            </a:r>
            <a:endParaRPr sz="1200" dirty="0">
              <a:latin typeface="Hind"/>
              <a:ea typeface="Hind"/>
              <a:cs typeface="Hind"/>
              <a:sym typeface="Hind"/>
            </a:endParaRPr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423331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7e675fa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7e675fab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Aqui temos um cenario semelhante ao que o facebook deve ter enfrentado quando precisou criar seu APP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havia a necessidade de fazer 3 ou mais (imagens e etc), para montar apenas uma tela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40167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55dac8b9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555dac8b9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	Quem nunca precisou de um ou dois atributos de uma api, mas recebeu um objeto com mais de 20 atributos?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>
                <a:latin typeface="Hind"/>
                <a:ea typeface="Hind"/>
                <a:cs typeface="Hind"/>
                <a:sym typeface="Hind"/>
              </a:rPr>
              <a:t>-	Na consulta anterior por exemplo, era necessario o nome do usuario, data dos posts, e nome dos amigos. Mas recebemos também, codigo dos usuários, data de nascimento, profissão, texto dos posts e etc...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Hind"/>
                <a:ea typeface="Hind"/>
                <a:cs typeface="Hind"/>
                <a:sym typeface="Hind"/>
              </a:rPr>
              <a:t>-	Além da perda de desempenho, temos que lembrar que os usuários que usam dados móveis estão literalmente pagando por aqueles dados descartados, então o ideal seria que pudéssemos consumir somente o que vamos precisar.</a:t>
            </a:r>
            <a:endParaRPr sz="1200" dirty="0">
              <a:latin typeface="Hind"/>
              <a:ea typeface="Hind"/>
              <a:cs typeface="Hind"/>
              <a:sym typeface="Hind"/>
            </a:endParaRPr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980696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7e675fab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57e675fab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6554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50f8c0d55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50f8c0d55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02801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57e675fab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57e675fab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Hind"/>
                <a:ea typeface="Hind"/>
                <a:cs typeface="Hind"/>
                <a:sym typeface="Hind"/>
              </a:rPr>
              <a:t>-	No GraphQL a consulta é feita pelo cliente, </a:t>
            </a:r>
            <a:endParaRPr sz="1200"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Hind"/>
                <a:ea typeface="Hind"/>
                <a:cs typeface="Hind"/>
                <a:sym typeface="Hind"/>
              </a:rPr>
              <a:t>-	ele mesmo decide quais dados deseja na query e ordem, desde que os mesmos estejam disponíveis no lado servidor.</a:t>
            </a:r>
            <a:endParaRPr sz="1200"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Hind"/>
                <a:ea typeface="Hind"/>
                <a:cs typeface="Hind"/>
                <a:sym typeface="Hind"/>
              </a:rPr>
              <a:t>-	Apenas um end-point</a:t>
            </a:r>
            <a:endParaRPr sz="1200"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179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7e675fab8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7e675fab8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Isso</a:t>
            </a:r>
            <a:r>
              <a:rPr lang="pt-BR" baseline="0" dirty="0"/>
              <a:t> diminui muito a latência da sua aplicação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0569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7e675fab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7e675fab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Aqui foi como ficou aquela consulta que vimos la atras, mas agora usando o GraphQL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01968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7e675fab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7e675fab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Isso diminui</a:t>
            </a:r>
            <a:r>
              <a:rPr lang="pt-BR" baseline="0" dirty="0"/>
              <a:t> muito o trafego de dados da sua aplicação, consequentemente diminui o uso da banda.</a:t>
            </a:r>
          </a:p>
        </p:txBody>
      </p:sp>
    </p:spTree>
    <p:extLst>
      <p:ext uri="{BB962C8B-B14F-4D97-AF65-F5344CB8AC3E}">
        <p14:creationId xmlns:p14="http://schemas.microsoft.com/office/powerpoint/2010/main" val="1669901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7eec563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7eec563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9988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0f8c0d5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0f8c0d55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 gente entender os beneficios do GraphQL precisamos primeiro entender os problemas do REST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84833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511b5f21e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511b5f21e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Quem ja ouviu falar? Quem ja usou? Quem nunca ouviu falar?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678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7204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99547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6760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5002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434475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045664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3837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479456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42003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96782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279135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89701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692364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718349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404055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70677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238612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910797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57e675fab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57e675fab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8855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115218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41513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888599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cb3d01a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cb3d01a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2012, o aplicativo do facebook era uma WEBVIEW, e com o aumento dos usuarios, os desenvolvedores resolveram criar uma APP nativo, mas encontraram varias problemas quando precisaram de uma API para o FEED de Noticas, precisavam de muitos dados, muitas requisições e etc… foi ai que surgiu a ideia do GraphQL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E1835"/>
                </a:solidFill>
              </a:rPr>
              <a:t>“Ah, não, vou ter que fazer EndPoints específicos só para o aplicativo, depois vou ter que dar manutenção em dobro – que preguiça! E se tivesse um jeito de ter um único EndPoint e eu dizer pra ele o que eu quero dele?”.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06696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7e675fab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7e675fab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Isso diminui</a:t>
            </a:r>
            <a:r>
              <a:rPr lang="pt-BR" baseline="0" dirty="0"/>
              <a:t> muito o trafego de dados da sua aplicação, consequentemente diminui o uso da banda.</a:t>
            </a:r>
          </a:p>
        </p:txBody>
      </p:sp>
    </p:spTree>
    <p:extLst>
      <p:ext uri="{BB962C8B-B14F-4D97-AF65-F5344CB8AC3E}">
        <p14:creationId xmlns:p14="http://schemas.microsoft.com/office/powerpoint/2010/main" val="10994212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56a1c9ee3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56a1c9ee3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999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 flipH="1">
            <a:off x="6177275" y="-42338"/>
            <a:ext cx="3688200" cy="2246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5400000" flipH="1">
            <a:off x="-698074" y="3247200"/>
            <a:ext cx="3573900" cy="2177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-5400000" flipH="1">
            <a:off x="-428544" y="2831032"/>
            <a:ext cx="2195100" cy="13380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rot="-5400000" flipH="1">
            <a:off x="563748" y="2068298"/>
            <a:ext cx="1518900" cy="9255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rot="5400000" flipH="1">
            <a:off x="7217675" y="1270025"/>
            <a:ext cx="2394600" cy="1458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rot="-5400000" flipH="1">
            <a:off x="7315902" y="2802275"/>
            <a:ext cx="1027800" cy="62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 flipH="1">
            <a:off x="6337825" y="578875"/>
            <a:ext cx="1520100" cy="9261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2647900" y="1659550"/>
            <a:ext cx="3848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647975" y="2763850"/>
            <a:ext cx="3848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 rot="5400000" flipH="1">
            <a:off x="6177275" y="-42338"/>
            <a:ext cx="3688200" cy="2246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 rot="5400000" flipH="1">
            <a:off x="-698074" y="3247200"/>
            <a:ext cx="3573900" cy="2177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 rot="-5400000" flipH="1">
            <a:off x="-428544" y="2831032"/>
            <a:ext cx="2195100" cy="13380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 rot="-5400000" flipH="1">
            <a:off x="563748" y="2068298"/>
            <a:ext cx="1518900" cy="9255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 rot="5400000" flipH="1">
            <a:off x="7217675" y="1270025"/>
            <a:ext cx="2394600" cy="1458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 rot="-5400000" flipH="1">
            <a:off x="7315902" y="2802275"/>
            <a:ext cx="1027800" cy="62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 rot="-5400000" flipH="1">
            <a:off x="6337825" y="578875"/>
            <a:ext cx="1520100" cy="9261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2225675" y="2161800"/>
            <a:ext cx="46926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›"/>
              <a:defRPr b="1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»"/>
              <a:defRPr b="1" i="1"/>
            </a:lvl9pPr>
          </a:lstStyle>
          <a:p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37" name="Google Shape;37;p4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" name="Google Shape;42;p4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 rot="-5400000" flipH="1">
            <a:off x="-358985" y="3663619"/>
            <a:ext cx="1838515" cy="1120555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 rot="-5400000" flipH="1">
            <a:off x="472234" y="3024661"/>
            <a:ext cx="1272000" cy="7752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›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52" name="Google Shape;52;p5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" name="Google Shape;57;p5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58" name="Google Shape;58;p5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8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02" name="Google Shape;102;p8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8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8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108" name="Google Shape;108;p8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8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green gradient">
  <p:cSld name="BLANK_2">
    <p:bg>
      <p:bgPr>
        <a:gradFill>
          <a:gsLst>
            <a:gs pos="0">
              <a:srgbClr val="33CCCC"/>
            </a:gs>
            <a:gs pos="100000">
              <a:srgbClr val="66FF33"/>
            </a:gs>
          </a:gsLst>
          <a:lin ang="5400700" scaled="0"/>
        </a:gra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 rot="5400000" flipH="1">
            <a:off x="7987921" y="280747"/>
            <a:ext cx="1436798" cy="875312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5400000" flipH="1">
            <a:off x="7711954" y="1152043"/>
            <a:ext cx="1779871" cy="1084184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400000">
            <a:off x="8367254" y="1879297"/>
            <a:ext cx="965333" cy="588243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 rot="-5400000">
            <a:off x="7784794" y="375252"/>
            <a:ext cx="768076" cy="46794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 rot="-5400000" flipH="1">
            <a:off x="8520892" y="2338195"/>
            <a:ext cx="542403" cy="33042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 rot="5400000" flipH="1">
            <a:off x="-280461" y="2947980"/>
            <a:ext cx="1435651" cy="87453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 rot="5400000">
            <a:off x="-191408" y="2612028"/>
            <a:ext cx="979133" cy="595978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 rot="-5400000" flipH="1">
            <a:off x="-209916" y="4278659"/>
            <a:ext cx="1075013" cy="65517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-5400000">
            <a:off x="-145454" y="2377940"/>
            <a:ext cx="744156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-5400000" flipH="1">
            <a:off x="276080" y="3815951"/>
            <a:ext cx="743793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">
  <p:cSld name="BLANK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81" name="Google Shape;181;p14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4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 rot="-5400000" flipH="1">
            <a:off x="-358955" y="3663589"/>
            <a:ext cx="1838400" cy="1120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 rot="-5400000" flipH="1">
            <a:off x="472234" y="3024661"/>
            <a:ext cx="1272000" cy="7752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674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mall" type="blank">
  <p:cSld name="Blank small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7934863" y="4"/>
            <a:ext cx="1209179" cy="2774603"/>
            <a:chOff x="7395202" y="-6"/>
            <a:chExt cx="1748884" cy="4013021"/>
          </a:xfrm>
        </p:grpSpPr>
        <p:sp>
          <p:nvSpPr>
            <p:cNvPr id="131" name="Google Shape;131;p10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0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10"/>
          <p:cNvGrpSpPr/>
          <p:nvPr/>
        </p:nvGrpSpPr>
        <p:grpSpPr>
          <a:xfrm>
            <a:off x="-1" y="2232486"/>
            <a:ext cx="874634" cy="2911268"/>
            <a:chOff x="3" y="2750304"/>
            <a:chExt cx="722480" cy="2404814"/>
          </a:xfrm>
        </p:grpSpPr>
        <p:sp>
          <p:nvSpPr>
            <p:cNvPr id="137" name="Google Shape;137;p10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0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0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12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41F3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7" r:id="rId6"/>
    <p:sldLayoutId id="2147483660" r:id="rId7"/>
    <p:sldLayoutId id="2147483662" r:id="rId8"/>
    <p:sldLayoutId id="2147483663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ql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loc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image" Target="../media/image26.tiff"/><Relationship Id="rId7" Type="http://schemas.openxmlformats.org/officeDocument/2006/relationships/image" Target="../media/image30.tif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0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ql.org/" TargetMode="External"/><Relationship Id="rId7" Type="http://schemas.openxmlformats.org/officeDocument/2006/relationships/hyperlink" Target="http://bit.ly/2URYYLT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ebapplog.com/graphql/" TargetMode="External"/><Relationship Id="rId5" Type="http://schemas.openxmlformats.org/officeDocument/2006/relationships/hyperlink" Target="http://bit.ly/2KXOwxB" TargetMode="External"/><Relationship Id="rId4" Type="http://schemas.openxmlformats.org/officeDocument/2006/relationships/hyperlink" Target="https://www.howtographql.com/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"/>
          <p:cNvSpPr txBox="1">
            <a:spLocks noGrp="1"/>
          </p:cNvSpPr>
          <p:nvPr>
            <p:ph type="ctrTitle"/>
          </p:nvPr>
        </p:nvSpPr>
        <p:spPr>
          <a:xfrm>
            <a:off x="2328150" y="2830025"/>
            <a:ext cx="4487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GraphQL</a:t>
            </a:r>
            <a:endParaRPr/>
          </a:p>
        </p:txBody>
      </p:sp>
      <p:sp>
        <p:nvSpPr>
          <p:cNvPr id="197" name="Google Shape;197;p15"/>
          <p:cNvSpPr txBox="1"/>
          <p:nvPr/>
        </p:nvSpPr>
        <p:spPr>
          <a:xfrm>
            <a:off x="0" y="3783675"/>
            <a:ext cx="9144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Dê poder ao Front-end</a:t>
            </a:r>
            <a:endParaRPr sz="18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198" name="Google Shape;1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7998" y="989500"/>
            <a:ext cx="2050775" cy="205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DAD4FBE-17D4-714C-84C6-718471971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869" y="0"/>
            <a:ext cx="5283200" cy="5283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BDAF7A-3F05-8D47-AEE8-D22076C15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34" r="22046"/>
          <a:stretch/>
        </p:blipFill>
        <p:spPr>
          <a:xfrm>
            <a:off x="4849169" y="-28542"/>
            <a:ext cx="5468144" cy="4470004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00" y="0"/>
            <a:ext cx="4948569" cy="5004288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80975" y="4238625"/>
            <a:ext cx="5267206" cy="1247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Google Shape;219;p18"/>
          <p:cNvSpPr txBox="1">
            <a:spLocks noGrp="1"/>
          </p:cNvSpPr>
          <p:nvPr>
            <p:ph type="body" idx="1"/>
          </p:nvPr>
        </p:nvSpPr>
        <p:spPr>
          <a:xfrm>
            <a:off x="-54423" y="4237039"/>
            <a:ext cx="5140654" cy="1439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dirty="0"/>
              <a:t>  Eduardo Kawassaki</a:t>
            </a:r>
          </a:p>
          <a:p>
            <a:pPr marL="0" lvl="0" indent="0" algn="l">
              <a:spcBef>
                <a:spcPts val="600"/>
              </a:spcBef>
            </a:pPr>
            <a:r>
              <a:rPr lang="pt-BR" sz="1400" dirty="0"/>
              <a:t>   </a:t>
            </a:r>
            <a:r>
              <a:rPr lang="pt-BR" sz="1400" dirty="0" err="1"/>
              <a:t>Github</a:t>
            </a:r>
            <a:r>
              <a:rPr lang="pt-BR" sz="1400" dirty="0"/>
              <a:t>: @</a:t>
            </a:r>
            <a:r>
              <a:rPr lang="pt-BR" sz="1400" dirty="0" err="1"/>
              <a:t>eduardofx</a:t>
            </a:r>
            <a:endParaRPr sz="1400" dirty="0"/>
          </a:p>
        </p:txBody>
      </p:sp>
      <p:sp>
        <p:nvSpPr>
          <p:cNvPr id="35" name="Retângulo 34"/>
          <p:cNvSpPr/>
          <p:nvPr/>
        </p:nvSpPr>
        <p:spPr>
          <a:xfrm>
            <a:off x="4849169" y="4229497"/>
            <a:ext cx="5468144" cy="12477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Google Shape;219;p18"/>
          <p:cNvSpPr txBox="1">
            <a:spLocks noGrp="1"/>
          </p:cNvSpPr>
          <p:nvPr>
            <p:ph type="body" idx="1"/>
          </p:nvPr>
        </p:nvSpPr>
        <p:spPr>
          <a:xfrm>
            <a:off x="4995684" y="4285459"/>
            <a:ext cx="5140654" cy="1439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dirty="0"/>
              <a:t>Lucas Manara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 dirty="0" err="1"/>
              <a:t>Likedin</a:t>
            </a:r>
            <a:r>
              <a:rPr lang="pt-BR" sz="1400" dirty="0"/>
              <a:t>/</a:t>
            </a:r>
            <a:r>
              <a:rPr lang="pt-BR" sz="1400" dirty="0" err="1"/>
              <a:t>Github</a:t>
            </a:r>
            <a:r>
              <a:rPr lang="pt-BR" sz="1400" dirty="0"/>
              <a:t>: @</a:t>
            </a:r>
            <a:r>
              <a:rPr lang="pt-BR" sz="1400" dirty="0" err="1"/>
              <a:t>lucasmanara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206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13" name="Google Shape;213;p17"/>
          <p:cNvSpPr txBox="1">
            <a:spLocks noGrp="1"/>
          </p:cNvSpPr>
          <p:nvPr>
            <p:ph type="ctrTitle" idx="4294967295"/>
          </p:nvPr>
        </p:nvSpPr>
        <p:spPr>
          <a:xfrm>
            <a:off x="-1" y="2082799"/>
            <a:ext cx="9143875" cy="7157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 que é o </a:t>
            </a:r>
            <a:r>
              <a:rPr lang="en" dirty="0">
                <a:solidFill>
                  <a:srgbClr val="FF00FF"/>
                </a:solidFill>
              </a:rPr>
              <a:t>GraphQL</a:t>
            </a:r>
            <a:r>
              <a:rPr lang="en" dirty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3265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rgbClr val="FF00FF"/>
                </a:solidFill>
              </a:rPr>
              <a:t>GraphQL</a:t>
            </a:r>
            <a:r>
              <a:rPr lang="en" sz="2500" dirty="0"/>
              <a:t> é uma Query Language</a:t>
            </a:r>
            <a:endParaRPr sz="25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Uma </a:t>
            </a:r>
            <a:r>
              <a:rPr lang="en" sz="1800" b="1" dirty="0"/>
              <a:t>SPEC</a:t>
            </a:r>
            <a:r>
              <a:rPr lang="en" sz="1800" dirty="0"/>
              <a:t> Desenvolvida pelo Facebook em  2012, se tornou open source em 2015.</a:t>
            </a:r>
            <a:endParaRPr sz="1800"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Desenvolvido com a intenção de trazer mais flexibilidade e eficiência no desenvolvimento de APIs, eliminando alguns problemas que existem no REST</a:t>
            </a:r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 sz="1800" dirty="0"/>
              <a:t>Site Oficial: </a:t>
            </a:r>
            <a:r>
              <a:rPr lang="en" sz="1800" u="sng" dirty="0">
                <a:solidFill>
                  <a:srgbClr val="FF00FF"/>
                </a:solidFill>
                <a:hlinkClick r:id="rId3"/>
              </a:rPr>
              <a:t>https://graphql.org</a:t>
            </a:r>
            <a:endParaRPr lang="en" sz="1800" u="sng" dirty="0">
              <a:solidFill>
                <a:srgbClr val="FF00FF"/>
              </a:solidFill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endParaRPr sz="1800" dirty="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34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26" name="Google Shape;226;p19"/>
          <p:cNvSpPr txBox="1">
            <a:spLocks noGrp="1"/>
          </p:cNvSpPr>
          <p:nvPr>
            <p:ph type="ctrTitle" idx="4294967295"/>
          </p:nvPr>
        </p:nvSpPr>
        <p:spPr>
          <a:xfrm>
            <a:off x="1067100" y="622299"/>
            <a:ext cx="7489675" cy="7030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 que </a:t>
            </a:r>
            <a:r>
              <a:rPr lang="en" dirty="0">
                <a:solidFill>
                  <a:srgbClr val="33CCFF"/>
                </a:solidFill>
              </a:rPr>
              <a:t>NÃO</a:t>
            </a:r>
            <a:r>
              <a:rPr lang="en" dirty="0"/>
              <a:t> é o </a:t>
            </a:r>
            <a:r>
              <a:rPr lang="en" dirty="0">
                <a:solidFill>
                  <a:srgbClr val="FF00FF"/>
                </a:solidFill>
              </a:rPr>
              <a:t>GraphQL</a:t>
            </a:r>
            <a:r>
              <a:rPr lang="en" dirty="0"/>
              <a:t>?</a:t>
            </a:r>
            <a:endParaRPr dirty="0"/>
          </a:p>
        </p:txBody>
      </p:sp>
      <p:sp>
        <p:nvSpPr>
          <p:cNvPr id="5" name="Google Shape;261;p24"/>
          <p:cNvSpPr txBox="1"/>
          <p:nvPr/>
        </p:nvSpPr>
        <p:spPr>
          <a:xfrm>
            <a:off x="1067100" y="2322649"/>
            <a:ext cx="5676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Não é um Banco de Dados</a:t>
            </a:r>
          </a:p>
          <a:p>
            <a:endParaRPr lang="pt-BR" sz="1600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</a:rPr>
              <a:t>GraphQL não tem nenhuma relação com o banco de dados, nem precisa de um banco de dados para funcionar.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6" name="Google Shape;261;p24"/>
          <p:cNvSpPr txBox="1"/>
          <p:nvPr/>
        </p:nvSpPr>
        <p:spPr>
          <a:xfrm>
            <a:off x="1067100" y="3433375"/>
            <a:ext cx="41018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Não é um Framework</a:t>
            </a:r>
            <a:endParaRPr sz="2000" b="1" dirty="0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17202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00" y="1345525"/>
            <a:ext cx="8467725" cy="34671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82600" y="443119"/>
            <a:ext cx="557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1800" dirty="0">
                <a:solidFill>
                  <a:schemeClr val="bg1"/>
                </a:solidFill>
                <a:latin typeface="Hind" panose="020B0604020202020204" charset="0"/>
                <a:cs typeface="Hind" panose="020B0604020202020204" charset="0"/>
              </a:rPr>
              <a:t>Pesquisa realizada no Google </a:t>
            </a:r>
            <a:r>
              <a:rPr lang="pt-BR" sz="1800" dirty="0" err="1">
                <a:solidFill>
                  <a:schemeClr val="bg1"/>
                </a:solidFill>
                <a:latin typeface="Hind" panose="020B0604020202020204" charset="0"/>
                <a:cs typeface="Hind" panose="020B0604020202020204" charset="0"/>
              </a:rPr>
              <a:t>Trends</a:t>
            </a:r>
            <a:endParaRPr lang="pt-BR" sz="1800" dirty="0">
              <a:solidFill>
                <a:schemeClr val="bg1"/>
              </a:solidFill>
              <a:latin typeface="Hind" panose="020B0604020202020204" charset="0"/>
              <a:cs typeface="Hind" panose="020B0604020202020204" charset="0"/>
            </a:endParaRPr>
          </a:p>
          <a:p>
            <a:pPr lvl="1"/>
            <a:r>
              <a:rPr lang="pt-BR" sz="1800" dirty="0">
                <a:solidFill>
                  <a:schemeClr val="bg1"/>
                </a:solidFill>
                <a:latin typeface="Hind" panose="020B0604020202020204" charset="0"/>
                <a:cs typeface="Hind" panose="020B0604020202020204" charset="0"/>
              </a:rPr>
              <a:t>Assunto: </a:t>
            </a:r>
            <a:r>
              <a:rPr lang="pt-BR" sz="1800" b="1" dirty="0">
                <a:solidFill>
                  <a:srgbClr val="FF00FF"/>
                </a:solidFill>
                <a:latin typeface="Hind" panose="020B0604020202020204" charset="0"/>
                <a:cs typeface="Hind" panose="020B0604020202020204" charset="0"/>
              </a:rPr>
              <a:t>GraphQL</a:t>
            </a:r>
          </a:p>
        </p:txBody>
      </p:sp>
    </p:spTree>
    <p:extLst>
      <p:ext uri="{BB962C8B-B14F-4D97-AF65-F5344CB8AC3E}">
        <p14:creationId xmlns:p14="http://schemas.microsoft.com/office/powerpoint/2010/main" val="3282770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/>
              <a:t>Quem está utilizando?</a:t>
            </a:r>
            <a:endParaRPr sz="2500" dirty="0"/>
          </a:p>
        </p:txBody>
      </p:sp>
      <p:sp>
        <p:nvSpPr>
          <p:cNvPr id="233" name="Google Shape;233;p2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1687"/>
            <a:ext cx="914387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8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46" name="Google Shape;2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250" y="968373"/>
            <a:ext cx="4275675" cy="3206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7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3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52" name="Google Shape;2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423" y="1546350"/>
            <a:ext cx="2050775" cy="205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3"/>
          <p:cNvSpPr txBox="1"/>
          <p:nvPr/>
        </p:nvSpPr>
        <p:spPr>
          <a:xfrm>
            <a:off x="3979925" y="1546375"/>
            <a:ext cx="2930700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GraphQL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3979925" y="2667850"/>
            <a:ext cx="2930700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REST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4912425" y="2394300"/>
            <a:ext cx="962100" cy="3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X</a:t>
            </a: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1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Quais os problemas do REST?</a:t>
            </a:r>
            <a:endParaRPr dirty="0"/>
          </a:p>
        </p:txBody>
      </p:sp>
      <p:sp>
        <p:nvSpPr>
          <p:cNvPr id="261" name="Google Shape;261;p24"/>
          <p:cNvSpPr txBox="1"/>
          <p:nvPr/>
        </p:nvSpPr>
        <p:spPr>
          <a:xfrm>
            <a:off x="1067100" y="1807775"/>
            <a:ext cx="28257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Versionamento</a:t>
            </a:r>
            <a:endParaRPr sz="2000" b="1" dirty="0">
              <a:solidFill>
                <a:srgbClr val="33CCCC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62" name="Google Shape;262;p2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1067100" y="2584025"/>
            <a:ext cx="28257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Under-fetching</a:t>
            </a:r>
            <a:endParaRPr sz="2000" b="1" dirty="0">
              <a:solidFill>
                <a:srgbClr val="33CCCC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64" name="Google Shape;264;p24"/>
          <p:cNvSpPr txBox="1"/>
          <p:nvPr/>
        </p:nvSpPr>
        <p:spPr>
          <a:xfrm>
            <a:off x="1067100" y="3378100"/>
            <a:ext cx="28257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Over-fetching</a:t>
            </a:r>
            <a:endParaRPr sz="2000" b="1" dirty="0">
              <a:solidFill>
                <a:srgbClr val="33CCCC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166777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>
            <a:spLocks noGrp="1"/>
          </p:cNvSpPr>
          <p:nvPr>
            <p:ph type="title"/>
          </p:nvPr>
        </p:nvSpPr>
        <p:spPr>
          <a:xfrm>
            <a:off x="1067088" y="8366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Versionamento:</a:t>
            </a:r>
            <a:endParaRPr/>
          </a:p>
        </p:txBody>
      </p:sp>
      <p:sp>
        <p:nvSpPr>
          <p:cNvPr id="270" name="Google Shape;270;p2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71" name="Google Shape;271;p25"/>
          <p:cNvSpPr txBox="1">
            <a:spLocks noGrp="1"/>
          </p:cNvSpPr>
          <p:nvPr>
            <p:ph type="body" idx="4294967295"/>
          </p:nvPr>
        </p:nvSpPr>
        <p:spPr>
          <a:xfrm>
            <a:off x="1067100" y="1156450"/>
            <a:ext cx="5689300" cy="32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Nas APIs tradicionais, é comum, com o passar do tempo, aparecer a necessidade de incluir, excluir ou modificar campos. </a:t>
            </a:r>
            <a:endParaRPr sz="1800"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Isso faz com que apareça a necessidade de versionar as APIs.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381840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77" name="Google Shape;2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840" y="173914"/>
            <a:ext cx="8030271" cy="4791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8214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83" name="Google Shape;2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000" y="120726"/>
            <a:ext cx="7441416" cy="4849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626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Under-fetching:</a:t>
            </a:r>
            <a:endParaRPr dirty="0"/>
          </a:p>
        </p:txBody>
      </p:sp>
      <p:sp>
        <p:nvSpPr>
          <p:cNvPr id="289" name="Google Shape;289;p2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90" name="Google Shape;290;p2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Acontece quando falta informação em uma api e você precisa fazer mais de uma requisição para conseguir tudo que precisa.</a:t>
            </a:r>
            <a:endParaRPr sz="1800" dirty="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947352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96" name="Google Shape;2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195" y="8978"/>
            <a:ext cx="5820322" cy="51345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74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Over-fetching:</a:t>
            </a:r>
            <a:endParaRPr dirty="0"/>
          </a:p>
        </p:txBody>
      </p:sp>
      <p:sp>
        <p:nvSpPr>
          <p:cNvPr id="302" name="Google Shape;302;p3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303" name="Google Shape;303;p30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Quando é exposto mais dados do que o necessário.</a:t>
            </a:r>
            <a:endParaRPr sz="180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233381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16" name="Google Shape;316;p32"/>
          <p:cNvSpPr txBox="1">
            <a:spLocks noGrp="1"/>
          </p:cNvSpPr>
          <p:nvPr>
            <p:ph type="title"/>
          </p:nvPr>
        </p:nvSpPr>
        <p:spPr>
          <a:xfrm>
            <a:off x="2175788" y="520625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2"/>
          <p:cNvSpPr txBox="1">
            <a:spLocks noGrp="1"/>
          </p:cNvSpPr>
          <p:nvPr>
            <p:ph type="title"/>
          </p:nvPr>
        </p:nvSpPr>
        <p:spPr>
          <a:xfrm>
            <a:off x="0" y="912850"/>
            <a:ext cx="91440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Mas quem poderá nos ajudar?</a:t>
            </a:r>
            <a:endParaRPr dirty="0"/>
          </a:p>
        </p:txBody>
      </p:sp>
      <p:pic>
        <p:nvPicPr>
          <p:cNvPr id="318" name="Google Shape;3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3175" y="1907950"/>
            <a:ext cx="302895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7923" y="1666650"/>
            <a:ext cx="2050775" cy="205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 txBox="1"/>
          <p:nvPr/>
        </p:nvSpPr>
        <p:spPr>
          <a:xfrm>
            <a:off x="4018700" y="2208875"/>
            <a:ext cx="2930700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GraphQL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265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3"/>
          <p:cNvSpPr txBox="1">
            <a:spLocks noGrp="1"/>
          </p:cNvSpPr>
          <p:nvPr>
            <p:ph type="title"/>
          </p:nvPr>
        </p:nvSpPr>
        <p:spPr>
          <a:xfrm>
            <a:off x="-1" y="2132050"/>
            <a:ext cx="9143875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Como o </a:t>
            </a:r>
            <a:r>
              <a:rPr lang="en" dirty="0">
                <a:solidFill>
                  <a:srgbClr val="FF00FF"/>
                </a:solidFill>
              </a:rPr>
              <a:t>GraphQL </a:t>
            </a:r>
            <a:r>
              <a:rPr lang="en" dirty="0"/>
              <a:t>resolve isso?</a:t>
            </a:r>
            <a:endParaRPr dirty="0"/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41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4"/>
          <p:cNvSpPr txBox="1">
            <a:spLocks noGrp="1"/>
          </p:cNvSpPr>
          <p:nvPr>
            <p:ph type="title"/>
          </p:nvPr>
        </p:nvSpPr>
        <p:spPr>
          <a:xfrm>
            <a:off x="1067088" y="8366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Versionamento:</a:t>
            </a:r>
            <a:endParaRPr/>
          </a:p>
        </p:txBody>
      </p:sp>
      <p:sp>
        <p:nvSpPr>
          <p:cNvPr id="332" name="Google Shape;332;p3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5" name="Google Shape;340;p35"/>
          <p:cNvSpPr txBox="1">
            <a:spLocks/>
          </p:cNvSpPr>
          <p:nvPr/>
        </p:nvSpPr>
        <p:spPr>
          <a:xfrm>
            <a:off x="1067100" y="1156450"/>
            <a:ext cx="59721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Existe apenas um End-point.</a:t>
            </a:r>
          </a:p>
          <a:p>
            <a:pPr marL="91440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A Query é montada pelo Cliente.</a:t>
            </a:r>
          </a:p>
          <a:p>
            <a:pPr marL="0" indent="0">
              <a:buFont typeface="Hind"/>
              <a:buNone/>
            </a:pPr>
            <a:endParaRPr lang="pt-BR" sz="1800" dirty="0"/>
          </a:p>
          <a:p>
            <a:pPr marL="0" indent="0">
              <a:buFont typeface="Hind"/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377219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5"/>
          <p:cNvSpPr txBox="1">
            <a:spLocks noGrp="1"/>
          </p:cNvSpPr>
          <p:nvPr>
            <p:ph type="title"/>
          </p:nvPr>
        </p:nvSpPr>
        <p:spPr>
          <a:xfrm>
            <a:off x="1067088" y="8366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Under-fetching:</a:t>
            </a:r>
            <a:endParaRPr dirty="0"/>
          </a:p>
        </p:txBody>
      </p:sp>
      <p:sp>
        <p:nvSpPr>
          <p:cNvPr id="339" name="Google Shape;339;p3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5" name="Google Shape;340;p35"/>
          <p:cNvSpPr txBox="1">
            <a:spLocks/>
          </p:cNvSpPr>
          <p:nvPr/>
        </p:nvSpPr>
        <p:spPr>
          <a:xfrm>
            <a:off x="1067100" y="1156450"/>
            <a:ext cx="59721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Existe apenas um End-point.</a:t>
            </a:r>
          </a:p>
          <a:p>
            <a:pPr marL="91440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A Query é montada pelo Cliente.</a:t>
            </a:r>
          </a:p>
          <a:p>
            <a:pPr marL="0" indent="0">
              <a:buFont typeface="Hind"/>
              <a:buNone/>
            </a:pPr>
            <a:endParaRPr lang="pt-BR" sz="1800" dirty="0"/>
          </a:p>
          <a:p>
            <a:pPr marL="0" indent="0">
              <a:buFont typeface="Hind"/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29586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346" name="Google Shape;3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2251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141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"/>
          <p:cNvSpPr txBox="1">
            <a:spLocks noGrp="1"/>
          </p:cNvSpPr>
          <p:nvPr>
            <p:ph type="title"/>
          </p:nvPr>
        </p:nvSpPr>
        <p:spPr>
          <a:xfrm>
            <a:off x="1067088" y="8366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Over-fetching:</a:t>
            </a:r>
            <a:endParaRPr dirty="0"/>
          </a:p>
        </p:txBody>
      </p:sp>
      <p:sp>
        <p:nvSpPr>
          <p:cNvPr id="352" name="Google Shape;352;p3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5" name="Google Shape;340;p35"/>
          <p:cNvSpPr txBox="1">
            <a:spLocks/>
          </p:cNvSpPr>
          <p:nvPr/>
        </p:nvSpPr>
        <p:spPr>
          <a:xfrm>
            <a:off x="1067100" y="1156450"/>
            <a:ext cx="59721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Existe apenas um </a:t>
            </a:r>
            <a:r>
              <a:rPr lang="pt-BR" sz="1800" dirty="0" err="1"/>
              <a:t>End</a:t>
            </a:r>
            <a:r>
              <a:rPr lang="pt-BR" sz="1800" dirty="0"/>
              <a:t>-point.</a:t>
            </a:r>
          </a:p>
          <a:p>
            <a:pPr marL="91440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/>
              <a:t>A Query é montada pelo Cliente.</a:t>
            </a:r>
          </a:p>
          <a:p>
            <a:pPr marL="0" indent="0">
              <a:buFont typeface="Hind"/>
              <a:buNone/>
            </a:pPr>
            <a:endParaRPr lang="pt-BR" sz="1800" dirty="0"/>
          </a:p>
          <a:p>
            <a:pPr marL="0" indent="0">
              <a:buFont typeface="Hind"/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038855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1629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359" name="Google Shape;359;p38"/>
          <p:cNvPicPr preferRelativeResize="0"/>
          <p:nvPr/>
        </p:nvPicPr>
        <p:blipFill rotWithShape="1">
          <a:blip r:embed="rId3">
            <a:alphaModFix/>
          </a:blip>
          <a:srcRect t="19510"/>
          <a:stretch/>
        </p:blipFill>
        <p:spPr>
          <a:xfrm>
            <a:off x="0" y="0"/>
            <a:ext cx="8520921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989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Mas e </a:t>
            </a:r>
            <a:r>
              <a:rPr lang="en" dirty="0" err="1"/>
              <a:t>os</a:t>
            </a:r>
            <a:r>
              <a:rPr lang="en" dirty="0"/>
              <a:t> </a:t>
            </a:r>
            <a:r>
              <a:rPr lang="en" dirty="0" err="1"/>
              <a:t>problemas</a:t>
            </a:r>
            <a:r>
              <a:rPr lang="en" dirty="0"/>
              <a:t> do </a:t>
            </a:r>
            <a:r>
              <a:rPr lang="en" dirty="0" err="1"/>
              <a:t>GraphQL</a:t>
            </a:r>
            <a:r>
              <a:rPr lang="en" dirty="0"/>
              <a:t>?</a:t>
            </a:r>
            <a:endParaRPr dirty="0"/>
          </a:p>
        </p:txBody>
      </p:sp>
      <p:sp>
        <p:nvSpPr>
          <p:cNvPr id="261" name="Google Shape;261;p24"/>
          <p:cNvSpPr txBox="1"/>
          <p:nvPr/>
        </p:nvSpPr>
        <p:spPr>
          <a:xfrm>
            <a:off x="1067100" y="1807775"/>
            <a:ext cx="28257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Dados </a:t>
            </a:r>
            <a:r>
              <a:rPr lang="en" sz="2000" b="1" dirty="0" err="1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sensiveis</a:t>
            </a:r>
            <a:endParaRPr sz="2000" b="1" dirty="0">
              <a:solidFill>
                <a:srgbClr val="33CCCC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62" name="Google Shape;262;p2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1067100" y="2584025"/>
            <a:ext cx="28257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👉 </a:t>
            </a:r>
            <a:r>
              <a:rPr lang="en" sz="2000" b="1" dirty="0">
                <a:solidFill>
                  <a:srgbClr val="33CCCC"/>
                </a:solidFill>
                <a:latin typeface="Hind"/>
                <a:ea typeface="Hind"/>
                <a:cs typeface="Hind"/>
                <a:sym typeface="Hind"/>
              </a:rPr>
              <a:t>Cache</a:t>
            </a:r>
            <a:endParaRPr sz="2000" b="1" dirty="0">
              <a:solidFill>
                <a:srgbClr val="33CCCC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380792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365" name="Google Shape;365;p39"/>
          <p:cNvSpPr txBox="1">
            <a:spLocks noGrp="1"/>
          </p:cNvSpPr>
          <p:nvPr>
            <p:ph type="ctrTitle" idx="4294967295"/>
          </p:nvPr>
        </p:nvSpPr>
        <p:spPr>
          <a:xfrm>
            <a:off x="2571700" y="1638725"/>
            <a:ext cx="3848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Mas Como Funciona?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1989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GraphQL x REST HTTP</a:t>
            </a:r>
            <a:endParaRPr/>
          </a:p>
        </p:txBody>
      </p:sp>
      <p:graphicFrame>
        <p:nvGraphicFramePr>
          <p:cNvPr id="371" name="Google Shape;371;p40"/>
          <p:cNvGraphicFramePr/>
          <p:nvPr>
            <p:extLst/>
          </p:nvPr>
        </p:nvGraphicFramePr>
        <p:xfrm>
          <a:off x="1611600" y="1585581"/>
          <a:ext cx="5835100" cy="3290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CLIENT INTENT</a:t>
                      </a:r>
                      <a:endParaRPr sz="1800" b="1" dirty="0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REST + HTTP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GraphQL </a:t>
                      </a:r>
                      <a:r>
                        <a:rPr lang="en" sz="1800" b="1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+ HTTP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GraphQL Operation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READ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GET</a:t>
                      </a:r>
                      <a:endParaRPr sz="1800" b="1">
                        <a:solidFill>
                          <a:srgbClr val="00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rgbClr val="FF00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POST</a:t>
                      </a:r>
                      <a:endParaRPr sz="1800" b="1" dirty="0">
                        <a:solidFill>
                          <a:srgbClr val="FF00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FF00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QUERY</a:t>
                      </a:r>
                      <a:endParaRPr sz="1800" b="1">
                        <a:solidFill>
                          <a:srgbClr val="00FF00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CREATE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POST</a:t>
                      </a:r>
                      <a:endParaRPr sz="1800" b="1">
                        <a:solidFill>
                          <a:srgbClr val="00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rgbClr val="FF00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POST</a:t>
                      </a:r>
                      <a:endParaRPr sz="1800" b="1">
                        <a:solidFill>
                          <a:srgbClr val="FF00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66FF33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MUTATION</a:t>
                      </a:r>
                      <a:endParaRPr sz="1800" b="1">
                        <a:solidFill>
                          <a:srgbClr val="66FF33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UPDATE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PUT</a:t>
                      </a:r>
                      <a:endParaRPr sz="1800" b="1">
                        <a:solidFill>
                          <a:srgbClr val="00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rgbClr val="FF00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POST</a:t>
                      </a:r>
                      <a:endParaRPr sz="1800" b="1">
                        <a:solidFill>
                          <a:srgbClr val="FF00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rgbClr val="66FF33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MUTATION</a:t>
                      </a:r>
                      <a:endParaRPr sz="1800" b="1">
                        <a:solidFill>
                          <a:srgbClr val="66FF33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REMOVE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DELETE</a:t>
                      </a:r>
                      <a:endParaRPr sz="1800" b="1">
                        <a:solidFill>
                          <a:srgbClr val="00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00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POST</a:t>
                      </a:r>
                      <a:endParaRPr sz="1800" b="1">
                        <a:solidFill>
                          <a:srgbClr val="FF00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rgbClr val="66FF33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MUTATION</a:t>
                      </a:r>
                      <a:endParaRPr sz="1800" b="1" dirty="0">
                        <a:solidFill>
                          <a:srgbClr val="66FF33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2" name="Google Shape;372;p4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366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7" name="Google Shape;378;p41">
            <a:extLst>
              <a:ext uri="{FF2B5EF4-FFF2-40B4-BE49-F238E27FC236}">
                <a16:creationId xmlns:a16="http://schemas.microsoft.com/office/drawing/2014/main" id="{93A2B1FC-4942-2C49-AC52-9B4955EA32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GraphQL</a:t>
            </a:r>
            <a:r>
              <a:rPr lang="en" dirty="0"/>
              <a:t> Geolocation</a:t>
            </a:r>
            <a:endParaRPr dirty="0"/>
          </a:p>
        </p:txBody>
      </p:sp>
      <p:sp>
        <p:nvSpPr>
          <p:cNvPr id="10" name="Google Shape;379;p41">
            <a:extLst>
              <a:ext uri="{FF2B5EF4-FFF2-40B4-BE49-F238E27FC236}">
                <a16:creationId xmlns:a16="http://schemas.microsoft.com/office/drawing/2014/main" id="{F19D08A2-DF16-294C-B4D3-16C1886BC0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FF00FF"/>
              </a:buClr>
              <a:buSzPts val="1800"/>
              <a:buChar char="-"/>
            </a:pPr>
            <a:r>
              <a:rPr lang="en" sz="1800" u="sng" dirty="0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https://graphloc.com/</a:t>
            </a:r>
            <a:endParaRPr sz="18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685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/>
              <a:t>Oque é AST?</a:t>
            </a:r>
            <a:endParaRPr sz="25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dirty="0"/>
              <a:t> Abstract </a:t>
            </a:r>
            <a:r>
              <a:rPr lang="pt-BR" sz="1800" dirty="0" err="1"/>
              <a:t>Syntax</a:t>
            </a:r>
            <a:r>
              <a:rPr lang="pt-BR" sz="1800" dirty="0"/>
              <a:t> </a:t>
            </a:r>
            <a:r>
              <a:rPr lang="pt-BR" sz="1800" dirty="0" err="1"/>
              <a:t>Tree</a:t>
            </a:r>
            <a:r>
              <a:rPr lang="pt-BR" sz="1800" dirty="0"/>
              <a:t>. (Árvore Sintática Abstrata).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dirty="0"/>
              <a:t> É um objeto hierárquico que representa a nossa consulta.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dirty="0"/>
              <a:t> Faz com que retorna somente aquilo que pedimos.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038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33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CE326A3-7C77-0245-91B5-0684CB19B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45" y="165560"/>
            <a:ext cx="6927710" cy="481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51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/>
              <a:t>Queries e </a:t>
            </a:r>
            <a:r>
              <a:rPr lang="pt-BR" sz="2800" dirty="0" err="1"/>
              <a:t>Mutations</a:t>
            </a:r>
            <a:endParaRPr lang="pt-BR" sz="28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200" dirty="0" err="1">
                <a:solidFill>
                  <a:schemeClr val="bg1"/>
                </a:solidFill>
              </a:rPr>
              <a:t>Fields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Arguments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Aliases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Fragments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Operation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Name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Variables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Directives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Mutations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 err="1">
                <a:solidFill>
                  <a:schemeClr val="bg1"/>
                </a:solidFill>
              </a:rPr>
              <a:t>Inline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Fragments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>
                <a:solidFill>
                  <a:schemeClr val="bg1"/>
                </a:solidFill>
              </a:rPr>
              <a:t>Meta </a:t>
            </a:r>
            <a:r>
              <a:rPr lang="pt-BR" sz="1200" dirty="0" err="1">
                <a:solidFill>
                  <a:schemeClr val="bg1"/>
                </a:solidFill>
              </a:rPr>
              <a:t>fields</a:t>
            </a:r>
            <a:endParaRPr lang="pt-BR"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313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Fields</a:t>
            </a:r>
            <a:endParaRPr lang="pt-BR" sz="28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 Em sua forma mais simples, o </a:t>
            </a:r>
            <a:r>
              <a:rPr lang="pt-BR" sz="1800" dirty="0" err="1"/>
              <a:t>GraphQL</a:t>
            </a:r>
            <a:r>
              <a:rPr lang="pt-BR" sz="1800" dirty="0"/>
              <a:t> trata de solicitar campos específicos em objetos. Vamos começar olhando para uma consulta muito simples e o resultado que obtemos quando a rodamos:.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088" y="3002271"/>
            <a:ext cx="69151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4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Arguments</a:t>
            </a:r>
            <a:r>
              <a:rPr lang="pt-BR" sz="2800" b="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Em um sistema como o REST, você só pode passar um único conjunto de argumentos - os parâmetros de consulta e os segmentos de URL em sua solicitação. Mas no </a:t>
            </a:r>
            <a:r>
              <a:rPr lang="pt-BR" sz="1800" dirty="0" err="1"/>
              <a:t>GraphQL</a:t>
            </a:r>
            <a:r>
              <a:rPr lang="pt-BR" sz="1800" dirty="0"/>
              <a:t>, cada campo e objeto aninhado pode obter seu próprio conjunto de argumentos.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3197082"/>
            <a:ext cx="70104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8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Mutations</a:t>
            </a:r>
            <a:r>
              <a:rPr lang="pt-BR" sz="280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 A maioria das discussões do </a:t>
            </a:r>
            <a:r>
              <a:rPr lang="pt-BR" sz="1800" dirty="0" err="1"/>
              <a:t>GraphQL</a:t>
            </a:r>
            <a:r>
              <a:rPr lang="pt-BR" sz="1800" dirty="0"/>
              <a:t> se concentra na busca de dados, mas qualquer plataforma de dados completa precisa de uma maneira de modificar os dados do lado do servidor também.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955" y="3324225"/>
            <a:ext cx="637222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2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Variables</a:t>
            </a:r>
            <a:r>
              <a:rPr lang="pt-BR" sz="280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7" y="1650548"/>
            <a:ext cx="6185699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Uma forma de passar seus argumentos </a:t>
            </a:r>
            <a:r>
              <a:rPr lang="pt-BR" sz="1800" dirty="0" err="1"/>
              <a:t>dinâmicamente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2B973D-767E-C54C-8023-F118589E5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56" y="2387675"/>
            <a:ext cx="6360160" cy="241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8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Fragments</a:t>
            </a:r>
            <a:r>
              <a:rPr lang="pt-BR" sz="2800" b="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 São  query que podem ser reutilizados.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1DE33D-EC47-5043-8BFF-1A77A3FD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088" y="2232199"/>
            <a:ext cx="621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0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94022B2B-B2E7-844F-AE63-8D34BF692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0" y="368300"/>
            <a:ext cx="70358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3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Inline</a:t>
            </a:r>
            <a:r>
              <a:rPr lang="pt-BR" sz="2800" dirty="0"/>
              <a:t> </a:t>
            </a:r>
            <a:r>
              <a:rPr lang="pt-BR" sz="2800" dirty="0" err="1"/>
              <a:t>Fragments</a:t>
            </a:r>
            <a:r>
              <a:rPr lang="pt-BR" sz="2800" dirty="0"/>
              <a:t> </a:t>
            </a:r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AB73B97-B375-0C4A-9D5F-C21C0E6D8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15" y="1548850"/>
            <a:ext cx="7747259" cy="313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28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Operation</a:t>
            </a:r>
            <a:r>
              <a:rPr lang="pt-BR" sz="2800" dirty="0"/>
              <a:t> </a:t>
            </a:r>
            <a:r>
              <a:rPr lang="pt-BR" sz="2800" dirty="0" err="1"/>
              <a:t>Name</a:t>
            </a:r>
            <a:r>
              <a:rPr lang="pt-BR" sz="280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7" y="1650548"/>
            <a:ext cx="6185699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Palavra-chave para e o nome da consulta. Útil usá-los para tornar nosso código menos ambíguo.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48A4DFD-10FF-FF4B-932E-BF275AA4A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20" y="2483401"/>
            <a:ext cx="84328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 err="1"/>
              <a:t>Directives</a:t>
            </a:r>
            <a:r>
              <a:rPr lang="pt-BR" sz="280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As variáveis ​​nos permitem evitar a interpolação manual de </a:t>
            </a:r>
            <a:r>
              <a:rPr lang="pt-BR" sz="1800" dirty="0" err="1"/>
              <a:t>strings</a:t>
            </a:r>
            <a:r>
              <a:rPr lang="pt-BR" sz="1800" dirty="0"/>
              <a:t> para construir consultas dinâmicas.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12" y="2590800"/>
            <a:ext cx="61626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6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/>
              <a:t>Meta </a:t>
            </a:r>
            <a:r>
              <a:rPr lang="pt-BR" sz="2800" dirty="0" err="1"/>
              <a:t>Fields</a:t>
            </a:r>
            <a:r>
              <a:rPr lang="pt-BR" sz="2800" dirty="0"/>
              <a:t> </a:t>
            </a:r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/>
              <a:t> Permite que você solicite __</a:t>
            </a:r>
            <a:r>
              <a:rPr lang="pt-BR" sz="1800" dirty="0" err="1"/>
              <a:t>typename</a:t>
            </a:r>
            <a:r>
              <a:rPr lang="pt-BR" sz="1800" dirty="0"/>
              <a:t>, em um campo meta, qualquer ponto de uma consulta para obter o nome do tipo de objeto nesse ponto.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05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800" dirty="0"/>
              <a:t>Meta </a:t>
            </a:r>
            <a:r>
              <a:rPr lang="pt-BR" sz="2800" dirty="0" err="1"/>
              <a:t>Fields</a:t>
            </a:r>
            <a:r>
              <a:rPr lang="pt-BR" sz="2800" b="0" dirty="0"/>
              <a:t> </a:t>
            </a:r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547D322-E5FB-9940-8801-6DFE8A771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95" y="1548850"/>
            <a:ext cx="7580280" cy="30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71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Resolvers x DataLoader</a:t>
            </a:r>
            <a:endParaRPr sz="28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>
              <a:buNone/>
            </a:pPr>
            <a:r>
              <a:rPr lang="pt-BR" sz="1800" dirty="0"/>
              <a:t> </a:t>
            </a:r>
            <a:r>
              <a:rPr lang="pt-BR" sz="1800" dirty="0" err="1"/>
              <a:t>Resolvers</a:t>
            </a:r>
            <a:r>
              <a:rPr lang="pt-BR" sz="1800" dirty="0"/>
              <a:t> são funções responsáveis por, como o nome sugere, revolver um pedido e devolver o dado solicitado. 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>
              <a:buNone/>
            </a:pPr>
            <a:r>
              <a:rPr lang="pt-BR" sz="1800" dirty="0"/>
              <a:t>         </a:t>
            </a:r>
            <a:r>
              <a:rPr lang="pt-BR" sz="1800" dirty="0" err="1"/>
              <a:t>Dataloder</a:t>
            </a:r>
            <a:r>
              <a:rPr lang="pt-BR" sz="1800" dirty="0"/>
              <a:t> é uma </a:t>
            </a:r>
            <a:r>
              <a:rPr lang="pt-BR" sz="1800" dirty="0" err="1"/>
              <a:t>lib</a:t>
            </a:r>
            <a:r>
              <a:rPr lang="pt-BR" sz="1800" dirty="0"/>
              <a:t> desenvolvida pelo </a:t>
            </a:r>
            <a:r>
              <a:rPr lang="pt-BR" sz="1800" dirty="0" err="1"/>
              <a:t>Facebook</a:t>
            </a:r>
            <a:r>
              <a:rPr lang="pt-BR" sz="1800" dirty="0"/>
              <a:t>, que é a empresa por trás do </a:t>
            </a:r>
            <a:r>
              <a:rPr lang="pt-BR" sz="1800" dirty="0" err="1"/>
              <a:t>GraphQL</a:t>
            </a:r>
            <a:r>
              <a:rPr lang="pt-BR" sz="1800" dirty="0"/>
              <a:t>, para compartilhamento de informações entre </a:t>
            </a:r>
            <a:r>
              <a:rPr lang="pt-BR" sz="1800" dirty="0" err="1"/>
              <a:t>resolvers</a:t>
            </a:r>
            <a:r>
              <a:rPr lang="pt-BR" sz="1800" dirty="0"/>
              <a:t> no </a:t>
            </a:r>
            <a:r>
              <a:rPr lang="pt-BR" sz="1800" dirty="0" err="1"/>
              <a:t>GraphQL</a:t>
            </a:r>
            <a:r>
              <a:rPr lang="pt-BR" sz="1800" dirty="0"/>
              <a:t>. Como no </a:t>
            </a:r>
            <a:r>
              <a:rPr lang="pt-BR" sz="1800" dirty="0" err="1"/>
              <a:t>Github</a:t>
            </a:r>
            <a:r>
              <a:rPr lang="pt-BR" sz="1800" dirty="0"/>
              <a:t> do projeto, seu objetivo é reduzir os </a:t>
            </a:r>
            <a:r>
              <a:rPr lang="pt-BR" sz="1800" dirty="0" err="1"/>
              <a:t>requests</a:t>
            </a:r>
            <a:r>
              <a:rPr lang="pt-BR" sz="1800" dirty="0"/>
              <a:t> através de </a:t>
            </a:r>
            <a:r>
              <a:rPr lang="pt-BR" sz="1800" dirty="0" err="1"/>
              <a:t>caching</a:t>
            </a:r>
            <a:r>
              <a:rPr lang="pt-BR" sz="1800" dirty="0"/>
              <a:t> e compartilhamento de requisições dos dados.</a:t>
            </a:r>
            <a:endParaRPr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82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Apollo Client</a:t>
            </a:r>
            <a:endParaRPr sz="2800" dirty="0"/>
          </a:p>
        </p:txBody>
      </p:sp>
      <p:sp>
        <p:nvSpPr>
          <p:cNvPr id="219" name="Google Shape;219;p18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indent="0" fontAlgn="base">
              <a:buNone/>
            </a:pPr>
            <a:r>
              <a:rPr lang="pt-BR" sz="1800" dirty="0"/>
              <a:t>    O Apollo é um conjunto de ferramentas e produtos criados pelo time de desenvolvimento do </a:t>
            </a:r>
            <a:r>
              <a:rPr lang="pt-BR" sz="1800" dirty="0" err="1"/>
              <a:t>Meteor</a:t>
            </a:r>
            <a:r>
              <a:rPr lang="pt-BR" sz="1800" dirty="0"/>
              <a:t> para trabalhar com </a:t>
            </a:r>
            <a:r>
              <a:rPr lang="pt-BR" sz="1800" dirty="0" err="1"/>
              <a:t>GraphQl</a:t>
            </a:r>
            <a:r>
              <a:rPr lang="pt-BR" sz="1800" dirty="0"/>
              <a:t>.</a:t>
            </a:r>
          </a:p>
          <a:p>
            <a:pPr marL="76200" indent="0" fontAlgn="base">
              <a:buNone/>
            </a:pPr>
            <a:r>
              <a:rPr lang="pt-BR" sz="1800" dirty="0"/>
              <a:t>    O </a:t>
            </a:r>
            <a:r>
              <a:rPr lang="pt-BR" sz="1800" dirty="0" err="1"/>
              <a:t>apollo-client</a:t>
            </a:r>
            <a:r>
              <a:rPr lang="pt-BR" sz="1800" dirty="0"/>
              <a:t>, que se </a:t>
            </a:r>
            <a:r>
              <a:rPr lang="pt-BR" sz="1800" dirty="0" err="1"/>
              <a:t>auto-determina</a:t>
            </a:r>
            <a:r>
              <a:rPr lang="pt-BR" sz="1800" dirty="0"/>
              <a:t> “O cliente </a:t>
            </a:r>
            <a:r>
              <a:rPr lang="pt-BR" sz="1800" dirty="0" err="1"/>
              <a:t>GraphQL</a:t>
            </a:r>
            <a:r>
              <a:rPr lang="pt-BR" sz="1800" dirty="0"/>
              <a:t> totalmente preparado para produção e para qualquer servidor ou framework UI“</a:t>
            </a:r>
          </a:p>
          <a:p>
            <a:pPr marL="76200" indent="0" fontAlgn="base">
              <a:buNone/>
            </a:pPr>
            <a:endParaRPr lang="pt-BR" sz="18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948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https://novemberfive.co/images/2018/07/12/001-001%20-%20visual%20@2x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352" y="0"/>
            <a:ext cx="932356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4530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912850"/>
            <a:ext cx="6787596" cy="23149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E </a:t>
            </a:r>
            <a:r>
              <a:rPr lang="en" sz="3600" dirty="0" err="1"/>
              <a:t>na</a:t>
            </a:r>
            <a:r>
              <a:rPr lang="en" sz="3600" dirty="0"/>
              <a:t> </a:t>
            </a:r>
            <a:r>
              <a:rPr lang="en" sz="3600" dirty="0" err="1"/>
              <a:t>prática</a:t>
            </a:r>
            <a:r>
              <a:rPr lang="en" sz="3600" dirty="0"/>
              <a:t> </a:t>
            </a:r>
            <a:r>
              <a:rPr lang="en" sz="3600" dirty="0" err="1"/>
              <a:t>como</a:t>
            </a:r>
            <a:r>
              <a:rPr lang="en" sz="3600" dirty="0"/>
              <a:t> </a:t>
            </a:r>
            <a:r>
              <a:rPr lang="en" sz="3600" dirty="0" err="1"/>
              <a:t>funciona</a:t>
            </a:r>
            <a:r>
              <a:rPr lang="en" sz="3600" dirty="0"/>
              <a:t>?</a:t>
            </a:r>
            <a:endParaRPr sz="36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047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41F30"/>
          </a:fgClr>
          <a:bgClr>
            <a:schemeClr val="bg1"/>
          </a:bgClr>
        </a:patt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3CAD87-4BD5-1F44-B437-1F8637E10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858" y="2571750"/>
            <a:ext cx="2776728" cy="11569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AFBB705-389F-A44C-ACA7-734BE8FE4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561" y="2304424"/>
            <a:ext cx="2302764" cy="115138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7153BE8-D688-BE4C-B1D2-37667EC69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915" y="182986"/>
            <a:ext cx="1918969" cy="11513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904D706-550A-8F4C-AF86-96F3D20A8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858" y="3948002"/>
            <a:ext cx="2776728" cy="81399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0B6D970-56DA-6E44-BE83-BA93403B2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34" y="2221108"/>
            <a:ext cx="2300222" cy="129387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1D3AFDF-2820-D54A-96DB-79C5CC973C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7858" y="1616257"/>
            <a:ext cx="2776728" cy="678892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2ECCFF9-D559-2F47-9384-440425303E74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486456" y="2868046"/>
            <a:ext cx="571402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A1BE27AB-ABC4-BC4C-940E-0DCFA440F274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834586" y="2880115"/>
            <a:ext cx="712975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720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title"/>
          </p:nvPr>
        </p:nvSpPr>
        <p:spPr>
          <a:xfrm>
            <a:off x="1067100" y="583576"/>
            <a:ext cx="61857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 err="1"/>
              <a:t>Modelagem</a:t>
            </a:r>
            <a:endParaRPr sz="2500" dirty="0"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AB39B8B-C10C-994F-A2AC-0F2BE516B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00" y="1219576"/>
            <a:ext cx="7071360" cy="375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08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41F30"/>
          </a:fgClr>
          <a:bgClr>
            <a:schemeClr val="bg1"/>
          </a:bgClr>
        </a:patt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7153BE8-D688-BE4C-B1D2-37667EC69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915" y="182986"/>
            <a:ext cx="1918969" cy="115138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0B6D970-56DA-6E44-BE83-BA93403B2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" y="2221108"/>
            <a:ext cx="2300222" cy="129387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2ECCFF9-D559-2F47-9384-440425303E74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305463" y="2868046"/>
            <a:ext cx="571402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A1BE27AB-ABC4-BC4C-940E-0DCFA440F274}"/>
              </a:ext>
            </a:extLst>
          </p:cNvPr>
          <p:cNvCxnSpPr>
            <a:cxnSpLocks/>
          </p:cNvCxnSpPr>
          <p:nvPr/>
        </p:nvCxnSpPr>
        <p:spPr>
          <a:xfrm>
            <a:off x="6100175" y="2977743"/>
            <a:ext cx="738362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28B1352A-B612-264B-A1BA-03ED1B73A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768" y="2440505"/>
            <a:ext cx="3219407" cy="107447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A46C89-F445-2740-AA5A-0508B261B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8537" y="2169147"/>
            <a:ext cx="2300222" cy="139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02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"/>
          <p:cNvSpPr txBox="1">
            <a:spLocks noGrp="1"/>
          </p:cNvSpPr>
          <p:nvPr>
            <p:ph type="title"/>
          </p:nvPr>
        </p:nvSpPr>
        <p:spPr>
          <a:xfrm>
            <a:off x="1067088" y="8366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Algumas referencias:</a:t>
            </a:r>
            <a:endParaRPr dirty="0"/>
          </a:p>
        </p:txBody>
      </p:sp>
      <p:sp>
        <p:nvSpPr>
          <p:cNvPr id="352" name="Google Shape;352;p3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  <p:sp>
        <p:nvSpPr>
          <p:cNvPr id="5" name="Google Shape;340;p35"/>
          <p:cNvSpPr txBox="1">
            <a:spLocks/>
          </p:cNvSpPr>
          <p:nvPr/>
        </p:nvSpPr>
        <p:spPr>
          <a:xfrm>
            <a:off x="1067100" y="1156450"/>
            <a:ext cx="59721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>
              <a:buFont typeface="Hind"/>
              <a:buNone/>
            </a:pP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>
                <a:hlinkClick r:id="rId3"/>
              </a:rPr>
              <a:t>https://graphql.org/</a:t>
            </a: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>
                <a:hlinkClick r:id="rId4"/>
              </a:rPr>
              <a:t>https://www.howtographql.com/</a:t>
            </a: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>
                <a:hlinkClick r:id="rId5"/>
              </a:rPr>
              <a:t>http://bit.ly/2KXOwxB</a:t>
            </a: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>
                <a:hlinkClick r:id="rId6"/>
              </a:rPr>
              <a:t>https://webapplog.com/graphql/</a:t>
            </a: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r>
              <a:rPr lang="pt-BR" sz="1800" dirty="0">
                <a:hlinkClick r:id="rId7"/>
              </a:rPr>
              <a:t>http://bit.ly/2URYYLT</a:t>
            </a:r>
            <a:endParaRPr lang="pt-BR" sz="1800" dirty="0"/>
          </a:p>
          <a:p>
            <a:pPr indent="-342900">
              <a:buSzPts val="1800"/>
              <a:buFont typeface="Hind"/>
              <a:buChar char="-"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5533461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6"/>
          <p:cNvSpPr txBox="1">
            <a:spLocks noGrp="1"/>
          </p:cNvSpPr>
          <p:nvPr>
            <p:ph type="ctrTitle" idx="4294967295"/>
          </p:nvPr>
        </p:nvSpPr>
        <p:spPr>
          <a:xfrm>
            <a:off x="869850" y="617625"/>
            <a:ext cx="3691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err="1"/>
              <a:t>Obrigado</a:t>
            </a:r>
            <a:r>
              <a:rPr lang="en" sz="6000" dirty="0"/>
              <a:t>!</a:t>
            </a:r>
            <a:endParaRPr sz="6000" dirty="0"/>
          </a:p>
        </p:txBody>
      </p:sp>
      <p:sp>
        <p:nvSpPr>
          <p:cNvPr id="409" name="Google Shape;409;p46"/>
          <p:cNvSpPr txBox="1">
            <a:spLocks noGrp="1"/>
          </p:cNvSpPr>
          <p:nvPr>
            <p:ph type="subTitle" idx="4294967295"/>
          </p:nvPr>
        </p:nvSpPr>
        <p:spPr>
          <a:xfrm>
            <a:off x="869850" y="1971526"/>
            <a:ext cx="4845150" cy="19781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66FF33"/>
                </a:solidFill>
              </a:rPr>
              <a:t>Alguma Pergunta?</a:t>
            </a:r>
            <a:endParaRPr b="1" dirty="0">
              <a:solidFill>
                <a:srgbClr val="66FF3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Linkedin e Github: @lucasmanara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Instagram: @lucas_manara</a:t>
            </a:r>
            <a:endParaRPr sz="18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Email: contato@lucasmanara.com.br</a:t>
            </a:r>
            <a:endParaRPr sz="1800" b="1" dirty="0"/>
          </a:p>
        </p:txBody>
      </p:sp>
      <p:sp>
        <p:nvSpPr>
          <p:cNvPr id="411" name="Google Shape;411;p4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  <p:sp>
        <p:nvSpPr>
          <p:cNvPr id="6" name="Google Shape;409;p46">
            <a:extLst>
              <a:ext uri="{FF2B5EF4-FFF2-40B4-BE49-F238E27FC236}">
                <a16:creationId xmlns:a16="http://schemas.microsoft.com/office/drawing/2014/main" id="{CE7D1A04-3F10-0E46-B212-06F9A908C9CD}"/>
              </a:ext>
            </a:extLst>
          </p:cNvPr>
          <p:cNvSpPr txBox="1">
            <a:spLocks/>
          </p:cNvSpPr>
          <p:nvPr/>
        </p:nvSpPr>
        <p:spPr>
          <a:xfrm>
            <a:off x="5073550" y="2038052"/>
            <a:ext cx="4845150" cy="197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 b="0" i="0" u="none" strike="noStrike" cap="none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pt-BR" sz="1800" dirty="0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pt-BR" sz="1800" dirty="0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/>
              <a:t>Github</a:t>
            </a:r>
            <a:r>
              <a:rPr lang="pt-BR" sz="1800" dirty="0"/>
              <a:t>: @</a:t>
            </a:r>
            <a:r>
              <a:rPr lang="pt-BR" sz="1800" dirty="0" err="1"/>
              <a:t>eduardofx</a:t>
            </a:r>
            <a:endParaRPr lang="pt-BR" sz="1800" dirty="0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/>
              <a:t>Instagram/</a:t>
            </a:r>
            <a:r>
              <a:rPr lang="pt-BR" sz="1800" dirty="0" err="1"/>
              <a:t>Twitter</a:t>
            </a:r>
            <a:r>
              <a:rPr lang="pt-BR" sz="1800" dirty="0"/>
              <a:t>: @</a:t>
            </a:r>
            <a:r>
              <a:rPr lang="pt-BR" sz="1800" dirty="0" err="1"/>
              <a:t>Eduardo_fx</a:t>
            </a:r>
            <a:endParaRPr lang="pt-BR" sz="1800" dirty="0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/>
              <a:t>Email</a:t>
            </a:r>
            <a:r>
              <a:rPr lang="pt-BR" sz="1800" dirty="0"/>
              <a:t>: </a:t>
            </a:r>
            <a:r>
              <a:rPr lang="pt-BR" sz="1800" dirty="0" err="1"/>
              <a:t>eduardok.fx@gmail.com</a:t>
            </a:r>
            <a:endParaRPr lang="pt-BR" sz="1800" b="1" dirty="0"/>
          </a:p>
        </p:txBody>
      </p:sp>
    </p:spTree>
    <p:extLst>
      <p:ext uri="{BB962C8B-B14F-4D97-AF65-F5344CB8AC3E}">
        <p14:creationId xmlns:p14="http://schemas.microsoft.com/office/powerpoint/2010/main" val="2671932556"/>
      </p:ext>
    </p:extLst>
  </p:cSld>
  <p:clrMapOvr>
    <a:masterClrMapping/>
  </p:clrMapOvr>
</p:sld>
</file>

<file path=ppt/theme/theme1.xml><?xml version="1.0" encoding="utf-8"?>
<a:theme xmlns:a="http://schemas.openxmlformats.org/drawingml/2006/main" name="Dumain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3340</Words>
  <Application>Microsoft Macintosh PowerPoint</Application>
  <PresentationFormat>Apresentação na tela (16:9)</PresentationFormat>
  <Paragraphs>305</Paragraphs>
  <Slides>50</Slides>
  <Notes>50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4" baseType="lpstr">
      <vt:lpstr>Calibri</vt:lpstr>
      <vt:lpstr>Arial</vt:lpstr>
      <vt:lpstr>Hind</vt:lpstr>
      <vt:lpstr>Dumaine</vt:lpstr>
      <vt:lpstr>GraphQL</vt:lpstr>
      <vt:lpstr>Apresentação do PowerPoint</vt:lpstr>
      <vt:lpstr>O que é o GraphQL?</vt:lpstr>
      <vt:lpstr>GraphQL é uma Query Language</vt:lpstr>
      <vt:lpstr>O que NÃO é o GraphQL?</vt:lpstr>
      <vt:lpstr>Apresentação do PowerPoint</vt:lpstr>
      <vt:lpstr>Quem está utilizando?</vt:lpstr>
      <vt:lpstr>Apresentação do PowerPoint</vt:lpstr>
      <vt:lpstr>Apresentação do PowerPoint</vt:lpstr>
      <vt:lpstr>Quais os problemas do REST?</vt:lpstr>
      <vt:lpstr>Versionamento:</vt:lpstr>
      <vt:lpstr>Apresentação do PowerPoint</vt:lpstr>
      <vt:lpstr>Apresentação do PowerPoint</vt:lpstr>
      <vt:lpstr> Under-fetching:</vt:lpstr>
      <vt:lpstr>Apresentação do PowerPoint</vt:lpstr>
      <vt:lpstr> Over-fetching:</vt:lpstr>
      <vt:lpstr> </vt:lpstr>
      <vt:lpstr> Como o GraphQL resolve isso?</vt:lpstr>
      <vt:lpstr>Versionamento:</vt:lpstr>
      <vt:lpstr>Under-fetching:</vt:lpstr>
      <vt:lpstr>Apresentação do PowerPoint</vt:lpstr>
      <vt:lpstr>Over-fetching:</vt:lpstr>
      <vt:lpstr>Apresentação do PowerPoint</vt:lpstr>
      <vt:lpstr>Mas e os problemas do GraphQL?</vt:lpstr>
      <vt:lpstr>Mas Como Funciona?</vt:lpstr>
      <vt:lpstr>GraphQL x REST HTTP</vt:lpstr>
      <vt:lpstr>GraphQL Geolocation</vt:lpstr>
      <vt:lpstr>Oque é AST?</vt:lpstr>
      <vt:lpstr>Apresentação do PowerPoint</vt:lpstr>
      <vt:lpstr>Queries e Mutations</vt:lpstr>
      <vt:lpstr>Fields</vt:lpstr>
      <vt:lpstr>Arguments </vt:lpstr>
      <vt:lpstr>Mutations </vt:lpstr>
      <vt:lpstr>Variables </vt:lpstr>
      <vt:lpstr>Fragments </vt:lpstr>
      <vt:lpstr>Apresentação do PowerPoint</vt:lpstr>
      <vt:lpstr>Inline Fragments </vt:lpstr>
      <vt:lpstr>Operation Name </vt:lpstr>
      <vt:lpstr>Directives </vt:lpstr>
      <vt:lpstr>Meta Fields </vt:lpstr>
      <vt:lpstr>Meta Fields </vt:lpstr>
      <vt:lpstr>Resolvers x DataLoader</vt:lpstr>
      <vt:lpstr>Apollo Client</vt:lpstr>
      <vt:lpstr>Apresentação do PowerPoint</vt:lpstr>
      <vt:lpstr>E na prática como funciona?</vt:lpstr>
      <vt:lpstr>Apresentação do PowerPoint</vt:lpstr>
      <vt:lpstr>Modelagem</vt:lpstr>
      <vt:lpstr>Apresentação do PowerPoint</vt:lpstr>
      <vt:lpstr>Algumas referencias: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GraphQL</dc:title>
  <dc:creator>Eduardo Kawassaki</dc:creator>
  <cp:lastModifiedBy>Eduardo Kawassaki</cp:lastModifiedBy>
  <cp:revision>61</cp:revision>
  <cp:lastPrinted>2019-04-27T14:20:50Z</cp:lastPrinted>
  <dcterms:modified xsi:type="dcterms:W3CDTF">2019-04-27T14:24:21Z</dcterms:modified>
</cp:coreProperties>
</file>