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1"/>
  </p:sldMasterIdLst>
  <p:notesMasterIdLst>
    <p:notesMasterId r:id="rId45"/>
  </p:notesMasterIdLst>
  <p:handoutMasterIdLst>
    <p:handoutMasterId r:id="rId46"/>
  </p:handoutMasterIdLst>
  <p:sldIdLst>
    <p:sldId id="256" r:id="rId2"/>
    <p:sldId id="318" r:id="rId3"/>
    <p:sldId id="319" r:id="rId4"/>
    <p:sldId id="299" r:id="rId5"/>
    <p:sldId id="285" r:id="rId6"/>
    <p:sldId id="286" r:id="rId7"/>
    <p:sldId id="301" r:id="rId8"/>
    <p:sldId id="282" r:id="rId9"/>
    <p:sldId id="283" r:id="rId10"/>
    <p:sldId id="284" r:id="rId11"/>
    <p:sldId id="327" r:id="rId12"/>
    <p:sldId id="306" r:id="rId13"/>
    <p:sldId id="326" r:id="rId14"/>
    <p:sldId id="325" r:id="rId15"/>
    <p:sldId id="290" r:id="rId16"/>
    <p:sldId id="324" r:id="rId17"/>
    <p:sldId id="321" r:id="rId18"/>
    <p:sldId id="323" r:id="rId19"/>
    <p:sldId id="291" r:id="rId20"/>
    <p:sldId id="322" r:id="rId21"/>
    <p:sldId id="302" r:id="rId22"/>
    <p:sldId id="293" r:id="rId23"/>
    <p:sldId id="295" r:id="rId24"/>
    <p:sldId id="294" r:id="rId25"/>
    <p:sldId id="298" r:id="rId26"/>
    <p:sldId id="309" r:id="rId27"/>
    <p:sldId id="303" r:id="rId28"/>
    <p:sldId id="297" r:id="rId29"/>
    <p:sldId id="307" r:id="rId30"/>
    <p:sldId id="304" r:id="rId31"/>
    <p:sldId id="308" r:id="rId32"/>
    <p:sldId id="292" r:id="rId33"/>
    <p:sldId id="310" r:id="rId34"/>
    <p:sldId id="311" r:id="rId35"/>
    <p:sldId id="312" r:id="rId36"/>
    <p:sldId id="313" r:id="rId37"/>
    <p:sldId id="296" r:id="rId38"/>
    <p:sldId id="314" r:id="rId39"/>
    <p:sldId id="315" r:id="rId40"/>
    <p:sldId id="316" r:id="rId41"/>
    <p:sldId id="328" r:id="rId42"/>
    <p:sldId id="320" r:id="rId43"/>
    <p:sldId id="280" r:id="rId44"/>
  </p:sldIdLst>
  <p:sldSz cx="9144000" cy="5143500" type="screen16x9"/>
  <p:notesSz cx="9144000" cy="6858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 autoAdjust="0"/>
    <p:restoredTop sz="94647" autoAdjust="0"/>
  </p:normalViewPr>
  <p:slideViewPr>
    <p:cSldViewPr>
      <p:cViewPr varScale="1">
        <p:scale>
          <a:sx n="148" d="100"/>
          <a:sy n="148" d="100"/>
        </p:scale>
        <p:origin x="208" y="112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236" y="-90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000954FD-0B98-4946-AB61-3BE3CB4A81C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59" name="Rectangle 3">
            <a:extLst>
              <a:ext uri="{FF2B5EF4-FFF2-40B4-BE49-F238E27FC236}">
                <a16:creationId xmlns:a16="http://schemas.microsoft.com/office/drawing/2014/main" id="{90DA839A-139D-9146-8BAE-7AD7D94A3A9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60" name="Rectangle 4">
            <a:extLst>
              <a:ext uri="{FF2B5EF4-FFF2-40B4-BE49-F238E27FC236}">
                <a16:creationId xmlns:a16="http://schemas.microsoft.com/office/drawing/2014/main" id="{D0853810-277B-354A-837A-0F3266A09FC5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61" name="Rectangle 5">
            <a:extLst>
              <a:ext uri="{FF2B5EF4-FFF2-40B4-BE49-F238E27FC236}">
                <a16:creationId xmlns:a16="http://schemas.microsoft.com/office/drawing/2014/main" id="{5FBF8EB9-4E48-084D-96C9-E92AC5A6900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3997843-5F40-794F-97C1-391A40C02229}" type="slidenum">
              <a:rPr lang="pt-BR" altLang="en-US"/>
              <a:pPr/>
              <a:t>‹#›</a:t>
            </a:fld>
            <a:endParaRPr lang="pt-B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D0AA2A5-564C-8145-8B62-7BB6E06C291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CC0E2740-D075-C848-972B-97EE46416D3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8B86414B-A45D-324F-9271-CBD13E52B86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86000" y="514350"/>
            <a:ext cx="4572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E24FE784-EE8E-654F-864B-E667EA829BE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01DE55E4-8AF3-AE4B-A072-22D3B76D687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0BD6D784-873E-C540-BE8D-506F8B6908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D4C82D4-F113-3D43-8808-81CEEBA80226}" type="slidenum">
              <a:rPr lang="pt-BR" altLang="en-US"/>
              <a:pPr/>
              <a:t>‹#›</a:t>
            </a:fld>
            <a:endParaRPr lang="pt-B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E3418D48-DB63-A044-BD4E-DDDCFFC825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4875213"/>
            <a:ext cx="3995737" cy="309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buClr>
                <a:srgbClr val="FFFFFF"/>
              </a:buClr>
              <a:defRPr/>
            </a:pPr>
            <a:r>
              <a:rPr lang="pt-BR" sz="1400">
                <a:solidFill>
                  <a:srgbClr val="FFFFFF"/>
                </a:solidFill>
                <a:latin typeface="Calibri" pitchFamily="34" charset="0"/>
                <a:cs typeface="Arial" charset="0"/>
              </a:rPr>
              <a:t>Globalcode – O</a:t>
            </a:r>
            <a:r>
              <a:rPr lang="pt-BR" sz="1400">
                <a:solidFill>
                  <a:srgbClr val="FFFFFF"/>
                </a:solidFill>
                <a:latin typeface="EurostileT" pitchFamily="2" charset="0"/>
                <a:cs typeface="Arial" charset="0"/>
              </a:rPr>
              <a:t>pen4education</a:t>
            </a:r>
          </a:p>
        </p:txBody>
      </p:sp>
      <p:grpSp>
        <p:nvGrpSpPr>
          <p:cNvPr id="5" name="Group 59">
            <a:extLst>
              <a:ext uri="{FF2B5EF4-FFF2-40B4-BE49-F238E27FC236}">
                <a16:creationId xmlns:a16="http://schemas.microsoft.com/office/drawing/2014/main" id="{E963C535-08CB-F448-86C8-83506518ED8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50350" cy="215900"/>
            <a:chOff x="0" y="0"/>
            <a:chExt cx="5764" cy="181"/>
          </a:xfrm>
        </p:grpSpPr>
        <p:sp>
          <p:nvSpPr>
            <p:cNvPr id="6" name="Rectangle 35">
              <a:extLst>
                <a:ext uri="{FF2B5EF4-FFF2-40B4-BE49-F238E27FC236}">
                  <a16:creationId xmlns:a16="http://schemas.microsoft.com/office/drawing/2014/main" id="{90549E28-FC9F-6848-8AFD-CE86BF3B760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" name="Rectangle 46">
              <a:extLst>
                <a:ext uri="{FF2B5EF4-FFF2-40B4-BE49-F238E27FC236}">
                  <a16:creationId xmlns:a16="http://schemas.microsoft.com/office/drawing/2014/main" id="{6974BE58-6F01-6043-B199-E245CD48C94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en-US"/>
                <a:t> </a:t>
              </a:r>
            </a:p>
          </p:txBody>
        </p:sp>
        <p:sp>
          <p:nvSpPr>
            <p:cNvPr id="8" name="Rectangle 47">
              <a:extLst>
                <a:ext uri="{FF2B5EF4-FFF2-40B4-BE49-F238E27FC236}">
                  <a16:creationId xmlns:a16="http://schemas.microsoft.com/office/drawing/2014/main" id="{B7C676CD-9A94-2D44-8FD0-BE9F0EB769F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9" name="Rectangle 48">
              <a:extLst>
                <a:ext uri="{FF2B5EF4-FFF2-40B4-BE49-F238E27FC236}">
                  <a16:creationId xmlns:a16="http://schemas.microsoft.com/office/drawing/2014/main" id="{7D4F6FA7-43DA-5648-B07D-175089E4C80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" name="Rectangle 49">
              <a:extLst>
                <a:ext uri="{FF2B5EF4-FFF2-40B4-BE49-F238E27FC236}">
                  <a16:creationId xmlns:a16="http://schemas.microsoft.com/office/drawing/2014/main" id="{D053FE7E-9054-1F46-A187-1B07ACE212B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1" name="Rectangle 50">
              <a:extLst>
                <a:ext uri="{FF2B5EF4-FFF2-40B4-BE49-F238E27FC236}">
                  <a16:creationId xmlns:a16="http://schemas.microsoft.com/office/drawing/2014/main" id="{941EE05B-EFEE-EC4E-8EC5-D57F8AD53B4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12" name="Group 60">
            <a:extLst>
              <a:ext uri="{FF2B5EF4-FFF2-40B4-BE49-F238E27FC236}">
                <a16:creationId xmlns:a16="http://schemas.microsoft.com/office/drawing/2014/main" id="{FB0F2AC7-EAAF-E949-822E-A1044D080F80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5056188"/>
            <a:ext cx="9150350" cy="87312"/>
            <a:chOff x="0" y="0"/>
            <a:chExt cx="5764" cy="181"/>
          </a:xfrm>
        </p:grpSpPr>
        <p:sp>
          <p:nvSpPr>
            <p:cNvPr id="13" name="Rectangle 61">
              <a:extLst>
                <a:ext uri="{FF2B5EF4-FFF2-40B4-BE49-F238E27FC236}">
                  <a16:creationId xmlns:a16="http://schemas.microsoft.com/office/drawing/2014/main" id="{7867593F-121C-0C42-ABE3-3DB32547ECC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4" name="Rectangle 62">
              <a:extLst>
                <a:ext uri="{FF2B5EF4-FFF2-40B4-BE49-F238E27FC236}">
                  <a16:creationId xmlns:a16="http://schemas.microsoft.com/office/drawing/2014/main" id="{9B6D36C9-F438-344D-A849-EE87C0F8ED8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en-US"/>
                <a:t> </a:t>
              </a:r>
            </a:p>
          </p:txBody>
        </p: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F7751285-36B2-A946-AB0C-8E64FB0FE6A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D549873E-C1D6-E040-BD45-FB303990D15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7" name="Rectangle 65">
              <a:extLst>
                <a:ext uri="{FF2B5EF4-FFF2-40B4-BE49-F238E27FC236}">
                  <a16:creationId xmlns:a16="http://schemas.microsoft.com/office/drawing/2014/main" id="{C32F8568-0DB0-1E42-86D1-71E8F7F48E0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5F05E63E-DBC7-C846-BB0B-C3CC5797384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pic>
        <p:nvPicPr>
          <p:cNvPr id="19" name="Picture 3" descr="I:\TDC2017\Logos\TDC2017\logo-tdc-vertical-A4.emf">
            <a:extLst>
              <a:ext uri="{FF2B5EF4-FFF2-40B4-BE49-F238E27FC236}">
                <a16:creationId xmlns:a16="http://schemas.microsoft.com/office/drawing/2014/main" id="{6CF17448-3293-AB48-9E17-66F7CBB5AC1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138" y="484188"/>
            <a:ext cx="3819525" cy="242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7570" name="Espaço Reservado para Título 1"/>
          <p:cNvSpPr>
            <a:spLocks noGrp="1"/>
          </p:cNvSpPr>
          <p:nvPr>
            <p:ph type="ctrTitle"/>
          </p:nvPr>
        </p:nvSpPr>
        <p:spPr>
          <a:xfrm>
            <a:off x="684213" y="2950369"/>
            <a:ext cx="7772400" cy="4524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  <a:endParaRPr lang="pt-BR" noProof="0"/>
          </a:p>
        </p:txBody>
      </p:sp>
      <p:sp>
        <p:nvSpPr>
          <p:cNvPr id="237571" name="Espaço Reservado para Texto 2"/>
          <p:cNvSpPr>
            <a:spLocks noGrp="1"/>
          </p:cNvSpPr>
          <p:nvPr>
            <p:ph type="subTitle" idx="1"/>
          </p:nvPr>
        </p:nvSpPr>
        <p:spPr>
          <a:xfrm>
            <a:off x="1371600" y="3489723"/>
            <a:ext cx="6400800" cy="739378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4265167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EB4E64-C37B-A74C-A114-BAA4B1CEB1A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88536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96D6CE-A4A0-0D44-B37B-B26C3189BE0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16294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250826" y="1168004"/>
            <a:ext cx="4244975" cy="34016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1" y="1168004"/>
            <a:ext cx="4244975" cy="34016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73C990-CD59-F44B-8FF9-EFEC7AF1411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49105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C5ACDB0-AFBF-3441-A45A-25E584270ED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86494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AC6EAD-1548-1647-86C7-9A316D82ACD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61091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A9375B8-9F83-8546-940A-20457BE6AD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4860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D84E40-3C83-624A-8BE5-CBB54953FCC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49175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9D015-A58A-C148-B097-1D4CA5BC582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13605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ED2667-9A87-DB4D-986A-6A5ACA4A36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19374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32589" y="361950"/>
            <a:ext cx="2160587" cy="420766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250826" y="361950"/>
            <a:ext cx="6329363" cy="420766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C1802B-6A58-0C49-AA06-5FFB13ED4F4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69376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>
            <a:extLst>
              <a:ext uri="{FF2B5EF4-FFF2-40B4-BE49-F238E27FC236}">
                <a16:creationId xmlns:a16="http://schemas.microsoft.com/office/drawing/2014/main" id="{D52E5FB7-8E29-224E-8034-5A4F282021D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n-US"/>
              <a:t>Clique para editar o estilo do título mestre</a:t>
            </a:r>
          </a:p>
        </p:txBody>
      </p:sp>
      <p:sp>
        <p:nvSpPr>
          <p:cNvPr id="1027" name="Espaço Reservado para Texto 2">
            <a:extLst>
              <a:ext uri="{FF2B5EF4-FFF2-40B4-BE49-F238E27FC236}">
                <a16:creationId xmlns:a16="http://schemas.microsoft.com/office/drawing/2014/main" id="{E1D90807-738E-BD4D-8DCA-80DD08C285A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250825" y="1168400"/>
            <a:ext cx="8642350" cy="340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n-US"/>
              <a:t>Clique para editar os estilos do texto mestre</a:t>
            </a:r>
          </a:p>
          <a:p>
            <a:pPr lvl="1"/>
            <a:r>
              <a:rPr lang="pt-BR" altLang="en-US"/>
              <a:t>Segundo nível</a:t>
            </a:r>
          </a:p>
          <a:p>
            <a:pPr lvl="2"/>
            <a:r>
              <a:rPr lang="pt-BR" altLang="en-US"/>
              <a:t>Terceiro nível</a:t>
            </a:r>
          </a:p>
          <a:p>
            <a:pPr lvl="3"/>
            <a:r>
              <a:rPr lang="pt-BR" altLang="en-US"/>
              <a:t>Quarto nível</a:t>
            </a:r>
          </a:p>
          <a:p>
            <a:pPr lvl="4"/>
            <a:r>
              <a:rPr lang="pt-BR" altLang="en-US"/>
              <a:t>Quinto nível</a:t>
            </a: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FC3D7CCF-BF20-7B4A-864C-EC5A2062F6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4875213"/>
            <a:ext cx="3995737" cy="309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buClr>
                <a:srgbClr val="FFFFFF"/>
              </a:buClr>
              <a:defRPr/>
            </a:pPr>
            <a:r>
              <a:rPr lang="pt-BR" sz="1400">
                <a:solidFill>
                  <a:srgbClr val="FFFFFF"/>
                </a:solidFill>
                <a:latin typeface="Calibri" pitchFamily="34" charset="0"/>
                <a:cs typeface="Arial" charset="0"/>
              </a:rPr>
              <a:t>Globalcode – O</a:t>
            </a:r>
            <a:r>
              <a:rPr lang="pt-BR" sz="1400">
                <a:solidFill>
                  <a:srgbClr val="FFFFFF"/>
                </a:solidFill>
                <a:latin typeface="EurostileT" pitchFamily="2" charset="0"/>
                <a:cs typeface="Arial" charset="0"/>
              </a:rPr>
              <a:t>pen4education</a:t>
            </a:r>
          </a:p>
        </p:txBody>
      </p:sp>
      <p:grpSp>
        <p:nvGrpSpPr>
          <p:cNvPr id="1029" name="Group 56">
            <a:extLst>
              <a:ext uri="{FF2B5EF4-FFF2-40B4-BE49-F238E27FC236}">
                <a16:creationId xmlns:a16="http://schemas.microsoft.com/office/drawing/2014/main" id="{2A3D25A1-EB41-944E-AB5C-8ADE1932706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50350" cy="215900"/>
            <a:chOff x="0" y="0"/>
            <a:chExt cx="5764" cy="181"/>
          </a:xfrm>
        </p:grpSpPr>
        <p:sp>
          <p:nvSpPr>
            <p:cNvPr id="1038" name="Rectangle 57">
              <a:extLst>
                <a:ext uri="{FF2B5EF4-FFF2-40B4-BE49-F238E27FC236}">
                  <a16:creationId xmlns:a16="http://schemas.microsoft.com/office/drawing/2014/main" id="{2FD2EE06-0F3D-0841-8C2F-4C377BC0C3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9" name="Rectangle 58">
              <a:extLst>
                <a:ext uri="{FF2B5EF4-FFF2-40B4-BE49-F238E27FC236}">
                  <a16:creationId xmlns:a16="http://schemas.microsoft.com/office/drawing/2014/main" id="{B52853C8-5304-9D47-97BD-78ED8780BB2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en-US"/>
                <a:t> </a:t>
              </a:r>
            </a:p>
          </p:txBody>
        </p:sp>
        <p:sp>
          <p:nvSpPr>
            <p:cNvPr id="1040" name="Rectangle 59">
              <a:extLst>
                <a:ext uri="{FF2B5EF4-FFF2-40B4-BE49-F238E27FC236}">
                  <a16:creationId xmlns:a16="http://schemas.microsoft.com/office/drawing/2014/main" id="{630B14D8-E33C-2C4E-962F-676F5031904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1" name="Rectangle 60">
              <a:extLst>
                <a:ext uri="{FF2B5EF4-FFF2-40B4-BE49-F238E27FC236}">
                  <a16:creationId xmlns:a16="http://schemas.microsoft.com/office/drawing/2014/main" id="{1B54E195-4F88-DD42-8598-AD0A662E51D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2" name="Rectangle 61">
              <a:extLst>
                <a:ext uri="{FF2B5EF4-FFF2-40B4-BE49-F238E27FC236}">
                  <a16:creationId xmlns:a16="http://schemas.microsoft.com/office/drawing/2014/main" id="{08502AF6-BCD8-7641-B27A-CA1AB5A3901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3" name="Rectangle 62">
              <a:extLst>
                <a:ext uri="{FF2B5EF4-FFF2-40B4-BE49-F238E27FC236}">
                  <a16:creationId xmlns:a16="http://schemas.microsoft.com/office/drawing/2014/main" id="{D0D642F4-ACE5-CD42-9A14-211FE20F1AE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1030" name="Group 63">
            <a:extLst>
              <a:ext uri="{FF2B5EF4-FFF2-40B4-BE49-F238E27FC236}">
                <a16:creationId xmlns:a16="http://schemas.microsoft.com/office/drawing/2014/main" id="{8F34840C-5A68-FB4E-BC40-C5C8DFFD3D2E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5056188"/>
            <a:ext cx="9150350" cy="87312"/>
            <a:chOff x="0" y="0"/>
            <a:chExt cx="5764" cy="181"/>
          </a:xfrm>
        </p:grpSpPr>
        <p:sp>
          <p:nvSpPr>
            <p:cNvPr id="1032" name="Rectangle 64">
              <a:extLst>
                <a:ext uri="{FF2B5EF4-FFF2-40B4-BE49-F238E27FC236}">
                  <a16:creationId xmlns:a16="http://schemas.microsoft.com/office/drawing/2014/main" id="{18F05E31-5618-6148-BA75-8842AEE2F41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3" name="Rectangle 65">
              <a:extLst>
                <a:ext uri="{FF2B5EF4-FFF2-40B4-BE49-F238E27FC236}">
                  <a16:creationId xmlns:a16="http://schemas.microsoft.com/office/drawing/2014/main" id="{59AC7C42-7ECF-6C44-B696-D87BFB21CC3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en-US"/>
                <a:t> </a:t>
              </a:r>
            </a:p>
          </p:txBody>
        </p:sp>
        <p:sp>
          <p:nvSpPr>
            <p:cNvPr id="1034" name="Rectangle 66">
              <a:extLst>
                <a:ext uri="{FF2B5EF4-FFF2-40B4-BE49-F238E27FC236}">
                  <a16:creationId xmlns:a16="http://schemas.microsoft.com/office/drawing/2014/main" id="{F4E65E0B-93A3-694D-BB35-93BA0BFB1F3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5" name="Rectangle 67">
              <a:extLst>
                <a:ext uri="{FF2B5EF4-FFF2-40B4-BE49-F238E27FC236}">
                  <a16:creationId xmlns:a16="http://schemas.microsoft.com/office/drawing/2014/main" id="{91B6743D-23F2-934E-BD55-F9D12E00DC5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6" name="Rectangle 68">
              <a:extLst>
                <a:ext uri="{FF2B5EF4-FFF2-40B4-BE49-F238E27FC236}">
                  <a16:creationId xmlns:a16="http://schemas.microsoft.com/office/drawing/2014/main" id="{A9D96DC0-52D4-1447-89D8-AE1FB3B3686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7" name="Rectangle 69">
              <a:extLst>
                <a:ext uri="{FF2B5EF4-FFF2-40B4-BE49-F238E27FC236}">
                  <a16:creationId xmlns:a16="http://schemas.microsoft.com/office/drawing/2014/main" id="{71BE153B-F57E-3849-A42B-A2B2E50C6A0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pic>
        <p:nvPicPr>
          <p:cNvPr id="1031" name="Picture 21" descr="I:\TDC2017\Logos\TDC2017\logo-tdc-horizontal-A4.emf">
            <a:extLst>
              <a:ext uri="{FF2B5EF4-FFF2-40B4-BE49-F238E27FC236}">
                <a16:creationId xmlns:a16="http://schemas.microsoft.com/office/drawing/2014/main" id="{6589BA54-CBD2-2A45-97E5-0B7BAB349A3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75" y="287338"/>
            <a:ext cx="24765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919FDC-FF5C-0841-8E0A-DD926A9D624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129" y="4585006"/>
            <a:ext cx="1372046" cy="471182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F3E45A-14F4-DD45-8D53-B751EAACA0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50704" y="4730750"/>
            <a:ext cx="1442592" cy="28892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FFBA00"/>
                </a:solidFill>
                <a:latin typeface="Avenir Roman" panose="02000503020000020003" pitchFamily="2" charset="0"/>
              </a:defRPr>
            </a:lvl1pPr>
          </a:lstStyle>
          <a:p>
            <a:r>
              <a:rPr lang="pt-BR" dirty="0" err="1"/>
              <a:t>yadax.com.br</a:t>
            </a:r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59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5"/>
        </a:buBlip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Blip>
          <a:blip r:embed="rId15"/>
        </a:buBlip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5"/>
        </a:buBlip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Blip>
          <a:blip r:embed="rId15"/>
        </a:buBlip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5"/>
        </a:buBlip>
        <a:defRPr i="1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Blip>
          <a:blip r:embed="rId15"/>
        </a:buBlip>
        <a:defRPr i="1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Blip>
          <a:blip r:embed="rId15"/>
        </a:buBlip>
        <a:defRPr i="1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Blip>
          <a:blip r:embed="rId15"/>
        </a:buBlip>
        <a:defRPr i="1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Blip>
          <a:blip r:embed="rId15"/>
        </a:buBlip>
        <a:defRPr i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4data.com.br/" TargetMode="External"/><Relationship Id="rId5" Type="http://schemas.openxmlformats.org/officeDocument/2006/relationships/image" Target="../media/image7.png"/><Relationship Id="rId4" Type="http://schemas.openxmlformats.org/officeDocument/2006/relationships/hyperlink" Target="https://www.semantix.com.br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b-engines.com/en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holowczak.com/nosql-key-value-column-stores/3/" TargetMode="Externa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aws.amazon.com/blogs/security/tag/bastion-host/" TargetMode="Externa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f"/><Relationship Id="rId2" Type="http://schemas.openxmlformats.org/officeDocument/2006/relationships/image" Target="../media/image38.tiff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iff"/><Relationship Id="rId2" Type="http://schemas.openxmlformats.org/officeDocument/2006/relationships/image" Target="../media/image40.tiff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hyperlink" Target="https://www.newestech.com/data-recovery-backup-solution/" TargetMode="Externa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hyperlink" Target="https://github.com/Netflix/Priam/blob/3.x/images/priam.png" TargetMode="Externa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3D5B0EF3-DE97-474A-B6DC-8FB2C953A4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188" y="3003550"/>
            <a:ext cx="7847012" cy="595313"/>
          </a:xfrm>
        </p:spPr>
        <p:txBody>
          <a:bodyPr/>
          <a:lstStyle/>
          <a:p>
            <a:pPr algn="ctr"/>
            <a:r>
              <a:rPr lang="pt-BR" altLang="en-US" b="1" dirty="0"/>
              <a:t>Trilha – </a:t>
            </a:r>
            <a:r>
              <a:rPr lang="en-US" b="1" dirty="0"/>
              <a:t>NoSQL</a:t>
            </a:r>
            <a:endParaRPr lang="pt-BR" altLang="en-US" b="1" dirty="0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81432BAD-F837-7447-8D74-1E455B21C1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1188" y="3651250"/>
            <a:ext cx="7848600" cy="32385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pt-BR" altLang="en-US" sz="2000" b="1" dirty="0"/>
              <a:t>Adriano Bonacin</a:t>
            </a:r>
          </a:p>
        </p:txBody>
      </p:sp>
      <p:sp>
        <p:nvSpPr>
          <p:cNvPr id="14340" name="Text Box 18">
            <a:extLst>
              <a:ext uri="{FF2B5EF4-FFF2-40B4-BE49-F238E27FC236}">
                <a16:creationId xmlns:a16="http://schemas.microsoft.com/office/drawing/2014/main" id="{A54D67B7-1CA6-4844-BA10-8C7A588995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925888"/>
            <a:ext cx="78486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en-US" dirty="0"/>
              <a:t>DBA, Arquiteto </a:t>
            </a:r>
            <a:r>
              <a:rPr lang="pt-BR" altLang="en-US" dirty="0" err="1"/>
              <a:t>Bigdata</a:t>
            </a:r>
            <a:r>
              <a:rPr lang="pt-BR" altLang="en-US" dirty="0"/>
              <a:t> &amp; AWS</a:t>
            </a:r>
          </a:p>
          <a:p>
            <a:pPr algn="ctr" eaLnBrk="1" hangingPunct="1"/>
            <a:endParaRPr lang="pt-BR" altLang="en-US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A0C32-B5E8-5A45-A391-555733A73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Apresentação Pessoal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9C6863-6600-6744-BF91-6830F278A9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Oracle (OCP DBA e PL/SQL)</a:t>
            </a:r>
          </a:p>
          <a:p>
            <a:r>
              <a:rPr lang="pt-BR" dirty="0"/>
              <a:t>AWS (</a:t>
            </a:r>
            <a:r>
              <a:rPr lang="pt-BR" dirty="0" err="1"/>
              <a:t>Assoc</a:t>
            </a:r>
            <a:r>
              <a:rPr lang="pt-BR" dirty="0"/>
              <a:t> </a:t>
            </a:r>
            <a:r>
              <a:rPr lang="pt-BR" dirty="0" err="1"/>
              <a:t>Dev</a:t>
            </a:r>
            <a:r>
              <a:rPr lang="pt-BR" dirty="0"/>
              <a:t>/SA e </a:t>
            </a:r>
            <a:r>
              <a:rPr lang="pt-BR" dirty="0" err="1"/>
              <a:t>Spec</a:t>
            </a:r>
            <a:r>
              <a:rPr lang="pt-BR" dirty="0"/>
              <a:t> </a:t>
            </a:r>
            <a:r>
              <a:rPr lang="pt-BR" dirty="0" err="1"/>
              <a:t>Bigdata</a:t>
            </a:r>
            <a:r>
              <a:rPr lang="pt-BR" dirty="0"/>
              <a:t>)</a:t>
            </a:r>
          </a:p>
          <a:p>
            <a:r>
              <a:rPr lang="pt-BR" dirty="0"/>
              <a:t>Cassandra, </a:t>
            </a:r>
            <a:r>
              <a:rPr lang="pt-BR" dirty="0" err="1"/>
              <a:t>MongoDB</a:t>
            </a:r>
            <a:r>
              <a:rPr lang="pt-BR" dirty="0"/>
              <a:t>, MySQL</a:t>
            </a:r>
          </a:p>
          <a:p>
            <a:r>
              <a:rPr lang="pt-BR" dirty="0" err="1"/>
              <a:t>Bigdata</a:t>
            </a:r>
            <a:r>
              <a:rPr lang="pt-BR" dirty="0"/>
              <a:t> </a:t>
            </a:r>
            <a:r>
              <a:rPr lang="pt-BR" dirty="0" err="1"/>
              <a:t>Cloudera</a:t>
            </a:r>
            <a:endParaRPr lang="pt-B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FE711E-1658-754F-8E87-E1A92C799CF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7BA061-EFD8-0C4A-B7D9-E723FE0CC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136" y="4585174"/>
            <a:ext cx="1379984" cy="47149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  <p:pic>
        <p:nvPicPr>
          <p:cNvPr id="1028" name="Picture 4" descr="PagSeguro">
            <a:extLst>
              <a:ext uri="{FF2B5EF4-FFF2-40B4-BE49-F238E27FC236}">
                <a16:creationId xmlns:a16="http://schemas.microsoft.com/office/drawing/2014/main" id="{4E14B10E-BA3D-8049-A557-93953F745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504" y="4682005"/>
            <a:ext cx="1512168" cy="309056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033" name="Picture 9" descr="Semantix">
            <a:hlinkClick r:id="rId4"/>
            <a:extLst>
              <a:ext uri="{FF2B5EF4-FFF2-40B4-BE49-F238E27FC236}">
                <a16:creationId xmlns:a16="http://schemas.microsoft.com/office/drawing/2014/main" id="{3F2CA5BA-A7E7-064C-A689-F40D43963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653392"/>
            <a:ext cx="1584176" cy="366283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036" name="Picture 12" descr="M4DATA">
            <a:hlinkClick r:id="rId6"/>
            <a:extLst>
              <a:ext uri="{FF2B5EF4-FFF2-40B4-BE49-F238E27FC236}">
                <a16:creationId xmlns:a16="http://schemas.microsoft.com/office/drawing/2014/main" id="{F2224729-6895-7449-B597-F9880BF40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57" y="4633953"/>
            <a:ext cx="1286223" cy="405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4784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2B1AA-09EC-2B45-BBCE-A202E54B8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Apresentação </a:t>
            </a:r>
            <a:r>
              <a:rPr lang="pt-BR" dirty="0">
                <a:solidFill>
                  <a:srgbClr val="C00000"/>
                </a:solidFill>
              </a:rPr>
              <a:t>do</a:t>
            </a:r>
            <a:r>
              <a:rPr lang="pt-BR" dirty="0"/>
              <a:t> Pessoal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5E08DA-4CA6-9B43-BEEC-0B6014084D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DBA? </a:t>
            </a:r>
            <a:r>
              <a:rPr lang="pt-BR" dirty="0" err="1"/>
              <a:t>Dev</a:t>
            </a:r>
            <a:r>
              <a:rPr lang="pt-BR" dirty="0"/>
              <a:t>?</a:t>
            </a:r>
          </a:p>
          <a:p>
            <a:r>
              <a:rPr lang="pt-BR" dirty="0"/>
              <a:t>Cassandra?</a:t>
            </a:r>
          </a:p>
          <a:p>
            <a:r>
              <a:rPr lang="pt-BR" dirty="0"/>
              <a:t>Outros </a:t>
            </a:r>
            <a:r>
              <a:rPr lang="pt-BR" dirty="0" err="1"/>
              <a:t>NoSqls</a:t>
            </a:r>
            <a:r>
              <a:rPr lang="pt-BR" dirty="0"/>
              <a:t>?</a:t>
            </a:r>
          </a:p>
          <a:p>
            <a:r>
              <a:rPr lang="pt-BR" dirty="0"/>
              <a:t>Outros RDBMS?</a:t>
            </a:r>
          </a:p>
          <a:p>
            <a:r>
              <a:rPr lang="pt-BR" dirty="0"/>
              <a:t>AWS?</a:t>
            </a:r>
          </a:p>
          <a:p>
            <a:r>
              <a:rPr lang="pt-BR" dirty="0"/>
              <a:t>Outras </a:t>
            </a:r>
            <a:r>
              <a:rPr lang="pt-BR" dirty="0" err="1"/>
              <a:t>Clouds</a:t>
            </a:r>
            <a:r>
              <a:rPr lang="pt-BR" dirty="0"/>
              <a:t>?</a:t>
            </a:r>
          </a:p>
          <a:p>
            <a:endParaRPr lang="pt-B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FDC98A-2C91-0043-A2A3-2E67CE2CB6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91533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E9CDD-0B9B-1B41-AF8A-857A119F2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5E072-2C61-384B-9628-F4093E054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/>
              <a:t>NoSQL</a:t>
            </a:r>
            <a:r>
              <a:rPr lang="pt-BR" dirty="0"/>
              <a:t> Overview</a:t>
            </a:r>
          </a:p>
          <a:p>
            <a:r>
              <a:rPr lang="pt-BR" dirty="0">
                <a:solidFill>
                  <a:schemeClr val="bg1">
                    <a:lumMod val="65000"/>
                  </a:schemeClr>
                </a:solidFill>
              </a:rPr>
              <a:t>Infra AWS</a:t>
            </a:r>
          </a:p>
          <a:p>
            <a:r>
              <a:rPr lang="pt-BR" dirty="0" err="1">
                <a:solidFill>
                  <a:schemeClr val="bg1">
                    <a:lumMod val="65000"/>
                  </a:schemeClr>
                </a:solidFill>
              </a:rPr>
              <a:t>Storage</a:t>
            </a:r>
            <a:endParaRPr lang="pt-BR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pt-BR" dirty="0">
                <a:solidFill>
                  <a:schemeClr val="bg1">
                    <a:lumMod val="65000"/>
                  </a:schemeClr>
                </a:solidFill>
              </a:rPr>
              <a:t>Network</a:t>
            </a:r>
          </a:p>
          <a:p>
            <a:r>
              <a:rPr lang="pt-BR" dirty="0">
                <a:solidFill>
                  <a:schemeClr val="bg1">
                    <a:lumMod val="65000"/>
                  </a:schemeClr>
                </a:solidFill>
              </a:rPr>
              <a:t>Security</a:t>
            </a:r>
          </a:p>
          <a:p>
            <a:r>
              <a:rPr lang="pt-BR" dirty="0" err="1">
                <a:solidFill>
                  <a:schemeClr val="bg1">
                    <a:lumMod val="65000"/>
                  </a:schemeClr>
                </a:solidFill>
              </a:rPr>
              <a:t>Ops</a:t>
            </a:r>
            <a:endParaRPr lang="pt-BR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C440D5-683B-7D49-815C-C6D4F04A54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74045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9D901-37F4-0F40-9145-B985E4EDB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NoSQL</a:t>
            </a:r>
            <a:endParaRPr lang="pt-BR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B30C3AF-94D2-874D-AEBF-7D79A3D4175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4008" y="1491630"/>
            <a:ext cx="4244975" cy="2281515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BB1A9A-96F6-1B49-8C20-A1E7864667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194C9C-A37F-1546-9FF1-1517EAC03E1F}"/>
              </a:ext>
            </a:extLst>
          </p:cNvPr>
          <p:cNvSpPr txBox="1"/>
          <p:nvPr/>
        </p:nvSpPr>
        <p:spPr>
          <a:xfrm>
            <a:off x="4788024" y="3939902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https://db-engines.com</a:t>
            </a:r>
            <a:endParaRPr lang="pt-BR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344811B-665B-CA45-A714-5FA75E47EC0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" y="1369549"/>
            <a:ext cx="4244975" cy="2999715"/>
          </a:xfrm>
        </p:spPr>
      </p:pic>
    </p:spTree>
    <p:extLst>
      <p:ext uri="{BB962C8B-B14F-4D97-AF65-F5344CB8AC3E}">
        <p14:creationId xmlns:p14="http://schemas.microsoft.com/office/powerpoint/2010/main" val="2067411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710A06A-7AE3-334E-8BA7-EDC75CADA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Columnar</a:t>
            </a:r>
            <a:r>
              <a:rPr lang="pt-BR" dirty="0"/>
              <a:t> </a:t>
            </a:r>
            <a:r>
              <a:rPr lang="pt-BR" dirty="0" err="1"/>
              <a:t>Database</a:t>
            </a:r>
            <a:endParaRPr lang="pt-B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146015-80AD-C447-B1D9-9DAD6840EEE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261EDB5F-A980-1040-981D-0ECEF2E83A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0922" y="1168400"/>
            <a:ext cx="6042156" cy="3402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309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E9CDD-0B9B-1B41-AF8A-857A119F2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5E072-2C61-384B-9628-F4093E054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>
                <a:solidFill>
                  <a:schemeClr val="bg1">
                    <a:lumMod val="65000"/>
                  </a:schemeClr>
                </a:solidFill>
              </a:rPr>
              <a:t>NoSQL</a:t>
            </a:r>
            <a:r>
              <a:rPr lang="pt-BR" dirty="0">
                <a:solidFill>
                  <a:schemeClr val="bg1">
                    <a:lumMod val="65000"/>
                  </a:schemeClr>
                </a:solidFill>
              </a:rPr>
              <a:t> Overview</a:t>
            </a:r>
          </a:p>
          <a:p>
            <a:r>
              <a:rPr lang="pt-BR" dirty="0"/>
              <a:t>Infra AWS</a:t>
            </a:r>
          </a:p>
          <a:p>
            <a:r>
              <a:rPr lang="pt-BR" dirty="0" err="1">
                <a:solidFill>
                  <a:schemeClr val="bg1">
                    <a:lumMod val="65000"/>
                  </a:schemeClr>
                </a:solidFill>
              </a:rPr>
              <a:t>Storage</a:t>
            </a:r>
            <a:endParaRPr lang="pt-BR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pt-BR" dirty="0">
                <a:solidFill>
                  <a:schemeClr val="bg1">
                    <a:lumMod val="65000"/>
                  </a:schemeClr>
                </a:solidFill>
              </a:rPr>
              <a:t>Network</a:t>
            </a:r>
          </a:p>
          <a:p>
            <a:r>
              <a:rPr lang="pt-BR" dirty="0">
                <a:solidFill>
                  <a:schemeClr val="bg1">
                    <a:lumMod val="65000"/>
                  </a:schemeClr>
                </a:solidFill>
              </a:rPr>
              <a:t>Security</a:t>
            </a:r>
          </a:p>
          <a:p>
            <a:r>
              <a:rPr lang="pt-BR" dirty="0" err="1">
                <a:solidFill>
                  <a:schemeClr val="bg1">
                    <a:lumMod val="65000"/>
                  </a:schemeClr>
                </a:solidFill>
              </a:rPr>
              <a:t>Ops</a:t>
            </a:r>
            <a:endParaRPr lang="pt-BR" dirty="0">
              <a:solidFill>
                <a:schemeClr val="bg1">
                  <a:lumMod val="65000"/>
                </a:schemeClr>
              </a:solidFill>
            </a:endParaRPr>
          </a:p>
          <a:p>
            <a:pPr marL="0" indent="0">
              <a:buNone/>
            </a:pPr>
            <a:endParaRPr lang="pt-BR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C440D5-683B-7D49-815C-C6D4F04A54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25924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B47DC-638E-B24E-A01F-BBE7817D3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Região </a:t>
            </a:r>
            <a:r>
              <a:rPr lang="pt-BR" dirty="0" err="1"/>
              <a:t>x</a:t>
            </a:r>
            <a:r>
              <a:rPr lang="pt-BR" dirty="0"/>
              <a:t> AZ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196EBF0-5D21-0446-9FB6-39201BDD99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0826" y="1168004"/>
            <a:ext cx="4397374" cy="3401615"/>
          </a:xfrm>
        </p:spPr>
        <p:txBody>
          <a:bodyPr/>
          <a:lstStyle/>
          <a:p>
            <a:r>
              <a:rPr lang="pt-BR" dirty="0"/>
              <a:t>Região: área geográfica</a:t>
            </a:r>
          </a:p>
          <a:p>
            <a:pPr lvl="1"/>
            <a:r>
              <a:rPr lang="pt-BR" dirty="0"/>
              <a:t>Duas ou mais </a:t>
            </a:r>
            <a:r>
              <a:rPr lang="pt-BR" dirty="0" err="1"/>
              <a:t>AZs</a:t>
            </a:r>
            <a:endParaRPr lang="pt-BR" dirty="0"/>
          </a:p>
          <a:p>
            <a:pPr marL="457200" lvl="1" indent="0">
              <a:buNone/>
            </a:pPr>
            <a:endParaRPr lang="pt-BR" dirty="0"/>
          </a:p>
          <a:p>
            <a:r>
              <a:rPr lang="pt-BR" dirty="0"/>
              <a:t>AZ: </a:t>
            </a:r>
            <a:r>
              <a:rPr lang="pt-BR" dirty="0" err="1"/>
              <a:t>Availability</a:t>
            </a:r>
            <a:r>
              <a:rPr lang="pt-BR" dirty="0"/>
              <a:t> Zone</a:t>
            </a:r>
          </a:p>
          <a:p>
            <a:pPr lvl="1"/>
            <a:r>
              <a:rPr lang="pt-BR" dirty="0"/>
              <a:t>Um ou mais datacenters</a:t>
            </a:r>
          </a:p>
          <a:p>
            <a:pPr lvl="1"/>
            <a:r>
              <a:rPr lang="pt-BR" dirty="0"/>
              <a:t>Infraestrutura isolada</a:t>
            </a:r>
          </a:p>
          <a:p>
            <a:pPr marL="457200" lvl="1" indent="0">
              <a:buNone/>
            </a:pPr>
            <a:endParaRPr lang="pt-B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90D536-DE85-F34F-AC30-CFABFB27A05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pic>
        <p:nvPicPr>
          <p:cNvPr id="1026" name="Picture 2" descr="&#10;&#9;&#9;&#9;&#9;Regiões e Zonas de disponibilidade&#10;&#9;&#9;&#9;">
            <a:extLst>
              <a:ext uri="{FF2B5EF4-FFF2-40B4-BE49-F238E27FC236}">
                <a16:creationId xmlns:a16="http://schemas.microsoft.com/office/drawing/2014/main" id="{F3408A9D-9A48-B64E-9CBB-3E27250A50D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707092"/>
            <a:ext cx="4244975" cy="2324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7232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C89C4FE-D01A-2B41-8AEF-D334BC725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Global </a:t>
            </a:r>
            <a:r>
              <a:rPr lang="pt-BR" dirty="0" err="1"/>
              <a:t>Infrastructure</a:t>
            </a:r>
            <a:endParaRPr lang="pt-B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2CD3F6-8BB8-A147-93F5-D5554D079FB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pic>
        <p:nvPicPr>
          <p:cNvPr id="2050" name="Picture 2" descr="AWS Global Infrastructure">
            <a:extLst>
              <a:ext uri="{FF2B5EF4-FFF2-40B4-BE49-F238E27FC236}">
                <a16:creationId xmlns:a16="http://schemas.microsoft.com/office/drawing/2014/main" id="{8DBAECF1-7A9B-DE4E-8064-E9B58F82CC2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49" y="1060450"/>
            <a:ext cx="6003552" cy="3402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28B0F08-8590-8B41-B274-6330347D7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224" y="1131590"/>
            <a:ext cx="2256367" cy="33845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DC4EB39-EB43-0D4A-BEF6-A8DB6C0792EE}"/>
              </a:ext>
            </a:extLst>
          </p:cNvPr>
          <p:cNvSpPr txBox="1"/>
          <p:nvPr/>
        </p:nvSpPr>
        <p:spPr>
          <a:xfrm>
            <a:off x="971389" y="1995686"/>
            <a:ext cx="4248472" cy="584775"/>
          </a:xfrm>
          <a:prstGeom prst="rect">
            <a:avLst/>
          </a:prstGeom>
          <a:solidFill>
            <a:srgbClr val="FFBA00"/>
          </a:solidFill>
        </p:spPr>
        <p:txBody>
          <a:bodyPr wrap="square" rtlCol="0">
            <a:spAutoFit/>
          </a:bodyPr>
          <a:lstStyle/>
          <a:p>
            <a:r>
              <a:rPr lang="pt-BR" sz="3200" dirty="0"/>
              <a:t>E como interagimos?</a:t>
            </a:r>
          </a:p>
        </p:txBody>
      </p:sp>
    </p:spTree>
    <p:extLst>
      <p:ext uri="{BB962C8B-B14F-4D97-AF65-F5344CB8AC3E}">
        <p14:creationId xmlns:p14="http://schemas.microsoft.com/office/powerpoint/2010/main" val="1267726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8119A-76F6-9B43-9F18-4BDD6D1DE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VPC – Por Região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6B0A25-4D65-7D44-A860-BA0B1FAF6BD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dirty="0"/>
              <a:t>Virtual Private </a:t>
            </a:r>
            <a:r>
              <a:rPr lang="pt-BR" dirty="0" err="1"/>
              <a:t>Cloud</a:t>
            </a:r>
            <a:endParaRPr lang="pt-BR" dirty="0"/>
          </a:p>
          <a:p>
            <a:r>
              <a:rPr lang="pt-BR" dirty="0"/>
              <a:t>Um pedacinho da nuvem para chamar de seu</a:t>
            </a:r>
          </a:p>
          <a:p>
            <a:r>
              <a:rPr lang="pt-BR" b="1" dirty="0"/>
              <a:t>Utilize um range grande o suficiente</a:t>
            </a:r>
          </a:p>
          <a:p>
            <a:endParaRPr lang="pt-BR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6C9E2E1-B9A1-9145-B8EC-3E79E50DA2E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4008" y="1728644"/>
            <a:ext cx="4244975" cy="19476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D27AAF-8498-FA48-8926-E119C03BBA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94792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C4FFB-8174-A548-B63A-BFFF9C960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VPC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2B7D811-D660-B44E-87BC-D5AA919587C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619672" y="1609373"/>
            <a:ext cx="6299538" cy="1119280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7E845C5-C743-5B4E-8FB2-26152E1FB65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619673" y="2968803"/>
            <a:ext cx="6299538" cy="103109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DDE978-D534-8540-9932-71A10CDEE35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06542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8119A-76F6-9B43-9F18-4BDD6D1DE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Subnet</a:t>
            </a:r>
            <a:r>
              <a:rPr lang="pt-BR" dirty="0"/>
              <a:t> – Por AZ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6B0A25-4D65-7D44-A860-BA0B1FAF6BD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dirty="0"/>
              <a:t>Nodes em mais de uma AZ por região</a:t>
            </a:r>
          </a:p>
          <a:p>
            <a:r>
              <a:rPr lang="pt-BR" dirty="0"/>
              <a:t>AWS consome 5 </a:t>
            </a:r>
            <a:r>
              <a:rPr lang="pt-BR" dirty="0" err="1"/>
              <a:t>Ips</a:t>
            </a:r>
            <a:endParaRPr lang="pt-BR" dirty="0"/>
          </a:p>
          <a:p>
            <a:r>
              <a:rPr lang="pt-BR" dirty="0"/>
              <a:t>Mantenha um range grande</a:t>
            </a:r>
          </a:p>
          <a:p>
            <a:r>
              <a:rPr lang="pt-BR" dirty="0"/>
              <a:t>Pública </a:t>
            </a:r>
            <a:r>
              <a:rPr lang="pt-BR" dirty="0" err="1"/>
              <a:t>x</a:t>
            </a:r>
            <a:r>
              <a:rPr lang="pt-BR" dirty="0"/>
              <a:t> Privada?</a:t>
            </a:r>
          </a:p>
          <a:p>
            <a:endParaRPr lang="pt-BR" b="1" dirty="0"/>
          </a:p>
          <a:p>
            <a:endParaRPr lang="pt-B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D27AAF-8498-FA48-8926-E119C03BBA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2B2A31-C9D2-274C-BB69-2621E06D09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3323506"/>
            <a:ext cx="2159000" cy="800100"/>
          </a:xfrm>
          <a:prstGeom prst="rect">
            <a:avLst/>
          </a:prstGeom>
        </p:spPr>
      </p:pic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2CA944E5-975A-3B45-8CB4-32FAECA3F72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365256" y="1635646"/>
            <a:ext cx="4580846" cy="106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5659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6AB6C-8D27-CD49-A7B3-BF004FCFC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Subnet</a:t>
            </a:r>
            <a:r>
              <a:rPr lang="pt-BR" dirty="0"/>
              <a:t> Pública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3F7664B-7A5D-F24F-BBFE-B760EA2706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3605" y="1168400"/>
            <a:ext cx="8096790" cy="34020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FBA872-191F-1340-BC66-3F5A58E3F7D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BE15864-A41B-D045-B085-0487C130E025}"/>
              </a:ext>
            </a:extLst>
          </p:cNvPr>
          <p:cNvCxnSpPr/>
          <p:nvPr/>
        </p:nvCxnSpPr>
        <p:spPr>
          <a:xfrm>
            <a:off x="1619672" y="4443958"/>
            <a:ext cx="5112568" cy="0"/>
          </a:xfrm>
          <a:prstGeom prst="line">
            <a:avLst/>
          </a:prstGeom>
          <a:ln w="508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05624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98B8E-C8A4-AE4C-AFCF-A6771E683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Subnet</a:t>
            </a:r>
            <a:r>
              <a:rPr lang="pt-BR" dirty="0"/>
              <a:t> Privada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8CF4EAD-6548-5F40-B528-869B482F20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1706" y="1168400"/>
            <a:ext cx="7720587" cy="34020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323869-E558-E745-8820-54B3141C7E7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F3F9BD8-77FE-DC4F-9884-5A76A94F48AC}"/>
              </a:ext>
            </a:extLst>
          </p:cNvPr>
          <p:cNvCxnSpPr>
            <a:cxnSpLocks/>
          </p:cNvCxnSpPr>
          <p:nvPr/>
        </p:nvCxnSpPr>
        <p:spPr>
          <a:xfrm>
            <a:off x="1763688" y="4155926"/>
            <a:ext cx="5112568" cy="0"/>
          </a:xfrm>
          <a:prstGeom prst="line">
            <a:avLst/>
          </a:prstGeom>
          <a:ln w="5080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04243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30359-065B-A941-B5ED-FA49E59B0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Deployments</a:t>
            </a:r>
            <a:endParaRPr lang="pt-B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75FFE-73A5-EE4C-9F0D-F9D64DD1178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dirty="0"/>
              <a:t>Single </a:t>
            </a:r>
            <a:r>
              <a:rPr lang="pt-BR" dirty="0" err="1"/>
              <a:t>Region</a:t>
            </a:r>
            <a:endParaRPr lang="pt-BR" dirty="0"/>
          </a:p>
          <a:p>
            <a:pPr lvl="1"/>
            <a:r>
              <a:rPr lang="en-US" dirty="0"/>
              <a:t>Ec2Snitch</a:t>
            </a:r>
          </a:p>
          <a:p>
            <a:pPr lvl="1"/>
            <a:r>
              <a:rPr lang="en-US" dirty="0"/>
              <a:t>Rack: AZ</a:t>
            </a:r>
          </a:p>
          <a:p>
            <a:pPr lvl="1"/>
            <a:r>
              <a:rPr lang="en-US" dirty="0"/>
              <a:t>Datacenter: REGION</a:t>
            </a:r>
          </a:p>
          <a:p>
            <a:pPr lvl="1"/>
            <a:r>
              <a:rPr lang="en-US" b="1" dirty="0"/>
              <a:t>Subnet </a:t>
            </a:r>
            <a:r>
              <a:rPr lang="en-US" b="1" dirty="0" err="1"/>
              <a:t>Privada</a:t>
            </a:r>
            <a:endParaRPr lang="en-US" b="1" dirty="0"/>
          </a:p>
          <a:p>
            <a:pPr lvl="1"/>
            <a:endParaRPr lang="pt-B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C43BFA-53C5-7F44-982E-BB7C2533AD3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pic>
        <p:nvPicPr>
          <p:cNvPr id="1026" name="Picture 2" descr="https://d2908q01vomqb2.cloudfront.net/b6692ea5df920cad691c20319a6fffd7a4a766b8/2018/02/27/Cassandra1-1.png">
            <a:extLst>
              <a:ext uri="{FF2B5EF4-FFF2-40B4-BE49-F238E27FC236}">
                <a16:creationId xmlns:a16="http://schemas.microsoft.com/office/drawing/2014/main" id="{F30E6A20-1000-1642-A888-E9B77AC326F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370271"/>
            <a:ext cx="4244975" cy="2998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54880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30359-065B-A941-B5ED-FA49E59B0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Deployments</a:t>
            </a:r>
            <a:endParaRPr lang="pt-BR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5A1A0AE5-C248-204C-ADF7-7D5B4510AA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825" y="2107149"/>
            <a:ext cx="8642350" cy="1524514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C43BFA-53C5-7F44-982E-BB7C2533AD3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295861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30359-065B-A941-B5ED-FA49E59B0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Deployments</a:t>
            </a:r>
            <a:endParaRPr lang="pt-B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75FFE-73A5-EE4C-9F0D-F9D64DD1178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dirty="0" err="1"/>
              <a:t>MultiRegion</a:t>
            </a:r>
            <a:endParaRPr lang="pt-BR" dirty="0"/>
          </a:p>
          <a:p>
            <a:pPr lvl="1"/>
            <a:r>
              <a:rPr lang="en-US" dirty="0"/>
              <a:t>Ec2Snitch</a:t>
            </a:r>
          </a:p>
          <a:p>
            <a:pPr lvl="1"/>
            <a:r>
              <a:rPr lang="en-US" dirty="0"/>
              <a:t>VPC Peering</a:t>
            </a:r>
          </a:p>
          <a:p>
            <a:pPr lvl="1"/>
            <a:r>
              <a:rPr lang="en-US" b="1" dirty="0"/>
              <a:t>Subnet </a:t>
            </a:r>
            <a:r>
              <a:rPr lang="en-US" b="1" dirty="0" err="1"/>
              <a:t>Privada</a:t>
            </a:r>
            <a:endParaRPr lang="en-US" b="1" dirty="0"/>
          </a:p>
          <a:p>
            <a:pPr lvl="1"/>
            <a:r>
              <a:rPr lang="pt-BR" dirty="0"/>
              <a:t>Utilize </a:t>
            </a:r>
            <a:r>
              <a:rPr lang="pt-BR" dirty="0" err="1"/>
              <a:t>clients</a:t>
            </a:r>
            <a:r>
              <a:rPr lang="pt-BR" dirty="0"/>
              <a:t> </a:t>
            </a:r>
          </a:p>
          <a:p>
            <a:pPr marL="457200" lvl="1" indent="0">
              <a:buNone/>
            </a:pPr>
            <a:r>
              <a:rPr lang="pt-BR" dirty="0"/>
              <a:t>	</a:t>
            </a:r>
            <a:r>
              <a:rPr lang="pt-BR" dirty="0" err="1"/>
              <a:t>token-aware</a:t>
            </a:r>
            <a:endParaRPr lang="en-US" b="1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C43BFA-53C5-7F44-982E-BB7C2533AD3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pic>
        <p:nvPicPr>
          <p:cNvPr id="2050" name="Picture 2" descr="https://d2908q01vomqb2.cloudfront.net/b6692ea5df920cad691c20319a6fffd7a4a766b8/2018/02/27/Cassandra2.png">
            <a:extLst>
              <a:ext uri="{FF2B5EF4-FFF2-40B4-BE49-F238E27FC236}">
                <a16:creationId xmlns:a16="http://schemas.microsoft.com/office/drawing/2014/main" id="{64A60A83-806F-074A-84DF-70274ECA1C9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438" y="1347614"/>
            <a:ext cx="5060024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72637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30359-065B-A941-B5ED-FA49E59B0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Deployments</a:t>
            </a:r>
            <a:endParaRPr lang="pt-BR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BD99568-F54A-784B-9E08-5B32BE0BE2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4288" y="1168400"/>
            <a:ext cx="7375423" cy="3402013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C43BFA-53C5-7F44-982E-BB7C2533AD3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26057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30359-065B-A941-B5ED-FA49E59B0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Deployments</a:t>
            </a:r>
            <a:endParaRPr lang="pt-B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75FFE-73A5-EE4C-9F0D-F9D64DD11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400" dirty="0" err="1"/>
              <a:t>Multi</a:t>
            </a:r>
            <a:r>
              <a:rPr lang="pt-BR" sz="2400" dirty="0"/>
              <a:t> </a:t>
            </a:r>
            <a:r>
              <a:rPr lang="pt-BR" sz="2400" dirty="0" err="1"/>
              <a:t>Region</a:t>
            </a:r>
            <a:endParaRPr lang="pt-BR" sz="2400" dirty="0"/>
          </a:p>
          <a:p>
            <a:pPr lvl="1"/>
            <a:r>
              <a:rPr lang="en-US" dirty="0"/>
              <a:t>Ec2MultiRegionSnitch</a:t>
            </a:r>
          </a:p>
          <a:p>
            <a:pPr lvl="1"/>
            <a:r>
              <a:rPr lang="en-US" b="1" dirty="0"/>
              <a:t>Subnet </a:t>
            </a:r>
            <a:r>
              <a:rPr lang="en-US" b="1" dirty="0" err="1"/>
              <a:t>Pública</a:t>
            </a:r>
            <a:endParaRPr lang="en-US" b="1" dirty="0"/>
          </a:p>
          <a:p>
            <a:pPr lvl="1"/>
            <a:r>
              <a:rPr lang="pt-BR" dirty="0"/>
              <a:t>Broadcast e </a:t>
            </a:r>
            <a:r>
              <a:rPr lang="pt-BR" dirty="0" err="1"/>
              <a:t>seeds</a:t>
            </a:r>
            <a:r>
              <a:rPr lang="pt-BR" dirty="0"/>
              <a:t> com </a:t>
            </a:r>
            <a:r>
              <a:rPr lang="pt-BR" dirty="0" err="1"/>
              <a:t>IPs</a:t>
            </a:r>
            <a:r>
              <a:rPr lang="pt-BR" dirty="0"/>
              <a:t> públicos</a:t>
            </a:r>
          </a:p>
          <a:p>
            <a:r>
              <a:rPr lang="pt-BR" sz="2400" b="1" dirty="0"/>
              <a:t>Se há chance de expansão, comece </a:t>
            </a:r>
            <a:r>
              <a:rPr lang="pt-BR" sz="2400" b="1" dirty="0" err="1"/>
              <a:t>MultiRegion</a:t>
            </a:r>
            <a:endParaRPr lang="pt-BR" sz="2400" b="1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C43BFA-53C5-7F44-982E-BB7C2533AD3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68797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30359-065B-A941-B5ED-FA49E59B0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Deployments</a:t>
            </a:r>
            <a:endParaRPr lang="pt-BR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1D515C4-6895-3642-8E1E-EB84A3010B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0679" y="1168400"/>
            <a:ext cx="7482642" cy="3402013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C43BFA-53C5-7F44-982E-BB7C2533AD3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25036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E9CDD-0B9B-1B41-AF8A-857A119F2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5E072-2C61-384B-9628-F4093E054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>
                <a:solidFill>
                  <a:schemeClr val="bg1">
                    <a:lumMod val="65000"/>
                  </a:schemeClr>
                </a:solidFill>
              </a:rPr>
              <a:t>NoSQL</a:t>
            </a:r>
            <a:r>
              <a:rPr lang="pt-BR" dirty="0">
                <a:solidFill>
                  <a:schemeClr val="bg1">
                    <a:lumMod val="65000"/>
                  </a:schemeClr>
                </a:solidFill>
              </a:rPr>
              <a:t> Overview</a:t>
            </a:r>
          </a:p>
          <a:p>
            <a:r>
              <a:rPr lang="pt-BR" dirty="0">
                <a:solidFill>
                  <a:schemeClr val="bg1">
                    <a:lumMod val="65000"/>
                  </a:schemeClr>
                </a:solidFill>
              </a:rPr>
              <a:t>Infra AWS</a:t>
            </a:r>
          </a:p>
          <a:p>
            <a:r>
              <a:rPr lang="pt-BR" dirty="0" err="1"/>
              <a:t>Storage</a:t>
            </a:r>
            <a:endParaRPr lang="pt-BR" dirty="0"/>
          </a:p>
          <a:p>
            <a:r>
              <a:rPr lang="pt-BR" dirty="0">
                <a:solidFill>
                  <a:schemeClr val="bg1">
                    <a:lumMod val="65000"/>
                  </a:schemeClr>
                </a:solidFill>
              </a:rPr>
              <a:t>Network</a:t>
            </a:r>
          </a:p>
          <a:p>
            <a:r>
              <a:rPr lang="pt-BR" dirty="0">
                <a:solidFill>
                  <a:schemeClr val="bg1">
                    <a:lumMod val="65000"/>
                  </a:schemeClr>
                </a:solidFill>
              </a:rPr>
              <a:t>Security</a:t>
            </a:r>
          </a:p>
          <a:p>
            <a:r>
              <a:rPr lang="pt-BR" dirty="0" err="1">
                <a:solidFill>
                  <a:schemeClr val="bg1">
                    <a:lumMod val="65000"/>
                  </a:schemeClr>
                </a:solidFill>
              </a:rPr>
              <a:t>Ops</a:t>
            </a:r>
            <a:endParaRPr lang="pt-BR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C440D5-683B-7D49-815C-C6D4F04A54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10087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52713-82CB-7045-B2FB-378BA685F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Storage</a:t>
            </a:r>
            <a:endParaRPr lang="pt-B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019C98-A577-0545-9E44-14B652459D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0826" y="1168004"/>
            <a:ext cx="4537198" cy="3401615"/>
          </a:xfrm>
        </p:spPr>
        <p:txBody>
          <a:bodyPr/>
          <a:lstStyle/>
          <a:p>
            <a:r>
              <a:rPr lang="pt-BR" sz="2400" dirty="0"/>
              <a:t>EBS: </a:t>
            </a:r>
            <a:r>
              <a:rPr lang="pt-BR" sz="2400" dirty="0" err="1"/>
              <a:t>Elastic</a:t>
            </a:r>
            <a:r>
              <a:rPr lang="pt-BR" sz="2400" dirty="0"/>
              <a:t> </a:t>
            </a:r>
            <a:r>
              <a:rPr lang="pt-BR" sz="2400" dirty="0" err="1"/>
              <a:t>Block</a:t>
            </a:r>
            <a:r>
              <a:rPr lang="pt-BR" sz="2400" dirty="0"/>
              <a:t> </a:t>
            </a:r>
            <a:r>
              <a:rPr lang="pt-BR" sz="2400" dirty="0" err="1"/>
              <a:t>Storage</a:t>
            </a:r>
            <a:endParaRPr lang="pt-BR" sz="2400" dirty="0"/>
          </a:p>
          <a:p>
            <a:pPr marL="0" indent="0">
              <a:buNone/>
            </a:pPr>
            <a:endParaRPr lang="pt-BR" sz="2400" dirty="0"/>
          </a:p>
          <a:p>
            <a:r>
              <a:rPr lang="pt-BR" sz="2400" dirty="0"/>
              <a:t>gp2 e io1</a:t>
            </a:r>
          </a:p>
          <a:p>
            <a:pPr marL="0" indent="0">
              <a:buNone/>
            </a:pPr>
            <a:endParaRPr lang="pt-BR" sz="2400" dirty="0"/>
          </a:p>
          <a:p>
            <a:r>
              <a:rPr lang="pt-BR" sz="2400" dirty="0"/>
              <a:t>20x mais confiável</a:t>
            </a:r>
          </a:p>
          <a:p>
            <a:pPr marL="0" indent="0">
              <a:buNone/>
            </a:pPr>
            <a:endParaRPr lang="pt-BR" sz="2400" dirty="0"/>
          </a:p>
          <a:p>
            <a:r>
              <a:rPr lang="pt-BR" sz="2400" b="1" dirty="0"/>
              <a:t>Pode utilizar RF menor</a:t>
            </a:r>
          </a:p>
          <a:p>
            <a:endParaRPr lang="pt-BR" sz="2400" dirty="0"/>
          </a:p>
          <a:p>
            <a:endParaRPr lang="pt-BR" sz="24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9EA6BE-E3CF-954E-A24D-A4CB0B5F399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B748DA6-9C81-4D49-8737-861BF781D0B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456080"/>
            <a:ext cx="4244975" cy="2826653"/>
          </a:xfrm>
        </p:spPr>
      </p:pic>
    </p:spTree>
    <p:extLst>
      <p:ext uri="{BB962C8B-B14F-4D97-AF65-F5344CB8AC3E}">
        <p14:creationId xmlns:p14="http://schemas.microsoft.com/office/powerpoint/2010/main" val="3565003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52713-82CB-7045-B2FB-378BA685F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Storage</a:t>
            </a:r>
            <a:endParaRPr lang="pt-B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019C98-A577-0545-9E44-14B652459D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0826" y="1168004"/>
            <a:ext cx="4397374" cy="3401615"/>
          </a:xfrm>
        </p:spPr>
        <p:txBody>
          <a:bodyPr/>
          <a:lstStyle/>
          <a:p>
            <a:r>
              <a:rPr lang="pt-BR" sz="2000" dirty="0"/>
              <a:t>gp2: 3 </a:t>
            </a:r>
            <a:r>
              <a:rPr lang="pt-BR" sz="2000" dirty="0" err="1"/>
              <a:t>IOPs</a:t>
            </a:r>
            <a:r>
              <a:rPr lang="pt-BR" sz="2000" dirty="0"/>
              <a:t>/GB</a:t>
            </a:r>
          </a:p>
          <a:p>
            <a:pPr lvl="1"/>
            <a:r>
              <a:rPr lang="pt-BR" sz="2000" u="sng" dirty="0"/>
              <a:t>US$ 0,10 por GB/mês</a:t>
            </a:r>
          </a:p>
          <a:p>
            <a:pPr lvl="1"/>
            <a:r>
              <a:rPr lang="pt-BR" sz="2000" dirty="0"/>
              <a:t>Max: 16k </a:t>
            </a:r>
            <a:r>
              <a:rPr lang="pt-BR" sz="2000" dirty="0" err="1"/>
              <a:t>IOPs</a:t>
            </a:r>
            <a:r>
              <a:rPr lang="pt-BR" sz="2000" dirty="0"/>
              <a:t>/Volume</a:t>
            </a:r>
          </a:p>
          <a:p>
            <a:r>
              <a:rPr lang="pt-BR" sz="2000" dirty="0"/>
              <a:t>io1: </a:t>
            </a:r>
          </a:p>
          <a:p>
            <a:pPr lvl="1"/>
            <a:r>
              <a:rPr lang="pt-BR" sz="2000" u="sng" dirty="0"/>
              <a:t>US$ 0,125 por GB/mês</a:t>
            </a:r>
          </a:p>
          <a:p>
            <a:pPr lvl="1"/>
            <a:r>
              <a:rPr lang="pt-BR" sz="2000" dirty="0"/>
              <a:t>US$ 0,065 por </a:t>
            </a:r>
            <a:r>
              <a:rPr lang="pt-BR" sz="2000" dirty="0" err="1"/>
              <a:t>IOPs</a:t>
            </a:r>
            <a:r>
              <a:rPr lang="pt-BR" sz="2000" dirty="0"/>
              <a:t>/mês</a:t>
            </a:r>
          </a:p>
          <a:p>
            <a:pPr lvl="1"/>
            <a:r>
              <a:rPr lang="pt-BR" sz="2000" dirty="0"/>
              <a:t>Max: 32k </a:t>
            </a:r>
            <a:r>
              <a:rPr lang="pt-BR" sz="2000" dirty="0" err="1"/>
              <a:t>IOPs</a:t>
            </a:r>
            <a:r>
              <a:rPr lang="pt-BR" sz="2000" dirty="0"/>
              <a:t>/Volume</a:t>
            </a:r>
          </a:p>
          <a:p>
            <a:r>
              <a:rPr lang="pt-BR" sz="2000" dirty="0"/>
              <a:t>Max: 80k </a:t>
            </a:r>
            <a:r>
              <a:rPr lang="pt-BR" sz="2000" dirty="0" err="1"/>
              <a:t>IOPs</a:t>
            </a:r>
            <a:r>
              <a:rPr lang="pt-BR" sz="2000" dirty="0"/>
              <a:t>/</a:t>
            </a:r>
            <a:r>
              <a:rPr lang="pt-BR" sz="2000" dirty="0" err="1"/>
              <a:t>Instance</a:t>
            </a:r>
            <a:endParaRPr lang="pt-BR" sz="2000" dirty="0"/>
          </a:p>
          <a:p>
            <a:r>
              <a:rPr lang="pt-BR" sz="2000" dirty="0"/>
              <a:t>Min: 100 </a:t>
            </a:r>
            <a:r>
              <a:rPr lang="pt-BR" sz="2000" dirty="0" err="1"/>
              <a:t>IOPs</a:t>
            </a:r>
            <a:r>
              <a:rPr lang="pt-BR" sz="2000" dirty="0"/>
              <a:t>/Volume</a:t>
            </a:r>
          </a:p>
          <a:p>
            <a:pPr marL="0" indent="0">
              <a:buNone/>
            </a:pPr>
            <a:endParaRPr lang="pt-BR" sz="2000" dirty="0"/>
          </a:p>
          <a:p>
            <a:endParaRPr lang="pt-BR" sz="2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9EA6BE-E3CF-954E-A24D-A4CB0B5F399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58E13F0-90D3-A84F-9E7F-2A7170A5340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456080"/>
            <a:ext cx="4244975" cy="2826653"/>
          </a:xfrm>
        </p:spPr>
      </p:pic>
    </p:spTree>
    <p:extLst>
      <p:ext uri="{BB962C8B-B14F-4D97-AF65-F5344CB8AC3E}">
        <p14:creationId xmlns:p14="http://schemas.microsoft.com/office/powerpoint/2010/main" val="12745829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52713-82CB-7045-B2FB-378BA685F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Storage</a:t>
            </a:r>
            <a:endParaRPr lang="pt-B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019C98-A577-0545-9E44-14B652459DA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sz="2400" dirty="0" err="1"/>
              <a:t>InstanceStorage</a:t>
            </a:r>
            <a:r>
              <a:rPr lang="pt-BR" sz="2400" dirty="0"/>
              <a:t>: Disco “na barriga”, até 3.3 </a:t>
            </a:r>
            <a:r>
              <a:rPr lang="pt-BR" sz="2400" dirty="0" err="1"/>
              <a:t>MIOPs</a:t>
            </a:r>
            <a:endParaRPr lang="pt-BR" sz="2400" dirty="0"/>
          </a:p>
          <a:p>
            <a:pPr marL="0" indent="0">
              <a:buNone/>
            </a:pPr>
            <a:endParaRPr lang="pt-BR" sz="2400" dirty="0"/>
          </a:p>
          <a:p>
            <a:r>
              <a:rPr lang="pt-BR" sz="2400" dirty="0"/>
              <a:t>Volátil: </a:t>
            </a:r>
            <a:r>
              <a:rPr lang="pt-BR" sz="2400" dirty="0" err="1"/>
              <a:t>Instance</a:t>
            </a:r>
            <a:r>
              <a:rPr lang="pt-BR" sz="2400" dirty="0"/>
              <a:t> falhou, perdeu o disco</a:t>
            </a:r>
          </a:p>
          <a:p>
            <a:pPr marL="0" indent="0">
              <a:buNone/>
            </a:pPr>
            <a:endParaRPr lang="pt-BR" sz="2400" dirty="0"/>
          </a:p>
          <a:p>
            <a:r>
              <a:rPr lang="pt-BR" sz="2400" dirty="0"/>
              <a:t>Mais barato, já está incluso no preço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9EA6BE-E3CF-954E-A24D-A4CB0B5F399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277A12B3-2B6D-824F-8A5C-3258F792672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620594"/>
            <a:ext cx="4244975" cy="2497624"/>
          </a:xfrm>
        </p:spPr>
      </p:pic>
    </p:spTree>
    <p:extLst>
      <p:ext uri="{BB962C8B-B14F-4D97-AF65-F5344CB8AC3E}">
        <p14:creationId xmlns:p14="http://schemas.microsoft.com/office/powerpoint/2010/main" val="41651600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5A34A-740F-CA41-820F-CB3D6C8A6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Storage</a:t>
            </a:r>
            <a:endParaRPr lang="pt-B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11113C-BC58-E04C-9183-5376718876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0826" y="1168004"/>
            <a:ext cx="4681214" cy="3401615"/>
          </a:xfrm>
        </p:spPr>
        <p:txBody>
          <a:bodyPr/>
          <a:lstStyle/>
          <a:p>
            <a:r>
              <a:rPr lang="pt-BR" sz="2400" dirty="0"/>
              <a:t>Separe DATA e COMMITLOG</a:t>
            </a:r>
          </a:p>
          <a:p>
            <a:pPr marL="0" indent="0">
              <a:buNone/>
            </a:pPr>
            <a:endParaRPr lang="pt-BR" sz="2400" dirty="0"/>
          </a:p>
          <a:p>
            <a:r>
              <a:rPr lang="pt-BR" sz="2400" dirty="0"/>
              <a:t>“</a:t>
            </a:r>
            <a:r>
              <a:rPr lang="pt-BR" sz="2400" dirty="0" err="1"/>
              <a:t>Size</a:t>
            </a:r>
            <a:r>
              <a:rPr lang="pt-BR" sz="2400" dirty="0"/>
              <a:t> </a:t>
            </a:r>
            <a:r>
              <a:rPr lang="pt-BR" sz="2400" dirty="0" err="1"/>
              <a:t>x</a:t>
            </a:r>
            <a:r>
              <a:rPr lang="pt-BR" sz="2400" dirty="0"/>
              <a:t> Performance”</a:t>
            </a:r>
          </a:p>
          <a:p>
            <a:pPr marL="0" indent="0">
              <a:buNone/>
            </a:pPr>
            <a:endParaRPr lang="pt-BR" sz="2400" dirty="0"/>
          </a:p>
          <a:p>
            <a:r>
              <a:rPr lang="pt-BR" sz="2400" dirty="0"/>
              <a:t>EBS ou </a:t>
            </a:r>
            <a:r>
              <a:rPr lang="pt-BR" sz="2400" dirty="0" err="1"/>
              <a:t>InstanceStorage</a:t>
            </a:r>
            <a:r>
              <a:rPr lang="pt-BR" sz="2400" dirty="0"/>
              <a:t>?</a:t>
            </a:r>
          </a:p>
          <a:p>
            <a:endParaRPr lang="pt-BR" sz="2400" dirty="0"/>
          </a:p>
          <a:p>
            <a:r>
              <a:rPr lang="pt-BR" sz="2400" dirty="0"/>
              <a:t>Quanto o node representa?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8771BE-4ADF-D944-9227-DDFCC1093F1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8AC4A9A-6EDC-9A40-8184-1A41447A1B0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635646"/>
            <a:ext cx="3981079" cy="2218030"/>
          </a:xfrm>
        </p:spPr>
      </p:pic>
    </p:spTree>
    <p:extLst>
      <p:ext uri="{BB962C8B-B14F-4D97-AF65-F5344CB8AC3E}">
        <p14:creationId xmlns:p14="http://schemas.microsoft.com/office/powerpoint/2010/main" val="42074188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5A34A-740F-CA41-820F-CB3D6C8A6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Storage</a:t>
            </a:r>
            <a:endParaRPr lang="pt-B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11113C-BC58-E04C-9183-53767188768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sz="2400" dirty="0" err="1"/>
              <a:t>FileSystem</a:t>
            </a:r>
            <a:r>
              <a:rPr lang="pt-BR" sz="2400" dirty="0"/>
              <a:t>: XFS</a:t>
            </a:r>
          </a:p>
          <a:p>
            <a:pPr marL="0" indent="0">
              <a:buNone/>
            </a:pPr>
            <a:endParaRPr lang="pt-BR" sz="2400" dirty="0"/>
          </a:p>
          <a:p>
            <a:r>
              <a:rPr lang="pt-BR" sz="2400" dirty="0" err="1"/>
              <a:t>Scheduler</a:t>
            </a:r>
            <a:r>
              <a:rPr lang="pt-BR" sz="2400" dirty="0"/>
              <a:t> IO: [Deadline] ou </a:t>
            </a:r>
            <a:r>
              <a:rPr lang="pt-BR" sz="2400" dirty="0" err="1"/>
              <a:t>Noop</a:t>
            </a:r>
            <a:r>
              <a:rPr lang="pt-BR" sz="2400" dirty="0"/>
              <a:t>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8771BE-4ADF-D944-9227-DDFCC1093F1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C04ABCC-EE55-0944-8C7E-BE9024DD8FC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529" y="1635646"/>
            <a:ext cx="4006599" cy="2232248"/>
          </a:xfrm>
        </p:spPr>
      </p:pic>
    </p:spTree>
    <p:extLst>
      <p:ext uri="{BB962C8B-B14F-4D97-AF65-F5344CB8AC3E}">
        <p14:creationId xmlns:p14="http://schemas.microsoft.com/office/powerpoint/2010/main" val="33308833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E9CDD-0B9B-1B41-AF8A-857A119F2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5E072-2C61-384B-9628-F4093E054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>
                <a:solidFill>
                  <a:schemeClr val="bg1">
                    <a:lumMod val="65000"/>
                  </a:schemeClr>
                </a:solidFill>
              </a:rPr>
              <a:t>NoSQL</a:t>
            </a:r>
            <a:r>
              <a:rPr lang="pt-BR" dirty="0">
                <a:solidFill>
                  <a:schemeClr val="bg1">
                    <a:lumMod val="65000"/>
                  </a:schemeClr>
                </a:solidFill>
              </a:rPr>
              <a:t> Overview</a:t>
            </a:r>
          </a:p>
          <a:p>
            <a:r>
              <a:rPr lang="pt-BR" dirty="0">
                <a:solidFill>
                  <a:schemeClr val="bg1">
                    <a:lumMod val="65000"/>
                  </a:schemeClr>
                </a:solidFill>
              </a:rPr>
              <a:t>Infra AWS</a:t>
            </a:r>
          </a:p>
          <a:p>
            <a:r>
              <a:rPr lang="pt-BR" dirty="0" err="1">
                <a:solidFill>
                  <a:schemeClr val="bg1">
                    <a:lumMod val="65000"/>
                  </a:schemeClr>
                </a:solidFill>
              </a:rPr>
              <a:t>Storage</a:t>
            </a:r>
            <a:endParaRPr lang="pt-BR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pt-BR" dirty="0"/>
              <a:t>Network</a:t>
            </a:r>
          </a:p>
          <a:p>
            <a:r>
              <a:rPr lang="pt-BR" dirty="0">
                <a:solidFill>
                  <a:schemeClr val="bg1">
                    <a:lumMod val="65000"/>
                  </a:schemeClr>
                </a:solidFill>
              </a:rPr>
              <a:t>Security</a:t>
            </a:r>
          </a:p>
          <a:p>
            <a:r>
              <a:rPr lang="pt-BR" dirty="0" err="1">
                <a:solidFill>
                  <a:schemeClr val="bg1">
                    <a:lumMod val="65000"/>
                  </a:schemeClr>
                </a:solidFill>
              </a:rPr>
              <a:t>Ops</a:t>
            </a:r>
            <a:endParaRPr lang="pt-BR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C440D5-683B-7D49-815C-C6D4F04A54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792834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09189-8F3C-E74C-BFBD-39DDAD6CC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BED6F-A58E-0241-8E23-FB5067FD70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0826" y="1168004"/>
            <a:ext cx="4825230" cy="3401615"/>
          </a:xfrm>
        </p:spPr>
        <p:txBody>
          <a:bodyPr/>
          <a:lstStyle/>
          <a:p>
            <a:r>
              <a:rPr lang="pt-BR" dirty="0"/>
              <a:t>Muito tráfego interno</a:t>
            </a:r>
          </a:p>
          <a:p>
            <a:pPr lvl="1"/>
            <a:r>
              <a:rPr lang="pt-BR" dirty="0"/>
              <a:t>Resposta a uma requisição</a:t>
            </a:r>
          </a:p>
          <a:p>
            <a:pPr lvl="1"/>
            <a:r>
              <a:rPr lang="pt-BR" dirty="0"/>
              <a:t>Saúde do Cluster (</a:t>
            </a:r>
            <a:r>
              <a:rPr lang="pt-BR" dirty="0" err="1"/>
              <a:t>gossip</a:t>
            </a:r>
            <a:r>
              <a:rPr lang="pt-BR" dirty="0"/>
              <a:t>)</a:t>
            </a:r>
          </a:p>
          <a:p>
            <a:pPr lvl="1"/>
            <a:endParaRPr lang="pt-BR" dirty="0"/>
          </a:p>
          <a:p>
            <a:r>
              <a:rPr lang="pt-BR" dirty="0"/>
              <a:t>Para grande </a:t>
            </a:r>
            <a:r>
              <a:rPr lang="pt-BR" dirty="0" err="1"/>
              <a:t>workloads</a:t>
            </a:r>
            <a:r>
              <a:rPr lang="pt-BR" dirty="0"/>
              <a:t> / Clusters prefira 10Gb/</a:t>
            </a:r>
            <a:r>
              <a:rPr lang="pt-BR" dirty="0" err="1"/>
              <a:t>s</a:t>
            </a:r>
            <a:endParaRPr lang="pt-BR" dirty="0"/>
          </a:p>
          <a:p>
            <a:endParaRPr lang="pt-B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3CB82D-1625-ED48-8171-F4A3B4CB7BA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B0566E4-42B3-A34C-B3BD-15E8F01FE53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70487" y="1796256"/>
            <a:ext cx="3200400" cy="214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2043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09189-8F3C-E74C-BFBD-39DDAD6CC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BED6F-A58E-0241-8E23-FB5067FD701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b="1" dirty="0"/>
              <a:t>Utilize ENI para </a:t>
            </a:r>
            <a:r>
              <a:rPr lang="pt-BR" b="1" dirty="0" err="1"/>
              <a:t>seeds</a:t>
            </a:r>
            <a:r>
              <a:rPr lang="pt-BR" b="1" dirty="0"/>
              <a:t> e hosts</a:t>
            </a:r>
          </a:p>
          <a:p>
            <a:endParaRPr lang="pt-BR" b="1" dirty="0"/>
          </a:p>
          <a:p>
            <a:r>
              <a:rPr lang="pt-BR" dirty="0"/>
              <a:t>Se falhar: migre a ENI</a:t>
            </a:r>
          </a:p>
          <a:p>
            <a:endParaRPr lang="pt-BR" dirty="0"/>
          </a:p>
          <a:p>
            <a:r>
              <a:rPr lang="pt-BR" dirty="0"/>
              <a:t>A distribuição dos </a:t>
            </a:r>
            <a:r>
              <a:rPr lang="pt-BR" dirty="0" err="1"/>
              <a:t>vnodes</a:t>
            </a:r>
            <a:r>
              <a:rPr lang="pt-BR" dirty="0"/>
              <a:t> depende do IP</a:t>
            </a:r>
          </a:p>
          <a:p>
            <a:endParaRPr lang="pt-B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3CB82D-1625-ED48-8171-F4A3B4CB7BA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pic>
        <p:nvPicPr>
          <p:cNvPr id="1026" name="Picture 2" descr="Imagem relacionada">
            <a:hlinkClick r:id="rId2"/>
            <a:extLst>
              <a:ext uri="{FF2B5EF4-FFF2-40B4-BE49-F238E27FC236}">
                <a16:creationId xmlns:a16="http://schemas.microsoft.com/office/drawing/2014/main" id="{D6A34BC0-6D98-A946-9D4A-9040B0D59F2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422463"/>
            <a:ext cx="4244975" cy="289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1382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E9CDD-0B9B-1B41-AF8A-857A119F2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5E072-2C61-384B-9628-F4093E054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>
                <a:solidFill>
                  <a:schemeClr val="bg1">
                    <a:lumMod val="65000"/>
                  </a:schemeClr>
                </a:solidFill>
              </a:rPr>
              <a:t>NoSQL</a:t>
            </a:r>
            <a:r>
              <a:rPr lang="pt-BR" dirty="0">
                <a:solidFill>
                  <a:schemeClr val="bg1">
                    <a:lumMod val="65000"/>
                  </a:schemeClr>
                </a:solidFill>
              </a:rPr>
              <a:t> Overview</a:t>
            </a:r>
          </a:p>
          <a:p>
            <a:r>
              <a:rPr lang="pt-BR" dirty="0">
                <a:solidFill>
                  <a:schemeClr val="bg1">
                    <a:lumMod val="65000"/>
                  </a:schemeClr>
                </a:solidFill>
              </a:rPr>
              <a:t>Infra AWS</a:t>
            </a:r>
          </a:p>
          <a:p>
            <a:r>
              <a:rPr lang="pt-BR" dirty="0" err="1">
                <a:solidFill>
                  <a:schemeClr val="bg1">
                    <a:lumMod val="65000"/>
                  </a:schemeClr>
                </a:solidFill>
              </a:rPr>
              <a:t>Storage</a:t>
            </a:r>
            <a:endParaRPr lang="pt-BR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pt-BR" dirty="0">
                <a:solidFill>
                  <a:schemeClr val="bg1">
                    <a:lumMod val="65000"/>
                  </a:schemeClr>
                </a:solidFill>
              </a:rPr>
              <a:t>Network</a:t>
            </a:r>
          </a:p>
          <a:p>
            <a:r>
              <a:rPr lang="pt-BR" dirty="0"/>
              <a:t>Security</a:t>
            </a:r>
          </a:p>
          <a:p>
            <a:r>
              <a:rPr lang="pt-BR" dirty="0" err="1">
                <a:solidFill>
                  <a:schemeClr val="bg1">
                    <a:lumMod val="65000"/>
                  </a:schemeClr>
                </a:solidFill>
              </a:rPr>
              <a:t>Ops</a:t>
            </a:r>
            <a:endParaRPr lang="pt-BR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C440D5-683B-7D49-815C-C6D4F04A54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433414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CF7D5-A24A-4042-ABF6-F449AAD59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Security </a:t>
            </a:r>
            <a:r>
              <a:rPr lang="pt-BR" dirty="0" err="1"/>
              <a:t>Group</a:t>
            </a:r>
            <a:endParaRPr lang="pt-B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F04B9A-883D-554A-8B23-3F4A2B7768B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dirty="0"/>
              <a:t>Utilize um </a:t>
            </a:r>
            <a:r>
              <a:rPr lang="pt-BR" dirty="0" err="1"/>
              <a:t>Bastion</a:t>
            </a:r>
            <a:r>
              <a:rPr lang="pt-BR" dirty="0"/>
              <a:t> host para acesso SSH</a:t>
            </a:r>
          </a:p>
          <a:p>
            <a:r>
              <a:rPr lang="pt-BR" dirty="0"/>
              <a:t>Libere SSH apenas para o </a:t>
            </a:r>
            <a:r>
              <a:rPr lang="pt-BR" dirty="0" err="1"/>
              <a:t>SecGrp</a:t>
            </a:r>
            <a:r>
              <a:rPr lang="pt-BR" dirty="0"/>
              <a:t> do </a:t>
            </a:r>
            <a:r>
              <a:rPr lang="pt-BR" dirty="0" err="1"/>
              <a:t>Bastion</a:t>
            </a:r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1B0D56-9B6B-EB42-8AD5-826FD55111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pic>
        <p:nvPicPr>
          <p:cNvPr id="3074" name="Picture 2" descr="Imagem relacionada">
            <a:hlinkClick r:id="rId2"/>
            <a:extLst>
              <a:ext uri="{FF2B5EF4-FFF2-40B4-BE49-F238E27FC236}">
                <a16:creationId xmlns:a16="http://schemas.microsoft.com/office/drawing/2014/main" id="{5623A81A-999F-3C43-8EF0-959465AEDBC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568527"/>
            <a:ext cx="4244975" cy="2601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4089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CF7D5-A24A-4042-ABF6-F449AAD59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Security </a:t>
            </a:r>
            <a:r>
              <a:rPr lang="pt-BR" dirty="0" err="1"/>
              <a:t>Group</a:t>
            </a:r>
            <a:endParaRPr lang="pt-B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F04B9A-883D-554A-8B23-3F4A2B7768B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dirty="0"/>
              <a:t>Portas </a:t>
            </a:r>
            <a:r>
              <a:rPr lang="pt-BR" dirty="0" err="1"/>
              <a:t>internode</a:t>
            </a:r>
            <a:r>
              <a:rPr lang="pt-BR" dirty="0"/>
              <a:t>: libere apenas para o próprio </a:t>
            </a:r>
            <a:r>
              <a:rPr lang="pt-BR" dirty="0" err="1"/>
              <a:t>SecGrp</a:t>
            </a:r>
            <a:endParaRPr lang="pt-BR" dirty="0"/>
          </a:p>
          <a:p>
            <a:r>
              <a:rPr lang="pt-BR" dirty="0"/>
              <a:t>Demais: libere apenas para </a:t>
            </a:r>
            <a:r>
              <a:rPr lang="pt-BR" dirty="0" err="1"/>
              <a:t>SecGrp</a:t>
            </a:r>
            <a:r>
              <a:rPr lang="pt-BR" dirty="0"/>
              <a:t> da </a:t>
            </a:r>
            <a:r>
              <a:rPr lang="pt-BR" dirty="0" err="1"/>
              <a:t>App</a:t>
            </a:r>
            <a:r>
              <a:rPr lang="pt-BR" dirty="0"/>
              <a:t> ou Monitoração</a:t>
            </a:r>
          </a:p>
          <a:p>
            <a:endParaRPr lang="pt-BR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AA582AB-90E0-9A46-97CE-150118B89FA9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9409292"/>
              </p:ext>
            </p:extLst>
          </p:nvPr>
        </p:nvGraphicFramePr>
        <p:xfrm>
          <a:off x="4648200" y="1168400"/>
          <a:ext cx="424497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1912">
                  <a:extLst>
                    <a:ext uri="{9D8B030D-6E8A-4147-A177-3AD203B41FA5}">
                      <a16:colId xmlns:a16="http://schemas.microsoft.com/office/drawing/2014/main" val="1264136555"/>
                    </a:ext>
                  </a:extLst>
                </a:gridCol>
                <a:gridCol w="3313064">
                  <a:extLst>
                    <a:ext uri="{9D8B030D-6E8A-4147-A177-3AD203B41FA5}">
                      <a16:colId xmlns:a16="http://schemas.microsoft.com/office/drawing/2014/main" val="511722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Porta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Serviço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310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9042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Database native clients port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069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9142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Clients</a:t>
                      </a:r>
                      <a:r>
                        <a:rPr lang="pt-BR" dirty="0"/>
                        <a:t> </a:t>
                      </a:r>
                      <a:r>
                        <a:rPr lang="pt-BR" dirty="0" err="1"/>
                        <a:t>port</a:t>
                      </a:r>
                      <a:r>
                        <a:rPr lang="pt-BR" dirty="0"/>
                        <a:t> </a:t>
                      </a:r>
                      <a:r>
                        <a:rPr lang="pt-BR" dirty="0" err="1"/>
                        <a:t>with</a:t>
                      </a:r>
                      <a:r>
                        <a:rPr lang="pt-BR" dirty="0"/>
                        <a:t> SSL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563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8888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OpsCenter</a:t>
                      </a:r>
                      <a:r>
                        <a:rPr lang="pt-BR" dirty="0"/>
                        <a:t> web interface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478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7000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Internode</a:t>
                      </a:r>
                      <a:r>
                        <a:rPr lang="pt-BR" dirty="0"/>
                        <a:t> communication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814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7001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Internode</a:t>
                      </a:r>
                      <a:r>
                        <a:rPr lang="pt-BR" dirty="0"/>
                        <a:t> </a:t>
                      </a:r>
                      <a:r>
                        <a:rPr lang="pt-BR" dirty="0" err="1"/>
                        <a:t>with</a:t>
                      </a:r>
                      <a:r>
                        <a:rPr lang="pt-BR" dirty="0"/>
                        <a:t> SSL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972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7199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JMX </a:t>
                      </a:r>
                      <a:r>
                        <a:rPr lang="pt-BR" dirty="0" err="1"/>
                        <a:t>port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268789"/>
                  </a:ext>
                </a:extLst>
              </a:tr>
            </a:tbl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1B0D56-9B6B-EB42-8AD5-826FD55111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50002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B602F-F1A0-FA48-9925-CF30F41EF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SSL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5EC22-0067-634F-8233-2F11496C2B0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dirty="0"/>
              <a:t>Utilize SSL em suas conexões</a:t>
            </a:r>
          </a:p>
          <a:p>
            <a:r>
              <a:rPr lang="pt-BR" dirty="0"/>
              <a:t>Criptografia “</a:t>
            </a:r>
            <a:r>
              <a:rPr lang="pt-BR" dirty="0" err="1"/>
              <a:t>on</a:t>
            </a:r>
            <a:r>
              <a:rPr lang="pt-BR" dirty="0"/>
              <a:t> </a:t>
            </a:r>
            <a:r>
              <a:rPr lang="pt-BR" dirty="0" err="1"/>
              <a:t>Fly</a:t>
            </a:r>
            <a:r>
              <a:rPr lang="pt-BR" dirty="0"/>
              <a:t>”</a:t>
            </a:r>
          </a:p>
          <a:p>
            <a:endParaRPr lang="pt-BR" dirty="0"/>
          </a:p>
          <a:p>
            <a:r>
              <a:rPr lang="en-US" sz="2000" dirty="0" err="1"/>
              <a:t>client_encryption_options</a:t>
            </a:r>
            <a:r>
              <a:rPr lang="en-US" sz="2000" dirty="0"/>
              <a:t>:</a:t>
            </a:r>
          </a:p>
          <a:p>
            <a:pPr marL="457200" lvl="1" indent="0">
              <a:buNone/>
            </a:pPr>
            <a:r>
              <a:rPr lang="en-US" sz="1600" dirty="0"/>
              <a:t>enabled: true</a:t>
            </a:r>
            <a:endParaRPr lang="pt-BR" sz="1600" dirty="0"/>
          </a:p>
          <a:p>
            <a:r>
              <a:rPr lang="en-US" sz="2000" dirty="0" err="1"/>
              <a:t>server_encryption_options</a:t>
            </a:r>
            <a:r>
              <a:rPr lang="en-US" sz="2000" dirty="0"/>
              <a:t>:</a:t>
            </a:r>
          </a:p>
          <a:p>
            <a:pPr marL="457200" lvl="1" indent="0">
              <a:buNone/>
            </a:pPr>
            <a:r>
              <a:rPr lang="en-US" sz="1600" dirty="0" err="1"/>
              <a:t>internode_encryption</a:t>
            </a:r>
            <a:r>
              <a:rPr lang="en-US" sz="1600" dirty="0"/>
              <a:t>: </a:t>
            </a:r>
            <a:r>
              <a:rPr lang="en-US" sz="1600" b="1" dirty="0"/>
              <a:t>all</a:t>
            </a:r>
            <a:endParaRPr lang="pt-BR" sz="1600" b="1" dirty="0"/>
          </a:p>
          <a:p>
            <a:pPr marL="57150" indent="0">
              <a:buNone/>
            </a:pPr>
            <a:endParaRPr lang="en-US" sz="2000" b="1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8530688-E7D0-8E41-89C1-EAFC4DC3F54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91675" y="1995686"/>
            <a:ext cx="2531512" cy="140077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455D2-56B6-CE4E-AC5B-6F00C671D49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920019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D731F-113D-FB44-BE13-D6E313FA4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361950"/>
            <a:ext cx="6049367" cy="698500"/>
          </a:xfrm>
        </p:spPr>
        <p:txBody>
          <a:bodyPr/>
          <a:lstStyle/>
          <a:p>
            <a:r>
              <a:rPr lang="pt-BR" dirty="0" err="1"/>
              <a:t>Transparent</a:t>
            </a:r>
            <a:r>
              <a:rPr lang="pt-BR" dirty="0"/>
              <a:t> Data </a:t>
            </a:r>
            <a:r>
              <a:rPr lang="pt-BR" dirty="0" err="1"/>
              <a:t>Encryption</a:t>
            </a:r>
            <a:endParaRPr lang="pt-B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95EFF-A919-7341-824C-57C0620AE22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dirty="0"/>
              <a:t>Se sua </a:t>
            </a:r>
            <a:r>
              <a:rPr lang="pt-BR" dirty="0" err="1"/>
              <a:t>distro</a:t>
            </a:r>
            <a:r>
              <a:rPr lang="pt-BR" dirty="0"/>
              <a:t> permitir, utilize TDE</a:t>
            </a:r>
          </a:p>
          <a:p>
            <a:r>
              <a:rPr lang="pt-BR" dirty="0"/>
              <a:t>Criptografia “</a:t>
            </a:r>
            <a:r>
              <a:rPr lang="pt-BR" dirty="0" err="1"/>
              <a:t>on</a:t>
            </a:r>
            <a:r>
              <a:rPr lang="pt-BR" dirty="0"/>
              <a:t> </a:t>
            </a:r>
            <a:r>
              <a:rPr lang="pt-BR" dirty="0" err="1"/>
              <a:t>Rest</a:t>
            </a:r>
            <a:r>
              <a:rPr lang="pt-BR" dirty="0"/>
              <a:t>”</a:t>
            </a:r>
          </a:p>
          <a:p>
            <a:r>
              <a:rPr lang="pt-BR" dirty="0"/>
              <a:t>Setup </a:t>
            </a:r>
            <a:r>
              <a:rPr lang="pt-BR" dirty="0" err="1"/>
              <a:t>x</a:t>
            </a:r>
            <a:r>
              <a:rPr lang="pt-BR" dirty="0"/>
              <a:t> $$ Certificados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CB69AFB-8AFA-4140-ACAF-104D8AE944C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391955"/>
            <a:ext cx="4244975" cy="954902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1826B7-0723-7241-AFC6-964F214DD53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592765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6ADB8-47A1-1842-85B6-B7676CD97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Audit</a:t>
            </a:r>
            <a:endParaRPr lang="pt-B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3BE0E-470F-8242-A772-EE13BC635B0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dirty="0"/>
              <a:t>Se sua </a:t>
            </a:r>
            <a:r>
              <a:rPr lang="pt-BR" dirty="0" err="1"/>
              <a:t>distro</a:t>
            </a:r>
            <a:r>
              <a:rPr lang="pt-BR" dirty="0"/>
              <a:t> permitir, habilite e monitore eventos de auditoria</a:t>
            </a:r>
          </a:p>
          <a:p>
            <a:endParaRPr lang="pt-BR" dirty="0"/>
          </a:p>
          <a:p>
            <a:r>
              <a:rPr lang="en-US" sz="2000" dirty="0" err="1"/>
              <a:t>audit_logging_options</a:t>
            </a:r>
            <a:r>
              <a:rPr lang="en-US" sz="2000" dirty="0"/>
              <a:t>:</a:t>
            </a:r>
          </a:p>
          <a:p>
            <a:pPr lvl="1"/>
            <a:r>
              <a:rPr lang="en-US" sz="2000" dirty="0"/>
              <a:t>enabled: true</a:t>
            </a:r>
            <a:endParaRPr lang="pt-BR" sz="20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9C56F68-3E81-AD49-ACCD-F44397B2868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83187" y="1815306"/>
            <a:ext cx="3175000" cy="21082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D4E6A8-4ABA-9E4B-9843-27596198B21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504491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E9CDD-0B9B-1B41-AF8A-857A119F2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5E072-2C61-384B-9628-F4093E054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>
                <a:solidFill>
                  <a:schemeClr val="bg1">
                    <a:lumMod val="65000"/>
                  </a:schemeClr>
                </a:solidFill>
              </a:rPr>
              <a:t>NoSQL</a:t>
            </a:r>
            <a:r>
              <a:rPr lang="pt-BR" dirty="0">
                <a:solidFill>
                  <a:schemeClr val="bg1">
                    <a:lumMod val="65000"/>
                  </a:schemeClr>
                </a:solidFill>
              </a:rPr>
              <a:t> Overview</a:t>
            </a:r>
          </a:p>
          <a:p>
            <a:r>
              <a:rPr lang="pt-BR" dirty="0">
                <a:solidFill>
                  <a:schemeClr val="bg1">
                    <a:lumMod val="65000"/>
                  </a:schemeClr>
                </a:solidFill>
              </a:rPr>
              <a:t>Infra AWS</a:t>
            </a:r>
          </a:p>
          <a:p>
            <a:r>
              <a:rPr lang="pt-BR" dirty="0" err="1">
                <a:solidFill>
                  <a:schemeClr val="bg1">
                    <a:lumMod val="65000"/>
                  </a:schemeClr>
                </a:solidFill>
              </a:rPr>
              <a:t>Storage</a:t>
            </a:r>
            <a:endParaRPr lang="pt-BR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pt-BR" dirty="0">
                <a:solidFill>
                  <a:schemeClr val="bg1">
                    <a:lumMod val="65000"/>
                  </a:schemeClr>
                </a:solidFill>
              </a:rPr>
              <a:t>Network</a:t>
            </a:r>
          </a:p>
          <a:p>
            <a:r>
              <a:rPr lang="pt-BR" dirty="0">
                <a:solidFill>
                  <a:schemeClr val="bg1">
                    <a:lumMod val="65000"/>
                  </a:schemeClr>
                </a:solidFill>
              </a:rPr>
              <a:t>Security</a:t>
            </a:r>
          </a:p>
          <a:p>
            <a:r>
              <a:rPr lang="pt-BR" dirty="0" err="1"/>
              <a:t>Ops</a:t>
            </a:r>
            <a:endParaRPr lang="pt-B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C440D5-683B-7D49-815C-C6D4F04A54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401082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3DCA0-6CB5-F04C-9FD9-5B430FCE9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Instance</a:t>
            </a:r>
            <a:r>
              <a:rPr lang="pt-BR" dirty="0"/>
              <a:t> </a:t>
            </a:r>
            <a:r>
              <a:rPr lang="pt-BR" dirty="0" err="1"/>
              <a:t>Type</a:t>
            </a:r>
            <a:endParaRPr lang="pt-B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833606-D53F-3C4D-81FD-9A201A1FD24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dirty="0" err="1"/>
              <a:t>vCpu</a:t>
            </a:r>
            <a:r>
              <a:rPr lang="pt-BR" dirty="0"/>
              <a:t>/Mem</a:t>
            </a:r>
          </a:p>
          <a:p>
            <a:endParaRPr lang="pt-BR" dirty="0"/>
          </a:p>
          <a:p>
            <a:r>
              <a:rPr lang="pt-BR" dirty="0" err="1"/>
              <a:t>Prod</a:t>
            </a:r>
            <a:r>
              <a:rPr lang="pt-BR" dirty="0"/>
              <a:t>: Mínimo 4 </a:t>
            </a:r>
            <a:r>
              <a:rPr lang="pt-BR" dirty="0" err="1"/>
              <a:t>vCpus</a:t>
            </a:r>
            <a:endParaRPr lang="pt-BR" dirty="0"/>
          </a:p>
          <a:p>
            <a:endParaRPr lang="pt-BR" dirty="0"/>
          </a:p>
          <a:p>
            <a:r>
              <a:rPr lang="pt-BR" dirty="0"/>
              <a:t>Family: </a:t>
            </a:r>
            <a:r>
              <a:rPr lang="pt-BR" dirty="0" err="1"/>
              <a:t>Memory</a:t>
            </a:r>
            <a:endParaRPr lang="pt-BR" dirty="0"/>
          </a:p>
          <a:p>
            <a:endParaRPr lang="pt-BR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19C27CB-F26D-3245-8EC8-027EA92A0EB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641396"/>
            <a:ext cx="4244975" cy="245602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A5EF15-84CF-E04A-A639-DE89CC312BB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857257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3DCA0-6CB5-F04C-9FD9-5B430FCE9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Instance</a:t>
            </a:r>
            <a:r>
              <a:rPr lang="pt-BR" dirty="0"/>
              <a:t> </a:t>
            </a:r>
            <a:r>
              <a:rPr lang="pt-BR" dirty="0" err="1"/>
              <a:t>Type</a:t>
            </a:r>
            <a:endParaRPr lang="pt-B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833606-D53F-3C4D-81FD-9A201A1FD24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dirty="0"/>
              <a:t>Family: </a:t>
            </a:r>
            <a:r>
              <a:rPr lang="pt-BR" dirty="0" err="1"/>
              <a:t>Storage</a:t>
            </a:r>
            <a:endParaRPr lang="pt-BR" dirty="0"/>
          </a:p>
          <a:p>
            <a:endParaRPr lang="pt-BR" dirty="0"/>
          </a:p>
          <a:p>
            <a:r>
              <a:rPr lang="pt-BR" dirty="0" err="1"/>
              <a:t>InstStorage</a:t>
            </a:r>
            <a:r>
              <a:rPr lang="pt-BR" dirty="0"/>
              <a:t> disponível</a:t>
            </a:r>
          </a:p>
          <a:p>
            <a:endParaRPr lang="pt-B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A5EF15-84CF-E04A-A639-DE89CC312BB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F5D93BF-07D4-2D49-B0B8-451BC5EF590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896346"/>
            <a:ext cx="4244975" cy="1946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7136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CCE3E-FCE4-9341-9FE6-F8DBE4393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Fast</a:t>
            </a:r>
            <a:r>
              <a:rPr lang="pt-BR" dirty="0"/>
              <a:t> </a:t>
            </a:r>
            <a:r>
              <a:rPr lang="pt-BR" dirty="0" err="1"/>
              <a:t>Deploy</a:t>
            </a:r>
            <a:endParaRPr lang="pt-B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C6CEF-CB4E-C044-97D8-BEEDC1D036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0826" y="1168004"/>
            <a:ext cx="4244975" cy="3401615"/>
          </a:xfrm>
        </p:spPr>
        <p:txBody>
          <a:bodyPr/>
          <a:lstStyle/>
          <a:p>
            <a:r>
              <a:rPr lang="pt-BR" dirty="0"/>
              <a:t>Após instalação e configuração: crie uma imagem (AMI)</a:t>
            </a:r>
          </a:p>
          <a:p>
            <a:endParaRPr lang="pt-BR" dirty="0"/>
          </a:p>
          <a:p>
            <a:r>
              <a:rPr lang="pt-BR" dirty="0"/>
              <a:t>Tenha </a:t>
            </a:r>
            <a:r>
              <a:rPr lang="pt-BR" dirty="0" err="1"/>
              <a:t>playbooks</a:t>
            </a:r>
            <a:r>
              <a:rPr lang="pt-BR" dirty="0"/>
              <a:t> de instalação: </a:t>
            </a:r>
            <a:r>
              <a:rPr lang="pt-BR" dirty="0" err="1"/>
              <a:t>ansible</a:t>
            </a:r>
            <a:endParaRPr lang="pt-BR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1C7910C-998D-D746-87C5-165DF990308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88024" y="1943100"/>
            <a:ext cx="1905000" cy="1905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2D5EDB-CF09-DB45-AC7E-09DDA09077D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08C759-7C52-4D4F-9E60-58DA32326E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8264" y="2208014"/>
            <a:ext cx="1321594" cy="1321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9938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9CB5F-EAF1-A140-BCFD-5B9F22D4D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Monitoração AWS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1E28E-D00B-6948-BBB7-51DF937D33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0826" y="1168004"/>
            <a:ext cx="4537198" cy="3401615"/>
          </a:xfrm>
        </p:spPr>
        <p:txBody>
          <a:bodyPr/>
          <a:lstStyle/>
          <a:p>
            <a:r>
              <a:rPr lang="pt-BR" dirty="0"/>
              <a:t>Monitore e crie alarmes com </a:t>
            </a:r>
            <a:r>
              <a:rPr lang="pt-BR" dirty="0" err="1"/>
              <a:t>CloudWatch</a:t>
            </a:r>
            <a:endParaRPr lang="pt-BR" dirty="0"/>
          </a:p>
          <a:p>
            <a:endParaRPr lang="pt-BR" dirty="0"/>
          </a:p>
          <a:p>
            <a:r>
              <a:rPr lang="pt-BR" dirty="0"/>
              <a:t>Envie e-mails, </a:t>
            </a:r>
            <a:r>
              <a:rPr lang="pt-BR" dirty="0" err="1"/>
              <a:t>http</a:t>
            </a:r>
            <a:r>
              <a:rPr lang="pt-BR" dirty="0"/>
              <a:t>, </a:t>
            </a:r>
            <a:r>
              <a:rPr lang="pt-BR" dirty="0" err="1"/>
              <a:t>https</a:t>
            </a:r>
            <a:r>
              <a:rPr lang="pt-BR" dirty="0"/>
              <a:t>, slack (SNS)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0D166D-545D-E346-A606-07B11B772DC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BFAE18A-0BC2-E24A-BC86-23F1A8A9758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220072" y="2119511"/>
            <a:ext cx="1905000" cy="1498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E879763-4D75-5247-915D-F687DAEB5C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7962" y="2119511"/>
            <a:ext cx="2286000" cy="146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528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67760-3ECE-EB4C-AD5F-632DB38B6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 para finalizar...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9527D-2DD9-8E4C-8EF0-A773D89D429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dirty="0"/>
              <a:t>Quem faz backup do Cassandra?</a:t>
            </a:r>
          </a:p>
          <a:p>
            <a:r>
              <a:rPr lang="pt-BR" dirty="0"/>
              <a:t>Cassandra é </a:t>
            </a:r>
            <a:r>
              <a:rPr lang="pt-BR" dirty="0" err="1"/>
              <a:t>multi</a:t>
            </a:r>
            <a:r>
              <a:rPr lang="pt-BR" dirty="0"/>
              <a:t> DC, com réplicas, preciso de backup?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011FE-35ED-B848-B751-D7A4133A7B6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pic>
        <p:nvPicPr>
          <p:cNvPr id="4098" name="Picture 2" descr="Resultado de imagem para backup what is">
            <a:hlinkClick r:id="rId2"/>
            <a:extLst>
              <a:ext uri="{FF2B5EF4-FFF2-40B4-BE49-F238E27FC236}">
                <a16:creationId xmlns:a16="http://schemas.microsoft.com/office/drawing/2014/main" id="{AC028BB0-2091-0349-9CCA-A5ACB115C52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657230"/>
            <a:ext cx="4244975" cy="2424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36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F877E-5ABA-2945-ACB2-2239B7B99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Backup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233C29-AC60-B34F-9959-F905DE8ACC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0826" y="1168004"/>
            <a:ext cx="5113262" cy="3401615"/>
          </a:xfrm>
        </p:spPr>
        <p:txBody>
          <a:bodyPr/>
          <a:lstStyle/>
          <a:p>
            <a:r>
              <a:rPr lang="pt-BR" dirty="0"/>
              <a:t>PRIAM – </a:t>
            </a:r>
            <a:r>
              <a:rPr lang="pt-BR" dirty="0" err="1"/>
              <a:t>Netflix</a:t>
            </a:r>
            <a:endParaRPr lang="pt-BR" dirty="0"/>
          </a:p>
          <a:p>
            <a:pPr lvl="1"/>
            <a:r>
              <a:rPr lang="en-US" dirty="0" err="1"/>
              <a:t>Faz</a:t>
            </a:r>
            <a:r>
              <a:rPr lang="en-US" dirty="0"/>
              <a:t> backup para o S3</a:t>
            </a:r>
          </a:p>
          <a:p>
            <a:pPr lvl="1"/>
            <a:r>
              <a:rPr lang="en-US" dirty="0"/>
              <a:t>API para </a:t>
            </a:r>
            <a:r>
              <a:rPr lang="en-US" dirty="0" err="1"/>
              <a:t>listar</a:t>
            </a:r>
            <a:r>
              <a:rPr lang="en-US" dirty="0"/>
              <a:t> e </a:t>
            </a:r>
            <a:r>
              <a:rPr lang="en-US" dirty="0" err="1"/>
              <a:t>restaurar</a:t>
            </a:r>
            <a:endParaRPr lang="en-US" dirty="0"/>
          </a:p>
          <a:p>
            <a:r>
              <a:rPr lang="pt-BR" dirty="0" err="1"/>
              <a:t>tablesnap</a:t>
            </a:r>
            <a:r>
              <a:rPr lang="pt-BR" dirty="0"/>
              <a:t> - Python</a:t>
            </a:r>
          </a:p>
          <a:p>
            <a:pPr lvl="1"/>
            <a:r>
              <a:rPr lang="pt-BR" dirty="0"/>
              <a:t>Todo novo arquivo é copiado para S3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B0D213-E6DD-F549-853F-8514891CED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pic>
        <p:nvPicPr>
          <p:cNvPr id="2050" name="Picture 2" descr="Priam Logo">
            <a:hlinkClick r:id="rId2"/>
            <a:extLst>
              <a:ext uri="{FF2B5EF4-FFF2-40B4-BE49-F238E27FC236}">
                <a16:creationId xmlns:a16="http://schemas.microsoft.com/office/drawing/2014/main" id="{261B645A-4FAF-4142-9017-7098E1822DD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283718"/>
            <a:ext cx="3452887" cy="7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35306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 descr="I:\TDC2017\Logos\TDC2017\logo-tdc-vertical-A4.emf">
            <a:extLst>
              <a:ext uri="{FF2B5EF4-FFF2-40B4-BE49-F238E27FC236}">
                <a16:creationId xmlns:a16="http://schemas.microsoft.com/office/drawing/2014/main" id="{D88B0972-44AB-4848-BDA1-FFB9B85630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25" y="915988"/>
            <a:ext cx="4427538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modelo_open4educatio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elo_open4educ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plate-TDC2018" id="{2BA2B712-84B3-214E-8428-EBF983AE37B6}" vid="{89E39BD3-1F10-8546-87ED-85E63FB9B614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modelo_open4education</Template>
  <TotalTime>4135</TotalTime>
  <Words>858</Words>
  <Application>Microsoft Macintosh PowerPoint</Application>
  <PresentationFormat>On-screen Show (16:9)</PresentationFormat>
  <Paragraphs>256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Arial</vt:lpstr>
      <vt:lpstr>Avenir Roman</vt:lpstr>
      <vt:lpstr>Calibri</vt:lpstr>
      <vt:lpstr>EurostileT</vt:lpstr>
      <vt:lpstr>Wingdings</vt:lpstr>
      <vt:lpstr>modelo_open4education</vt:lpstr>
      <vt:lpstr>Trilha – NoSQL</vt:lpstr>
      <vt:lpstr>Apresentação Pessoal</vt:lpstr>
      <vt:lpstr>Apresentação do Pessoal</vt:lpstr>
      <vt:lpstr>Agenda</vt:lpstr>
      <vt:lpstr>NoSQL</vt:lpstr>
      <vt:lpstr>Columnar Database</vt:lpstr>
      <vt:lpstr>Agenda</vt:lpstr>
      <vt:lpstr>Região x AZ</vt:lpstr>
      <vt:lpstr>Global Infrastructure</vt:lpstr>
      <vt:lpstr>VPC – Por Região</vt:lpstr>
      <vt:lpstr>VPC</vt:lpstr>
      <vt:lpstr>Subnet – Por AZ</vt:lpstr>
      <vt:lpstr>Subnet Pública</vt:lpstr>
      <vt:lpstr>Subnet Privada</vt:lpstr>
      <vt:lpstr>Deployments</vt:lpstr>
      <vt:lpstr>Deployments</vt:lpstr>
      <vt:lpstr>Deployments</vt:lpstr>
      <vt:lpstr>Deployments</vt:lpstr>
      <vt:lpstr>Deployments</vt:lpstr>
      <vt:lpstr>Deployments</vt:lpstr>
      <vt:lpstr>Agenda</vt:lpstr>
      <vt:lpstr>Storage</vt:lpstr>
      <vt:lpstr>Storage</vt:lpstr>
      <vt:lpstr>Storage</vt:lpstr>
      <vt:lpstr>Storage</vt:lpstr>
      <vt:lpstr>Storage</vt:lpstr>
      <vt:lpstr>Agenda</vt:lpstr>
      <vt:lpstr>Network</vt:lpstr>
      <vt:lpstr>Network</vt:lpstr>
      <vt:lpstr>Agenda</vt:lpstr>
      <vt:lpstr>Security Group</vt:lpstr>
      <vt:lpstr>Security Group</vt:lpstr>
      <vt:lpstr>SSL</vt:lpstr>
      <vt:lpstr>Transparent Data Encryption</vt:lpstr>
      <vt:lpstr>Audit</vt:lpstr>
      <vt:lpstr>Agenda</vt:lpstr>
      <vt:lpstr>Instance Type</vt:lpstr>
      <vt:lpstr>Instance Type</vt:lpstr>
      <vt:lpstr>Fast Deploy</vt:lpstr>
      <vt:lpstr>Monitoração AWS</vt:lpstr>
      <vt:lpstr>E para finalizar...</vt:lpstr>
      <vt:lpstr>Backup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Trilha – NoSQL</dc:title>
  <dc:creator>Adriano Bonacin</dc:creator>
  <cp:lastModifiedBy>Adriano Bonacin</cp:lastModifiedBy>
  <cp:revision>62</cp:revision>
  <dcterms:created xsi:type="dcterms:W3CDTF">2019-04-22T23:22:44Z</dcterms:created>
  <dcterms:modified xsi:type="dcterms:W3CDTF">2019-04-27T12:57:28Z</dcterms:modified>
</cp:coreProperties>
</file>