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8" r:id="rId3"/>
    <p:sldId id="260" r:id="rId4"/>
    <p:sldId id="269" r:id="rId5"/>
    <p:sldId id="261" r:id="rId6"/>
    <p:sldId id="285" r:id="rId7"/>
    <p:sldId id="262" r:id="rId8"/>
    <p:sldId id="264" r:id="rId9"/>
    <p:sldId id="265" r:id="rId10"/>
    <p:sldId id="266" r:id="rId11"/>
    <p:sldId id="277" r:id="rId12"/>
    <p:sldId id="278" r:id="rId13"/>
    <p:sldId id="267" r:id="rId14"/>
    <p:sldId id="271" r:id="rId15"/>
    <p:sldId id="268" r:id="rId16"/>
    <p:sldId id="272" r:id="rId17"/>
    <p:sldId id="288" r:id="rId18"/>
    <p:sldId id="274" r:id="rId19"/>
    <p:sldId id="275" r:id="rId20"/>
    <p:sldId id="276" r:id="rId21"/>
    <p:sldId id="279" r:id="rId22"/>
    <p:sldId id="280" r:id="rId23"/>
    <p:sldId id="281" r:id="rId24"/>
    <p:sldId id="286" r:id="rId25"/>
    <p:sldId id="287" r:id="rId26"/>
    <p:sldId id="284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9B32"/>
    <a:srgbClr val="121213"/>
    <a:srgbClr val="3C4A53"/>
    <a:srgbClr val="545F65"/>
    <a:srgbClr val="3D4A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6"/>
    <p:restoredTop sz="94648"/>
  </p:normalViewPr>
  <p:slideViewPr>
    <p:cSldViewPr snapToGrid="0" snapToObjects="1">
      <p:cViewPr varScale="1">
        <p:scale>
          <a:sx n="107" d="100"/>
          <a:sy n="107" d="100"/>
        </p:scale>
        <p:origin x="49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A2CB6B-5C24-6F44-A4BE-EE288A7275DF}" type="datetimeFigureOut">
              <a:rPr lang="en-US" smtClean="0"/>
              <a:t>4/23/19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01305E-9B03-D241-8AED-92720819C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704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01305E-9B03-D241-8AED-92720819C37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3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</a:t>
            </a:r>
            <a:r>
              <a:rPr lang="en-US" dirty="0" err="1"/>
              <a:t>Haverá</a:t>
            </a:r>
            <a:r>
              <a:rPr lang="en-US" dirty="0"/>
              <a:t> </a:t>
            </a:r>
            <a:r>
              <a:rPr lang="en-US" dirty="0" err="1"/>
              <a:t>atritos</a:t>
            </a:r>
            <a:r>
              <a:rPr lang="en-US" dirty="0"/>
              <a:t>, </a:t>
            </a:r>
            <a:r>
              <a:rPr lang="en-US" dirty="0" err="1"/>
              <a:t>pessoas</a:t>
            </a:r>
            <a:r>
              <a:rPr lang="en-US" dirty="0"/>
              <a:t> </a:t>
            </a:r>
            <a:r>
              <a:rPr lang="en-US" dirty="0" err="1"/>
              <a:t>felizes</a:t>
            </a:r>
            <a:r>
              <a:rPr lang="en-US" dirty="0"/>
              <a:t>, </a:t>
            </a:r>
            <a:r>
              <a:rPr lang="en-US" dirty="0" err="1"/>
              <a:t>preocupadas</a:t>
            </a:r>
            <a:r>
              <a:rPr lang="en-US" dirty="0"/>
              <a:t>, nervosas…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01305E-9B03-D241-8AED-92720819C37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352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E2158-5899-0641-AAA9-2F88EAF45B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 i="0"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1940E4-7107-7544-B949-ECEBCD2FE2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rgbClr val="E59B32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006A58-8C15-BF42-96A1-034C00772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6D54B-8CC7-9344-B0BC-A5FAFECF8EFD}" type="datetimeFigureOut">
              <a:rPr lang="en-US" smtClean="0"/>
              <a:t>4/23/19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E5D0C-C87F-8A46-A50A-D612B6DBB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17F597-6EAD-D24E-84DA-2DDF39576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31F48-C41C-C64D-A82D-E5C783A3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333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107D2-56FD-F842-A5FD-381595423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A5F5B-8902-474B-956F-AE8F4C3FB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E59B32"/>
              </a:buCl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3499F-C591-F741-9C77-5E1AF6758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6D54B-8CC7-9344-B0BC-A5FAFECF8EFD}" type="datetimeFigureOut">
              <a:rPr lang="en-US" smtClean="0"/>
              <a:t>4/23/19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0DCF25-A131-6145-B464-8D9510B22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9692DA-552E-614A-B3EB-CCE8E5F3C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31F48-C41C-C64D-A82D-E5C783A3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516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737CA-0257-854B-8F0B-BE277952B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796808-7107-7D48-A58A-D1292903F3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="0" i="0">
                <a:solidFill>
                  <a:srgbClr val="E59B32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19896E-72A3-AA48-8153-9D511E307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6D54B-8CC7-9344-B0BC-A5FAFECF8EFD}" type="datetimeFigureOut">
              <a:rPr lang="en-US" smtClean="0"/>
              <a:t>4/23/19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126EF2-429A-3A44-A017-51035A12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A3F667-5FFC-D545-A2E6-FA36A8C85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31F48-C41C-C64D-A82D-E5C783A3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318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AE84E-6A34-284B-B1D2-7C62060AC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6A21B-3C67-B14F-970E-03ADFC676A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1918D8-CB29-D14B-BA2D-51F40B3ACD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205330-8D27-5646-8147-9A1F818ED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6D54B-8CC7-9344-B0BC-A5FAFECF8EFD}" type="datetimeFigureOut">
              <a:rPr lang="en-US" smtClean="0"/>
              <a:t>4/23/19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87014-E438-A748-B935-F9C2C8AC7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2C96F1-9BE5-134E-80E8-3E877CA07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31F48-C41C-C64D-A82D-E5C783A3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652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51A8B-1073-934B-9702-2D79F8D12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BA9490-F3F8-EF4E-98FB-E4E459C0B1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F97B4A-1840-C846-93F3-B4C804B9D9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35E497-E017-E44D-B1C5-CB7479E4D9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DB4DE9-5ECA-284D-97C3-B7AB294DEB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5F570C-2A3E-B342-B965-EC8A1F604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6D54B-8CC7-9344-B0BC-A5FAFECF8EFD}" type="datetimeFigureOut">
              <a:rPr lang="en-US" smtClean="0"/>
              <a:t>4/23/19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9619A3-7DD8-8142-9918-17C7493BD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9F65E5-FEFE-CC48-8048-CAFCA31AE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31F48-C41C-C64D-A82D-E5C783A3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998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F959C-5514-1B4D-B34B-3D5BB4344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79C8CE-23C7-6B40-9D54-CEB8FACBD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6D54B-8CC7-9344-B0BC-A5FAFECF8EFD}" type="datetimeFigureOut">
              <a:rPr lang="en-US" smtClean="0"/>
              <a:t>4/23/19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AA8571-5053-E040-B71D-49627472E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CE3DC3-D134-0547-B3E8-A6E0E9AE8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31F48-C41C-C64D-A82D-E5C783A3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581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ADB31C-28AE-D84E-AE1B-FD91A22B9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6D54B-8CC7-9344-B0BC-A5FAFECF8EFD}" type="datetimeFigureOut">
              <a:rPr lang="en-US" smtClean="0"/>
              <a:t>4/23/19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A74374-6C75-A146-96B9-9BC739D31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20E6F-1B10-4443-A780-12A586E8E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31F48-C41C-C64D-A82D-E5C783A3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193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7A5BB-46B7-DF42-89CF-B51F01917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44A165-8A65-8347-9B44-8515A850E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4B4A2E-F3C7-7B49-8E89-AFF0E181C8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9B8620-E271-1B49-ACA8-D67280A9D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6D54B-8CC7-9344-B0BC-A5FAFECF8EFD}" type="datetimeFigureOut">
              <a:rPr lang="en-US" smtClean="0"/>
              <a:t>4/23/19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3EC004-25C4-0846-BE40-56D0BA424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10F160-6259-E748-9C91-693B07EE4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31F48-C41C-C64D-A82D-E5C783A3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339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560BE-C950-6549-B87A-85A9FCFA9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F4ECCB-EA4F-2C4E-8C56-04C4E32AFE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C860C8-74BB-BA40-A1EE-B5E48CC39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359E25-FA59-F14D-ADBB-71F5B76A4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6D54B-8CC7-9344-B0BC-A5FAFECF8EFD}" type="datetimeFigureOut">
              <a:rPr lang="en-US" smtClean="0"/>
              <a:t>4/23/19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7BBDD9-42E2-0E4A-BE5B-DBB31A663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EBBC59-0704-1D48-B401-DE019654F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31F48-C41C-C64D-A82D-E5C783A3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287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1B5D1-1202-3147-B400-628F8EDD0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52B2A3-C599-D54C-8F54-86BCD2863D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2253A-A5C0-BC46-8864-D6478F660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6D54B-8CC7-9344-B0BC-A5FAFECF8EFD}" type="datetimeFigureOut">
              <a:rPr lang="en-US" smtClean="0"/>
              <a:t>4/23/19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1E4878-3A25-144C-8384-351C01C95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2A34B6-BBCE-A84E-A256-B3985B98F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31F48-C41C-C64D-A82D-E5C783A3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673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BA8DE1-4EDF-414B-9E08-43E5C34E2B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931AED-7433-FC45-9DCE-4DBF430C03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DB3417-EC9A-CF4C-BD04-A4C1A6184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6D54B-8CC7-9344-B0BC-A5FAFECF8EFD}" type="datetimeFigureOut">
              <a:rPr lang="en-US" smtClean="0"/>
              <a:t>4/23/19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234A96-EE78-4642-85D8-35973539A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3161CB-FD36-8942-BE08-061678690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31F48-C41C-C64D-A82D-E5C783A3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381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5C9BDE-A974-0C48-8D70-03980B167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53A70F-60B2-5F42-B103-F3421A19B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EA0B63-A794-A046-BCBE-345693DE62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6D54B-8CC7-9344-B0BC-A5FAFECF8EFD}" type="datetimeFigureOut">
              <a:rPr lang="en-US" smtClean="0"/>
              <a:t>4/23/19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4E8384-3DB9-8C4C-8BD0-DB87DAB21F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75D68A-BE04-1745-AC57-4CB09FCC27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531F48-C41C-C64D-A82D-E5C783A3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201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boto Slab" pitchFamily="2" charset="0"/>
          <a:ea typeface="Roboto Slab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googlesamples/android-play-safetynet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arunsureshkumar.me/index.php/2016/09/16/facebook-page-takeover-zero-day-vulnerability/" TargetMode="External"/><Relationship Id="rId2" Type="http://schemas.openxmlformats.org/officeDocument/2006/relationships/hyperlink" Target="https://blogs.sans.org/appsecstreetfighter/files/2018/10/DevSecOps_Exploring_Phase1-2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eveloper.android.com/training/safetynet/attestation.html#kotlin" TargetMode="External"/><Relationship Id="rId4" Type="http://schemas.openxmlformats.org/officeDocument/2006/relationships/hyperlink" Target="https://breachlevelindex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6E4B0-0CF6-6A4C-83FD-C3ED474CAD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Olá</a:t>
            </a:r>
            <a:r>
              <a:rPr lang="en-US" dirty="0"/>
              <a:t>, </a:t>
            </a:r>
            <a:r>
              <a:rPr lang="en-US" dirty="0" err="1"/>
              <a:t>pessoal</a:t>
            </a:r>
            <a:r>
              <a:rPr lang="en-US" dirty="0"/>
              <a:t>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140FAD-B581-0D40-ABF8-0D60CC2027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E59B32"/>
                </a:solidFill>
              </a:rPr>
              <a:t>Construindo</a:t>
            </a:r>
            <a:r>
              <a:rPr lang="en-US" dirty="0">
                <a:solidFill>
                  <a:srgbClr val="E59B32"/>
                </a:solidFill>
              </a:rPr>
              <a:t> </a:t>
            </a:r>
            <a:r>
              <a:rPr lang="en-US" dirty="0" err="1">
                <a:solidFill>
                  <a:srgbClr val="E59B32"/>
                </a:solidFill>
              </a:rPr>
              <a:t>aplicativos</a:t>
            </a:r>
            <a:r>
              <a:rPr lang="en-US" dirty="0">
                <a:solidFill>
                  <a:srgbClr val="E59B32"/>
                </a:solidFill>
              </a:rPr>
              <a:t> </a:t>
            </a:r>
            <a:r>
              <a:rPr lang="en-US" dirty="0" err="1">
                <a:solidFill>
                  <a:srgbClr val="E59B32"/>
                </a:solidFill>
              </a:rPr>
              <a:t>seguros</a:t>
            </a:r>
            <a:endParaRPr lang="en-US" dirty="0">
              <a:solidFill>
                <a:srgbClr val="E59B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641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6243109-5559-E34C-8D69-77F30FC88150}"/>
              </a:ext>
            </a:extLst>
          </p:cNvPr>
          <p:cNvSpPr txBox="1"/>
          <p:nvPr/>
        </p:nvSpPr>
        <p:spPr>
          <a:xfrm>
            <a:off x="10058400" y="37899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D357CE3-095A-744A-A3E3-1A19B034D4AB}"/>
              </a:ext>
            </a:extLst>
          </p:cNvPr>
          <p:cNvSpPr txBox="1">
            <a:spLocks/>
          </p:cNvSpPr>
          <p:nvPr/>
        </p:nvSpPr>
        <p:spPr>
          <a:xfrm>
            <a:off x="597725" y="1981530"/>
            <a:ext cx="10996550" cy="28949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Slab" pitchFamily="2" charset="0"/>
                <a:ea typeface="Roboto Slab" pitchFamily="2" charset="0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5400" dirty="0" err="1"/>
              <a:t>Nós</a:t>
            </a:r>
            <a:r>
              <a:rPr lang="en-US" sz="5400" dirty="0"/>
              <a:t> </a:t>
            </a:r>
            <a:r>
              <a:rPr lang="en-US" sz="5400" dirty="0" err="1"/>
              <a:t>queremos</a:t>
            </a:r>
            <a:r>
              <a:rPr lang="en-US" sz="5400" dirty="0"/>
              <a:t> </a:t>
            </a:r>
            <a:r>
              <a:rPr lang="en-US" sz="5400" dirty="0" err="1"/>
              <a:t>nossos</a:t>
            </a:r>
            <a:r>
              <a:rPr lang="en-US" sz="5400" dirty="0"/>
              <a:t> apps </a:t>
            </a:r>
            <a:r>
              <a:rPr lang="en-US" sz="5400" dirty="0" err="1"/>
              <a:t>mais</a:t>
            </a:r>
            <a:r>
              <a:rPr lang="en-US" sz="5400" dirty="0"/>
              <a:t> </a:t>
            </a:r>
            <a:r>
              <a:rPr lang="en-US" sz="5400" dirty="0" err="1"/>
              <a:t>seguros</a:t>
            </a:r>
            <a:r>
              <a:rPr lang="en-US" sz="5400" dirty="0"/>
              <a:t>.</a:t>
            </a:r>
            <a:br>
              <a:rPr lang="en-US" sz="5400" dirty="0"/>
            </a:br>
            <a:r>
              <a:rPr lang="en-US" sz="6900" dirty="0">
                <a:solidFill>
                  <a:srgbClr val="E59B32"/>
                </a:solidFill>
              </a:rPr>
              <a:t>Mas </a:t>
            </a:r>
            <a:r>
              <a:rPr lang="en-US" sz="6900" dirty="0" err="1">
                <a:solidFill>
                  <a:srgbClr val="E59B32"/>
                </a:solidFill>
              </a:rPr>
              <a:t>temos</a:t>
            </a:r>
            <a:r>
              <a:rPr lang="en-US" sz="6900" dirty="0">
                <a:solidFill>
                  <a:srgbClr val="E59B32"/>
                </a:solidFill>
              </a:rPr>
              <a:t> </a:t>
            </a:r>
            <a:r>
              <a:rPr lang="en-US" sz="6900" dirty="0" err="1">
                <a:solidFill>
                  <a:srgbClr val="E59B32"/>
                </a:solidFill>
              </a:rPr>
              <a:t>notado</a:t>
            </a:r>
            <a:r>
              <a:rPr lang="en-US" sz="6900" dirty="0">
                <a:solidFill>
                  <a:srgbClr val="E59B32"/>
                </a:solidFill>
              </a:rPr>
              <a:t> </a:t>
            </a:r>
            <a:r>
              <a:rPr lang="en-US" sz="6900" dirty="0" err="1">
                <a:solidFill>
                  <a:srgbClr val="E59B32"/>
                </a:solidFill>
              </a:rPr>
              <a:t>uma</a:t>
            </a:r>
            <a:r>
              <a:rPr lang="en-US" sz="6900" dirty="0">
                <a:solidFill>
                  <a:srgbClr val="E59B32"/>
                </a:solidFill>
              </a:rPr>
              <a:t> </a:t>
            </a:r>
            <a:r>
              <a:rPr lang="en-US" sz="6900" dirty="0" err="1">
                <a:solidFill>
                  <a:srgbClr val="E59B32"/>
                </a:solidFill>
              </a:rPr>
              <a:t>escalada</a:t>
            </a:r>
            <a:r>
              <a:rPr lang="en-US" sz="6900" dirty="0">
                <a:solidFill>
                  <a:srgbClr val="E59B32"/>
                </a:solidFill>
              </a:rPr>
              <a:t> de </a:t>
            </a:r>
            <a:r>
              <a:rPr lang="en-US" sz="6900" dirty="0" err="1">
                <a:solidFill>
                  <a:srgbClr val="E59B32"/>
                </a:solidFill>
              </a:rPr>
              <a:t>problemas</a:t>
            </a:r>
            <a:r>
              <a:rPr lang="en-US" sz="6900" dirty="0">
                <a:solidFill>
                  <a:srgbClr val="E59B32"/>
                </a:solidFill>
              </a:rPr>
              <a:t> de </a:t>
            </a:r>
            <a:r>
              <a:rPr lang="en-US" sz="6900" dirty="0" err="1">
                <a:solidFill>
                  <a:srgbClr val="E59B32"/>
                </a:solidFill>
              </a:rPr>
              <a:t>segurança</a:t>
            </a:r>
            <a:r>
              <a:rPr lang="en-US" sz="6900" dirty="0">
                <a:solidFill>
                  <a:srgbClr val="E59B32"/>
                </a:solidFill>
              </a:rPr>
              <a:t>.</a:t>
            </a:r>
            <a:endParaRPr lang="en-US" sz="5400" dirty="0">
              <a:solidFill>
                <a:srgbClr val="E59B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953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D4A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/var/folders/n6/f8wkmd0n3_72jgn2b4vj6gx40000gn/T/com.microsoft.Powerpoint/WebArchiveCopyPasteTempFiles/p84">
            <a:extLst>
              <a:ext uri="{FF2B5EF4-FFF2-40B4-BE49-F238E27FC236}">
                <a16:creationId xmlns:a16="http://schemas.microsoft.com/office/drawing/2014/main" id="{A79AF973-A06F-944A-A17F-5CD5EEC3C2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" t="21415" r="1943" b="41807"/>
          <a:stretch/>
        </p:blipFill>
        <p:spPr bwMode="auto">
          <a:xfrm>
            <a:off x="699209" y="1657351"/>
            <a:ext cx="10736431" cy="1843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2372AB4-83E3-D64D-BFC2-865E8CE976AB}"/>
              </a:ext>
            </a:extLst>
          </p:cNvPr>
          <p:cNvSpPr/>
          <p:nvPr/>
        </p:nvSpPr>
        <p:spPr>
          <a:xfrm>
            <a:off x="749824" y="4006835"/>
            <a:ext cx="106923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600" dirty="0">
                <a:solidFill>
                  <a:srgbClr val="E59B32"/>
                </a:solidFill>
                <a:latin typeface="Roboto Slab" pitchFamily="2" charset="0"/>
                <a:ea typeface="Roboto Slab" pitchFamily="2" charset="0"/>
              </a:rPr>
              <a:t>Registros vazados no primeiro semestre de 2018</a:t>
            </a:r>
            <a:endParaRPr lang="pt-BR" sz="3600" dirty="0">
              <a:latin typeface="Roboto Slab" pitchFamily="2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987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D4A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DD776A3-EF5C-E947-A1F2-D30ED829998A}"/>
              </a:ext>
            </a:extLst>
          </p:cNvPr>
          <p:cNvSpPr/>
          <p:nvPr/>
        </p:nvSpPr>
        <p:spPr>
          <a:xfrm>
            <a:off x="749824" y="4006835"/>
            <a:ext cx="106923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600" dirty="0">
                <a:solidFill>
                  <a:srgbClr val="E59B32"/>
                </a:solidFill>
                <a:latin typeface="Roboto Slab" pitchFamily="2" charset="0"/>
                <a:ea typeface="Roboto Slab" pitchFamily="2" charset="0"/>
              </a:rPr>
              <a:t>Registros vazados no primeiro semestre de 2018</a:t>
            </a:r>
            <a:endParaRPr lang="pt-BR" sz="3600" dirty="0">
              <a:latin typeface="Roboto Slab" pitchFamily="2" charset="0"/>
              <a:ea typeface="Roboto Slab" pitchFamily="2" charset="0"/>
            </a:endParaRPr>
          </a:p>
        </p:txBody>
      </p:sp>
      <p:pic>
        <p:nvPicPr>
          <p:cNvPr id="1025" name="Picture 1" descr="/var/folders/n6/f8wkmd0n3_72jgn2b4vj6gx40000gn/T/com.microsoft.Powerpoint/WebArchiveCopyPasteTempFiles/p84">
            <a:extLst>
              <a:ext uri="{FF2B5EF4-FFF2-40B4-BE49-F238E27FC236}">
                <a16:creationId xmlns:a16="http://schemas.microsoft.com/office/drawing/2014/main" id="{A79AF973-A06F-944A-A17F-5CD5EEC3C2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" t="21415" r="1943" b="41807"/>
          <a:stretch/>
        </p:blipFill>
        <p:spPr bwMode="auto">
          <a:xfrm>
            <a:off x="699209" y="1657351"/>
            <a:ext cx="10736431" cy="1843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9F73F45-C857-CE44-912A-5348524DE6B7}"/>
              </a:ext>
            </a:extLst>
          </p:cNvPr>
          <p:cNvSpPr/>
          <p:nvPr/>
        </p:nvSpPr>
        <p:spPr>
          <a:xfrm>
            <a:off x="24250" y="0"/>
            <a:ext cx="12192000" cy="6858000"/>
          </a:xfrm>
          <a:prstGeom prst="rect">
            <a:avLst/>
          </a:prstGeom>
          <a:solidFill>
            <a:srgbClr val="3C4A53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0294D8-A1F3-A842-8956-2A0B353649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630" r="1289"/>
          <a:stretch/>
        </p:blipFill>
        <p:spPr>
          <a:xfrm>
            <a:off x="804861" y="4706146"/>
            <a:ext cx="10630779" cy="90328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7B6432D-18DA-B543-BB17-6C253A32E0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-12000"/>
                    </a14:imgEffect>
                    <a14:imgEffect>
                      <a14:brightnessContrast bright="2000" contrast="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5200" y="916768"/>
            <a:ext cx="4610100" cy="368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152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19F97B16-7D5D-554D-8870-59BE46E323AF}"/>
              </a:ext>
            </a:extLst>
          </p:cNvPr>
          <p:cNvSpPr/>
          <p:nvPr/>
        </p:nvSpPr>
        <p:spPr>
          <a:xfrm>
            <a:off x="1963871" y="2406529"/>
            <a:ext cx="3160295" cy="316029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782079-AC9B-FD4C-9824-F0C956040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9357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Por que </a:t>
            </a:r>
            <a:r>
              <a:rPr lang="en-US" sz="4000" dirty="0" err="1"/>
              <a:t>isso</a:t>
            </a:r>
            <a:r>
              <a:rPr lang="en-US" sz="4000" dirty="0"/>
              <a:t> </a:t>
            </a:r>
            <a:r>
              <a:rPr lang="en-US" sz="4000" dirty="0" err="1"/>
              <a:t>acontece</a:t>
            </a:r>
            <a:r>
              <a:rPr lang="en-US" sz="4000" dirty="0"/>
              <a:t>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3C4C029-CC17-DC4F-85F7-6143E0CDBA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621" b="93319" l="9193" r="92377">
                        <a14:foregroundMark x1="66592" y1="8836" x2="66592" y2="8836"/>
                        <a14:foregroundMark x1="33632" y1="91595" x2="33632" y2="91595"/>
                        <a14:foregroundMark x1="90135" y1="67672" x2="90135" y2="67672"/>
                        <a14:foregroundMark x1="92377" y1="70905" x2="92377" y2="70905"/>
                        <a14:foregroundMark x1="66592" y1="93319" x2="66592" y2="933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03192" y="2764980"/>
            <a:ext cx="1970819" cy="205035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6F2AC3-3A1F-B647-B69C-6047908F80C7}"/>
              </a:ext>
            </a:extLst>
          </p:cNvPr>
          <p:cNvCxnSpPr>
            <a:cxnSpLocks/>
          </p:cNvCxnSpPr>
          <p:nvPr/>
        </p:nvCxnSpPr>
        <p:spPr>
          <a:xfrm>
            <a:off x="901553" y="1461335"/>
            <a:ext cx="1062318" cy="0"/>
          </a:xfrm>
          <a:prstGeom prst="line">
            <a:avLst/>
          </a:prstGeom>
          <a:ln w="22225">
            <a:solidFill>
              <a:srgbClr val="E59B32"/>
            </a:solidFill>
            <a:prstDash val="soli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3069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19F97B16-7D5D-554D-8870-59BE46E323AF}"/>
              </a:ext>
            </a:extLst>
          </p:cNvPr>
          <p:cNvSpPr/>
          <p:nvPr/>
        </p:nvSpPr>
        <p:spPr>
          <a:xfrm>
            <a:off x="1963871" y="2406529"/>
            <a:ext cx="3160295" cy="316029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782079-AC9B-FD4C-9824-F0C956040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9357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Por que </a:t>
            </a:r>
            <a:r>
              <a:rPr lang="en-US" sz="4000" dirty="0" err="1"/>
              <a:t>isso</a:t>
            </a:r>
            <a:r>
              <a:rPr lang="en-US" sz="4000" dirty="0"/>
              <a:t> </a:t>
            </a:r>
            <a:r>
              <a:rPr lang="en-US" sz="4000" dirty="0" err="1"/>
              <a:t>acontece</a:t>
            </a:r>
            <a:r>
              <a:rPr lang="en-US" sz="4000" dirty="0"/>
              <a:t>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3C4C029-CC17-DC4F-85F7-6143E0CDBA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621" b="93319" l="9193" r="92377">
                        <a14:foregroundMark x1="66592" y1="8836" x2="66592" y2="8836"/>
                        <a14:foregroundMark x1="33632" y1="91595" x2="33632" y2="91595"/>
                        <a14:foregroundMark x1="90135" y1="67672" x2="90135" y2="67672"/>
                        <a14:foregroundMark x1="92377" y1="70905" x2="92377" y2="70905"/>
                        <a14:foregroundMark x1="66592" y1="93319" x2="66592" y2="933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03192" y="2764980"/>
            <a:ext cx="1970819" cy="205035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6F2AC3-3A1F-B647-B69C-6047908F80C7}"/>
              </a:ext>
            </a:extLst>
          </p:cNvPr>
          <p:cNvCxnSpPr>
            <a:cxnSpLocks/>
          </p:cNvCxnSpPr>
          <p:nvPr/>
        </p:nvCxnSpPr>
        <p:spPr>
          <a:xfrm>
            <a:off x="901553" y="1461335"/>
            <a:ext cx="1062318" cy="0"/>
          </a:xfrm>
          <a:prstGeom prst="line">
            <a:avLst/>
          </a:prstGeom>
          <a:ln w="22225">
            <a:solidFill>
              <a:srgbClr val="E59B32"/>
            </a:solidFill>
            <a:prstDash val="soli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236F3CE6-DBAE-D449-B269-37C88920C7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81" t="2877" r="20818" b="2992"/>
          <a:stretch/>
        </p:blipFill>
        <p:spPr>
          <a:xfrm>
            <a:off x="6691128" y="2406529"/>
            <a:ext cx="3160477" cy="316029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01471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82079-AC9B-FD4C-9824-F0C956040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8536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#</a:t>
            </a:r>
            <a:r>
              <a:rPr lang="en-US" sz="4000" dirty="0" err="1"/>
              <a:t>whoami</a:t>
            </a:r>
            <a:endParaRPr lang="en-US" sz="40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6F2AC3-3A1F-B647-B69C-6047908F80C7}"/>
              </a:ext>
            </a:extLst>
          </p:cNvPr>
          <p:cNvCxnSpPr>
            <a:cxnSpLocks/>
          </p:cNvCxnSpPr>
          <p:nvPr/>
        </p:nvCxnSpPr>
        <p:spPr>
          <a:xfrm>
            <a:off x="838200" y="1526589"/>
            <a:ext cx="1062318" cy="0"/>
          </a:xfrm>
          <a:prstGeom prst="line">
            <a:avLst/>
          </a:prstGeom>
          <a:ln w="22225">
            <a:solidFill>
              <a:srgbClr val="E59B32"/>
            </a:solidFill>
            <a:prstDash val="soli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6243109-5559-E34C-8D69-77F30FC88150}"/>
              </a:ext>
            </a:extLst>
          </p:cNvPr>
          <p:cNvSpPr txBox="1"/>
          <p:nvPr/>
        </p:nvSpPr>
        <p:spPr>
          <a:xfrm>
            <a:off x="10058400" y="37899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0269F63-D68C-6E43-9041-5AA4FFD99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8126"/>
            <a:ext cx="10515600" cy="4351338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pt-BR" sz="3200" b="1" dirty="0"/>
              <a:t>João Pimenta</a:t>
            </a:r>
          </a:p>
          <a:p>
            <a:pPr>
              <a:lnSpc>
                <a:spcPct val="150000"/>
              </a:lnSpc>
            </a:pPr>
            <a:r>
              <a:rPr lang="pt-BR" dirty="0"/>
              <a:t>Arquiteto de segurança</a:t>
            </a:r>
          </a:p>
          <a:p>
            <a:pPr>
              <a:lnSpc>
                <a:spcPct val="150000"/>
              </a:lnSpc>
            </a:pPr>
            <a:r>
              <a:rPr lang="pt-BR" dirty="0" err="1"/>
              <a:t>Pentester</a:t>
            </a:r>
            <a:r>
              <a:rPr lang="pt-BR" dirty="0"/>
              <a:t> de </a:t>
            </a:r>
            <a:r>
              <a:rPr lang="pt-BR" dirty="0" err="1"/>
              <a:t>apps</a:t>
            </a:r>
            <a:endParaRPr lang="pt-BR" dirty="0"/>
          </a:p>
          <a:p>
            <a:pPr>
              <a:lnSpc>
                <a:spcPct val="150000"/>
              </a:lnSpc>
            </a:pPr>
            <a:r>
              <a:rPr lang="pt-BR" dirty="0"/>
              <a:t>Pesquisador de segurança</a:t>
            </a:r>
          </a:p>
          <a:p>
            <a:pPr>
              <a:lnSpc>
                <a:spcPct val="150000"/>
              </a:lnSpc>
            </a:pPr>
            <a:r>
              <a:rPr lang="pt-BR" dirty="0"/>
              <a:t>Jazz </a:t>
            </a:r>
          </a:p>
        </p:txBody>
      </p:sp>
    </p:spTree>
    <p:extLst>
      <p:ext uri="{BB962C8B-B14F-4D97-AF65-F5344CB8AC3E}">
        <p14:creationId xmlns:p14="http://schemas.microsoft.com/office/powerpoint/2010/main" val="179623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82079-AC9B-FD4C-9824-F0C956040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032" y="534847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 err="1"/>
              <a:t>Além</a:t>
            </a:r>
            <a:r>
              <a:rPr lang="en-US" sz="4000" dirty="0"/>
              <a:t> da </a:t>
            </a:r>
            <a:r>
              <a:rPr lang="en-US" sz="4000" dirty="0" err="1"/>
              <a:t>cereja</a:t>
            </a:r>
            <a:r>
              <a:rPr lang="en-US" sz="4000" dirty="0"/>
              <a:t> do bolo e do Forrest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6F2AC3-3A1F-B647-B69C-6047908F80C7}"/>
              </a:ext>
            </a:extLst>
          </p:cNvPr>
          <p:cNvCxnSpPr>
            <a:cxnSpLocks/>
          </p:cNvCxnSpPr>
          <p:nvPr/>
        </p:nvCxnSpPr>
        <p:spPr>
          <a:xfrm>
            <a:off x="774032" y="1739050"/>
            <a:ext cx="1062318" cy="0"/>
          </a:xfrm>
          <a:prstGeom prst="line">
            <a:avLst/>
          </a:prstGeom>
          <a:ln w="22225">
            <a:solidFill>
              <a:srgbClr val="E59B32"/>
            </a:solidFill>
            <a:prstDash val="soli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6243109-5559-E34C-8D69-77F30FC88150}"/>
              </a:ext>
            </a:extLst>
          </p:cNvPr>
          <p:cNvSpPr txBox="1"/>
          <p:nvPr/>
        </p:nvSpPr>
        <p:spPr>
          <a:xfrm>
            <a:off x="10058400" y="37899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9061A77-A97E-1A47-A391-6EB5397A1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032" y="2176115"/>
            <a:ext cx="10515600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t-BR" dirty="0"/>
              <a:t> Crescimento exponencial de dados e acesso à internet</a:t>
            </a:r>
          </a:p>
          <a:p>
            <a:pPr>
              <a:lnSpc>
                <a:spcPct val="150000"/>
              </a:lnSpc>
            </a:pPr>
            <a:r>
              <a:rPr lang="pt-BR" dirty="0"/>
              <a:t>O mercado da desinformação</a:t>
            </a:r>
          </a:p>
          <a:p>
            <a:pPr>
              <a:lnSpc>
                <a:spcPct val="150000"/>
              </a:lnSpc>
            </a:pPr>
            <a:r>
              <a:rPr lang="pt-BR" dirty="0"/>
              <a:t>“Segurança inviabiliza o produto”</a:t>
            </a:r>
          </a:p>
          <a:p>
            <a:pPr>
              <a:lnSpc>
                <a:spcPct val="150000"/>
              </a:lnSpc>
            </a:pPr>
            <a:r>
              <a:rPr lang="pt-BR" dirty="0"/>
              <a:t>“Terminamos o produto, agora vamos investir em segurança!”</a:t>
            </a:r>
          </a:p>
          <a:p>
            <a:pPr>
              <a:lnSpc>
                <a:spcPct val="150000"/>
              </a:lnSpc>
            </a:pPr>
            <a:endParaRPr lang="pt-BR" dirty="0"/>
          </a:p>
          <a:p>
            <a:pPr>
              <a:lnSpc>
                <a:spcPct val="150000"/>
              </a:lnSpc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40315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82079-AC9B-FD4C-9824-F0C956040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9647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 err="1"/>
              <a:t>Aonde</a:t>
            </a:r>
            <a:r>
              <a:rPr lang="en-US" sz="4000" dirty="0"/>
              <a:t> </a:t>
            </a:r>
            <a:r>
              <a:rPr lang="en-US" sz="4000" dirty="0" err="1"/>
              <a:t>isso</a:t>
            </a:r>
            <a:r>
              <a:rPr lang="en-US" sz="4000" dirty="0"/>
              <a:t> </a:t>
            </a:r>
            <a:r>
              <a:rPr lang="en-US" sz="4000" dirty="0" err="1"/>
              <a:t>nos</a:t>
            </a:r>
            <a:r>
              <a:rPr lang="en-US" sz="4000" dirty="0"/>
              <a:t> leva?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6F2AC3-3A1F-B647-B69C-6047908F80C7}"/>
              </a:ext>
            </a:extLst>
          </p:cNvPr>
          <p:cNvCxnSpPr>
            <a:cxnSpLocks/>
          </p:cNvCxnSpPr>
          <p:nvPr/>
        </p:nvCxnSpPr>
        <p:spPr>
          <a:xfrm>
            <a:off x="929263" y="1995724"/>
            <a:ext cx="1062318" cy="0"/>
          </a:xfrm>
          <a:prstGeom prst="line">
            <a:avLst/>
          </a:prstGeom>
          <a:ln w="22225">
            <a:solidFill>
              <a:srgbClr val="E59B32"/>
            </a:solidFill>
            <a:prstDash val="soli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6243109-5559-E34C-8D69-77F30FC88150}"/>
              </a:ext>
            </a:extLst>
          </p:cNvPr>
          <p:cNvSpPr txBox="1"/>
          <p:nvPr/>
        </p:nvSpPr>
        <p:spPr>
          <a:xfrm>
            <a:off x="10058400" y="37899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DFF7402-404A-094E-9CD1-DE08923EF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82073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095C6C3-FD32-AB45-A545-F6C5AE9ED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5869" y="2915106"/>
            <a:ext cx="2052236" cy="16771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C7DACF3-F63B-4648-838B-7D6523372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8480" y="2987615"/>
            <a:ext cx="1619251" cy="16046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2166440-B29F-7640-B879-B3F454F23CB3}"/>
              </a:ext>
            </a:extLst>
          </p:cNvPr>
          <p:cNvSpPr txBox="1"/>
          <p:nvPr/>
        </p:nvSpPr>
        <p:spPr>
          <a:xfrm>
            <a:off x="7245353" y="5066987"/>
            <a:ext cx="23017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Roboto" panose="02000000000000000000" pitchFamily="2" charset="0"/>
                <a:ea typeface="Roboto" panose="02000000000000000000" pitchFamily="2" charset="0"/>
              </a:rPr>
              <a:t>Vamos</a:t>
            </a: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2400" dirty="0" err="1">
                <a:latin typeface="Roboto" panose="02000000000000000000" pitchFamily="2" charset="0"/>
                <a:ea typeface="Roboto" panose="02000000000000000000" pitchFamily="2" charset="0"/>
              </a:rPr>
              <a:t>ver</a:t>
            </a: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685632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82079-AC9B-FD4C-9824-F0C956040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9647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 err="1"/>
              <a:t>Chave</a:t>
            </a:r>
            <a:r>
              <a:rPr lang="en-US" sz="4000" dirty="0"/>
              <a:t> de API hardcoded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6F2AC3-3A1F-B647-B69C-6047908F80C7}"/>
              </a:ext>
            </a:extLst>
          </p:cNvPr>
          <p:cNvCxnSpPr>
            <a:cxnSpLocks/>
          </p:cNvCxnSpPr>
          <p:nvPr/>
        </p:nvCxnSpPr>
        <p:spPr>
          <a:xfrm>
            <a:off x="929263" y="1995724"/>
            <a:ext cx="1062318" cy="0"/>
          </a:xfrm>
          <a:prstGeom prst="line">
            <a:avLst/>
          </a:prstGeom>
          <a:ln w="22225">
            <a:solidFill>
              <a:srgbClr val="E59B32"/>
            </a:solidFill>
            <a:prstDash val="soli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6243109-5559-E34C-8D69-77F30FC88150}"/>
              </a:ext>
            </a:extLst>
          </p:cNvPr>
          <p:cNvSpPr txBox="1"/>
          <p:nvPr/>
        </p:nvSpPr>
        <p:spPr>
          <a:xfrm>
            <a:off x="10058400" y="37899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DFF7402-404A-094E-9CD1-DE08923EF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43960" y="8406316"/>
            <a:ext cx="6035160" cy="1300495"/>
          </a:xfrm>
        </p:spPr>
        <p:txBody>
          <a:bodyPr/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025" name="Picture 1" descr="/var/folders/n6/f8wkmd0n3_72jgn2b4vj6gx40000gn/T/com.microsoft.Powerpoint/WebArchiveCopyPasteTempFiles/p89">
            <a:extLst>
              <a:ext uri="{FF2B5EF4-FFF2-40B4-BE49-F238E27FC236}">
                <a16:creationId xmlns:a16="http://schemas.microsoft.com/office/drawing/2014/main" id="{A5332A80-20CC-524F-99D7-16A39117E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3326634"/>
            <a:ext cx="11963400" cy="463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145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82079-AC9B-FD4C-9824-F0C956040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9647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 err="1"/>
              <a:t>Informação</a:t>
            </a:r>
            <a:r>
              <a:rPr lang="en-US" sz="4000" dirty="0"/>
              <a:t> </a:t>
            </a:r>
            <a:r>
              <a:rPr lang="en-US" sz="4000" dirty="0" err="1"/>
              <a:t>sensível</a:t>
            </a:r>
            <a:r>
              <a:rPr lang="en-US" sz="4000" dirty="0"/>
              <a:t> </a:t>
            </a:r>
            <a:r>
              <a:rPr lang="en-US" sz="4000" dirty="0" err="1"/>
              <a:t>em</a:t>
            </a:r>
            <a:r>
              <a:rPr lang="en-US" sz="4000" dirty="0"/>
              <a:t> log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6F2AC3-3A1F-B647-B69C-6047908F80C7}"/>
              </a:ext>
            </a:extLst>
          </p:cNvPr>
          <p:cNvCxnSpPr>
            <a:cxnSpLocks/>
          </p:cNvCxnSpPr>
          <p:nvPr/>
        </p:nvCxnSpPr>
        <p:spPr>
          <a:xfrm>
            <a:off x="929263" y="1995724"/>
            <a:ext cx="1062318" cy="0"/>
          </a:xfrm>
          <a:prstGeom prst="line">
            <a:avLst/>
          </a:prstGeom>
          <a:ln w="22225">
            <a:solidFill>
              <a:srgbClr val="E59B32"/>
            </a:solidFill>
            <a:prstDash val="soli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6243109-5559-E34C-8D69-77F30FC88150}"/>
              </a:ext>
            </a:extLst>
          </p:cNvPr>
          <p:cNvSpPr txBox="1"/>
          <p:nvPr/>
        </p:nvSpPr>
        <p:spPr>
          <a:xfrm>
            <a:off x="10058400" y="37899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DFF7402-404A-094E-9CD1-DE08923EF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43960" y="8406316"/>
            <a:ext cx="6035160" cy="1300495"/>
          </a:xfrm>
        </p:spPr>
        <p:txBody>
          <a:bodyPr/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7B52B5-C4AD-E041-A2D0-2AEB89025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759910"/>
            <a:ext cx="10999376" cy="288290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E486642-407E-4744-A82C-BCEEF47A67A3}"/>
              </a:ext>
            </a:extLst>
          </p:cNvPr>
          <p:cNvSpPr/>
          <p:nvPr/>
        </p:nvSpPr>
        <p:spPr>
          <a:xfrm>
            <a:off x="7976937" y="3525253"/>
            <a:ext cx="3860639" cy="1696452"/>
          </a:xfrm>
          <a:prstGeom prst="rect">
            <a:avLst/>
          </a:prstGeom>
          <a:solidFill>
            <a:srgbClr val="1212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1A8389-8EBD-8047-B3EE-F7BC36860F78}"/>
              </a:ext>
            </a:extLst>
          </p:cNvPr>
          <p:cNvSpPr/>
          <p:nvPr/>
        </p:nvSpPr>
        <p:spPr>
          <a:xfrm>
            <a:off x="7976937" y="2727521"/>
            <a:ext cx="3860638" cy="508973"/>
          </a:xfrm>
          <a:prstGeom prst="rect">
            <a:avLst/>
          </a:prstGeom>
          <a:solidFill>
            <a:srgbClr val="1212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44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82079-AC9B-FD4C-9824-F0C956040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9647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 err="1"/>
              <a:t>Informação</a:t>
            </a:r>
            <a:r>
              <a:rPr lang="en-US" sz="4000" dirty="0"/>
              <a:t> </a:t>
            </a:r>
            <a:r>
              <a:rPr lang="en-US" sz="4000" dirty="0" err="1"/>
              <a:t>sensível</a:t>
            </a:r>
            <a:r>
              <a:rPr lang="en-US" sz="4000" dirty="0"/>
              <a:t> </a:t>
            </a:r>
            <a:r>
              <a:rPr lang="en-US" sz="4000" dirty="0" err="1"/>
              <a:t>em</a:t>
            </a:r>
            <a:r>
              <a:rPr lang="en-US" sz="4000" dirty="0"/>
              <a:t> log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6F2AC3-3A1F-B647-B69C-6047908F80C7}"/>
              </a:ext>
            </a:extLst>
          </p:cNvPr>
          <p:cNvCxnSpPr>
            <a:cxnSpLocks/>
          </p:cNvCxnSpPr>
          <p:nvPr/>
        </p:nvCxnSpPr>
        <p:spPr>
          <a:xfrm>
            <a:off x="929263" y="1995724"/>
            <a:ext cx="1062318" cy="0"/>
          </a:xfrm>
          <a:prstGeom prst="line">
            <a:avLst/>
          </a:prstGeom>
          <a:ln w="22225">
            <a:solidFill>
              <a:srgbClr val="E59B32"/>
            </a:solidFill>
            <a:prstDash val="soli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6243109-5559-E34C-8D69-77F30FC88150}"/>
              </a:ext>
            </a:extLst>
          </p:cNvPr>
          <p:cNvSpPr txBox="1"/>
          <p:nvPr/>
        </p:nvSpPr>
        <p:spPr>
          <a:xfrm>
            <a:off x="10058400" y="37899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DFF7402-404A-094E-9CD1-DE08923EF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43960" y="8406316"/>
            <a:ext cx="6035160" cy="1300495"/>
          </a:xfrm>
        </p:spPr>
        <p:txBody>
          <a:bodyPr/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7B52B5-C4AD-E041-A2D0-2AEB89025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759910"/>
            <a:ext cx="10999376" cy="288290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E486642-407E-4744-A82C-BCEEF47A67A3}"/>
              </a:ext>
            </a:extLst>
          </p:cNvPr>
          <p:cNvSpPr/>
          <p:nvPr/>
        </p:nvSpPr>
        <p:spPr>
          <a:xfrm>
            <a:off x="7976937" y="3525253"/>
            <a:ext cx="3860639" cy="1696452"/>
          </a:xfrm>
          <a:prstGeom prst="rect">
            <a:avLst/>
          </a:prstGeom>
          <a:solidFill>
            <a:srgbClr val="1212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1A8389-8EBD-8047-B3EE-F7BC36860F78}"/>
              </a:ext>
            </a:extLst>
          </p:cNvPr>
          <p:cNvSpPr/>
          <p:nvPr/>
        </p:nvSpPr>
        <p:spPr>
          <a:xfrm>
            <a:off x="7976937" y="2727521"/>
            <a:ext cx="3860638" cy="508973"/>
          </a:xfrm>
          <a:prstGeom prst="rect">
            <a:avLst/>
          </a:prstGeom>
          <a:solidFill>
            <a:srgbClr val="1212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711BBF3-EBF9-4E40-8F70-D46C2D90E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2412" y="3051717"/>
            <a:ext cx="10117059" cy="562059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063868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82079-AC9B-FD4C-9824-F0C956040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37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 err="1"/>
              <a:t>Autenticação</a:t>
            </a:r>
            <a:r>
              <a:rPr lang="en-US" sz="4000" dirty="0"/>
              <a:t> </a:t>
            </a:r>
            <a:r>
              <a:rPr lang="en-US" sz="4000" dirty="0" err="1"/>
              <a:t>insegura</a:t>
            </a:r>
            <a:endParaRPr lang="en-US" sz="40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6F2AC3-3A1F-B647-B69C-6047908F80C7}"/>
              </a:ext>
            </a:extLst>
          </p:cNvPr>
          <p:cNvCxnSpPr>
            <a:cxnSpLocks/>
          </p:cNvCxnSpPr>
          <p:nvPr/>
        </p:nvCxnSpPr>
        <p:spPr>
          <a:xfrm>
            <a:off x="835370" y="1193619"/>
            <a:ext cx="1062318" cy="0"/>
          </a:xfrm>
          <a:prstGeom prst="line">
            <a:avLst/>
          </a:prstGeom>
          <a:ln w="22225">
            <a:solidFill>
              <a:srgbClr val="E59B32"/>
            </a:solidFill>
            <a:prstDash val="soli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6243109-5559-E34C-8D69-77F30FC88150}"/>
              </a:ext>
            </a:extLst>
          </p:cNvPr>
          <p:cNvSpPr txBox="1"/>
          <p:nvPr/>
        </p:nvSpPr>
        <p:spPr>
          <a:xfrm>
            <a:off x="10058400" y="37899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DFF7402-404A-094E-9CD1-DE08923EF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43960" y="8406316"/>
            <a:ext cx="6035160" cy="1300495"/>
          </a:xfrm>
        </p:spPr>
        <p:txBody>
          <a:bodyPr/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2049" name="Picture 1" descr="/var/folders/n6/f8wkmd0n3_72jgn2b4vj6gx40000gn/T/com.microsoft.Powerpoint/WebArchiveCopyPasteTempFiles/p88">
            <a:extLst>
              <a:ext uri="{FF2B5EF4-FFF2-40B4-BE49-F238E27FC236}">
                <a16:creationId xmlns:a16="http://schemas.microsoft.com/office/drawing/2014/main" id="{E8B3645E-D388-894B-A06C-498D41EC85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21"/>
          <a:stretch/>
        </p:blipFill>
        <p:spPr bwMode="auto">
          <a:xfrm>
            <a:off x="601502" y="1487292"/>
            <a:ext cx="10749468" cy="5343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47243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82079-AC9B-FD4C-9824-F0C956040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37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 err="1"/>
              <a:t>Autenticação</a:t>
            </a:r>
            <a:r>
              <a:rPr lang="en-US" sz="4000" dirty="0"/>
              <a:t> </a:t>
            </a:r>
            <a:r>
              <a:rPr lang="en-US" sz="4000" dirty="0" err="1"/>
              <a:t>insegura</a:t>
            </a:r>
            <a:endParaRPr lang="en-US" sz="40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6F2AC3-3A1F-B647-B69C-6047908F80C7}"/>
              </a:ext>
            </a:extLst>
          </p:cNvPr>
          <p:cNvCxnSpPr>
            <a:cxnSpLocks/>
          </p:cNvCxnSpPr>
          <p:nvPr/>
        </p:nvCxnSpPr>
        <p:spPr>
          <a:xfrm>
            <a:off x="835370" y="1193619"/>
            <a:ext cx="1062318" cy="0"/>
          </a:xfrm>
          <a:prstGeom prst="line">
            <a:avLst/>
          </a:prstGeom>
          <a:ln w="22225">
            <a:solidFill>
              <a:srgbClr val="E59B32"/>
            </a:solidFill>
            <a:prstDash val="soli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6243109-5559-E34C-8D69-77F30FC88150}"/>
              </a:ext>
            </a:extLst>
          </p:cNvPr>
          <p:cNvSpPr txBox="1"/>
          <p:nvPr/>
        </p:nvSpPr>
        <p:spPr>
          <a:xfrm>
            <a:off x="10058400" y="37899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DFF7402-404A-094E-9CD1-DE08923EF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43960" y="8406316"/>
            <a:ext cx="6035160" cy="1300495"/>
          </a:xfrm>
        </p:spPr>
        <p:txBody>
          <a:bodyPr/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2049" name="Picture 1" descr="/var/folders/n6/f8wkmd0n3_72jgn2b4vj6gx40000gn/T/com.microsoft.Powerpoint/WebArchiveCopyPasteTempFiles/p88">
            <a:extLst>
              <a:ext uri="{FF2B5EF4-FFF2-40B4-BE49-F238E27FC236}">
                <a16:creationId xmlns:a16="http://schemas.microsoft.com/office/drawing/2014/main" id="{E8B3645E-D388-894B-A06C-498D41EC85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21"/>
          <a:stretch/>
        </p:blipFill>
        <p:spPr bwMode="auto">
          <a:xfrm>
            <a:off x="601502" y="1487292"/>
            <a:ext cx="10749468" cy="5343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" descr="/var/folders/n6/f8wkmd0n3_72jgn2b4vj6gx40000gn/T/com.microsoft.Powerpoint/WebArchiveCopyPasteTempFiles/p88">
            <a:extLst>
              <a:ext uri="{FF2B5EF4-FFF2-40B4-BE49-F238E27FC236}">
                <a16:creationId xmlns:a16="http://schemas.microsoft.com/office/drawing/2014/main" id="{DAF359F2-F877-964C-ACAA-B51A26B36B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3" t="43712" r="85777" b="52852"/>
          <a:stretch/>
        </p:blipFill>
        <p:spPr bwMode="auto">
          <a:xfrm>
            <a:off x="735851" y="3677391"/>
            <a:ext cx="4075538" cy="594444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" descr="/var/folders/n6/f8wkmd0n3_72jgn2b4vj6gx40000gn/T/com.microsoft.Powerpoint/WebArchiveCopyPasteTempFiles/p88">
            <a:extLst>
              <a:ext uri="{FF2B5EF4-FFF2-40B4-BE49-F238E27FC236}">
                <a16:creationId xmlns:a16="http://schemas.microsoft.com/office/drawing/2014/main" id="{B529A4D3-47F3-E84A-A43F-16EDCAF74C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38" t="85869" r="16896" b="10411"/>
          <a:stretch/>
        </p:blipFill>
        <p:spPr bwMode="auto">
          <a:xfrm>
            <a:off x="8242851" y="5157341"/>
            <a:ext cx="2793572" cy="67586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81132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82079-AC9B-FD4C-9824-F0C956040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37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Insecure Direct Object References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6F2AC3-3A1F-B647-B69C-6047908F80C7}"/>
              </a:ext>
            </a:extLst>
          </p:cNvPr>
          <p:cNvCxnSpPr>
            <a:cxnSpLocks/>
          </p:cNvCxnSpPr>
          <p:nvPr/>
        </p:nvCxnSpPr>
        <p:spPr>
          <a:xfrm>
            <a:off x="835370" y="1193619"/>
            <a:ext cx="1062318" cy="0"/>
          </a:xfrm>
          <a:prstGeom prst="line">
            <a:avLst/>
          </a:prstGeom>
          <a:ln w="22225">
            <a:solidFill>
              <a:srgbClr val="E59B32"/>
            </a:solidFill>
            <a:prstDash val="soli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6243109-5559-E34C-8D69-77F30FC88150}"/>
              </a:ext>
            </a:extLst>
          </p:cNvPr>
          <p:cNvSpPr txBox="1"/>
          <p:nvPr/>
        </p:nvSpPr>
        <p:spPr>
          <a:xfrm>
            <a:off x="10058400" y="37899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DFF7402-404A-094E-9CD1-DE08923EF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43960" y="8406316"/>
            <a:ext cx="6035160" cy="1300495"/>
          </a:xfrm>
        </p:spPr>
        <p:txBody>
          <a:bodyPr/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3073" name="Picture 1" descr="/var/folders/n6/f8wkmd0n3_72jgn2b4vj6gx40000gn/T/com.microsoft.Powerpoint/WebArchiveCopyPasteTempFiles/p87">
            <a:extLst>
              <a:ext uri="{FF2B5EF4-FFF2-40B4-BE49-F238E27FC236}">
                <a16:creationId xmlns:a16="http://schemas.microsoft.com/office/drawing/2014/main" id="{58B4DE42-5986-6E40-B335-50B24E754C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18" b="2049"/>
          <a:stretch/>
        </p:blipFill>
        <p:spPr bwMode="auto">
          <a:xfrm>
            <a:off x="176463" y="1697142"/>
            <a:ext cx="11662611" cy="4185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E9FAC61-CA2C-4B41-B2D6-C82D8209019E}"/>
              </a:ext>
            </a:extLst>
          </p:cNvPr>
          <p:cNvSpPr/>
          <p:nvPr/>
        </p:nvSpPr>
        <p:spPr>
          <a:xfrm>
            <a:off x="8190746" y="6252084"/>
            <a:ext cx="3331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404040"/>
                </a:solidFill>
                <a:latin typeface="Open Sans"/>
              </a:rPr>
              <a:t>Reportada</a:t>
            </a:r>
            <a:r>
              <a:rPr lang="en-US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Open Sans"/>
              </a:rPr>
              <a:t>por</a:t>
            </a:r>
            <a:r>
              <a:rPr lang="en-US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Open Sans"/>
              </a:rPr>
              <a:t>Arun</a:t>
            </a:r>
            <a:r>
              <a:rPr lang="en-US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Open Sans"/>
              </a:rPr>
              <a:t>Sureshkumar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988896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82079-AC9B-FD4C-9824-F0C956040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37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Insecure Direct Object References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6F2AC3-3A1F-B647-B69C-6047908F80C7}"/>
              </a:ext>
            </a:extLst>
          </p:cNvPr>
          <p:cNvCxnSpPr>
            <a:cxnSpLocks/>
          </p:cNvCxnSpPr>
          <p:nvPr/>
        </p:nvCxnSpPr>
        <p:spPr>
          <a:xfrm>
            <a:off x="835370" y="1193619"/>
            <a:ext cx="1062318" cy="0"/>
          </a:xfrm>
          <a:prstGeom prst="line">
            <a:avLst/>
          </a:prstGeom>
          <a:ln w="22225">
            <a:solidFill>
              <a:srgbClr val="E59B32"/>
            </a:solidFill>
            <a:prstDash val="soli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6243109-5559-E34C-8D69-77F30FC88150}"/>
              </a:ext>
            </a:extLst>
          </p:cNvPr>
          <p:cNvSpPr txBox="1"/>
          <p:nvPr/>
        </p:nvSpPr>
        <p:spPr>
          <a:xfrm>
            <a:off x="10058400" y="37899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DFF7402-404A-094E-9CD1-DE08923EF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43960" y="8406316"/>
            <a:ext cx="6035160" cy="1300495"/>
          </a:xfrm>
        </p:spPr>
        <p:txBody>
          <a:bodyPr/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3073" name="Picture 1" descr="/var/folders/n6/f8wkmd0n3_72jgn2b4vj6gx40000gn/T/com.microsoft.Powerpoint/WebArchiveCopyPasteTempFiles/p87">
            <a:extLst>
              <a:ext uri="{FF2B5EF4-FFF2-40B4-BE49-F238E27FC236}">
                <a16:creationId xmlns:a16="http://schemas.microsoft.com/office/drawing/2014/main" id="{58B4DE42-5986-6E40-B335-50B24E754C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18" b="2049"/>
          <a:stretch/>
        </p:blipFill>
        <p:spPr bwMode="auto">
          <a:xfrm>
            <a:off x="176463" y="1697142"/>
            <a:ext cx="11662611" cy="4185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E9FAC61-CA2C-4B41-B2D6-C82D8209019E}"/>
              </a:ext>
            </a:extLst>
          </p:cNvPr>
          <p:cNvSpPr/>
          <p:nvPr/>
        </p:nvSpPr>
        <p:spPr>
          <a:xfrm>
            <a:off x="8190746" y="6252084"/>
            <a:ext cx="35589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404040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Reportada</a:t>
            </a:r>
            <a:r>
              <a:rPr lang="en-US" dirty="0">
                <a:solidFill>
                  <a:srgbClr val="404040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por</a:t>
            </a:r>
            <a:r>
              <a:rPr lang="en-US" dirty="0">
                <a:solidFill>
                  <a:srgbClr val="404040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Arun</a:t>
            </a:r>
            <a:r>
              <a:rPr lang="en-US" dirty="0">
                <a:solidFill>
                  <a:srgbClr val="404040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Sureshkumar</a:t>
            </a:r>
            <a:endParaRPr lang="pt-BR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223735-F10F-B04C-AB8C-E7A95B1C47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71" y="5126072"/>
            <a:ext cx="10405675" cy="55911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55708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82079-AC9B-FD4C-9824-F0C9560401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83252"/>
            <a:ext cx="9144000" cy="2387600"/>
          </a:xfrm>
        </p:spPr>
        <p:txBody>
          <a:bodyPr>
            <a:normAutofit/>
          </a:bodyPr>
          <a:lstStyle/>
          <a:p>
            <a:r>
              <a:rPr lang="en-US" sz="6600" b="0" dirty="0" err="1"/>
              <a:t>Qual</a:t>
            </a:r>
            <a:r>
              <a:rPr lang="en-US" sz="6600" b="0" dirty="0"/>
              <a:t> </a:t>
            </a:r>
            <a:r>
              <a:rPr lang="en-US" sz="6600" b="0" dirty="0" err="1"/>
              <a:t>nosso</a:t>
            </a:r>
            <a:r>
              <a:rPr lang="en-US" sz="6600" b="0" dirty="0"/>
              <a:t> </a:t>
            </a:r>
            <a:r>
              <a:rPr lang="en-US" sz="6600" b="0" dirty="0" err="1"/>
              <a:t>papel</a:t>
            </a:r>
            <a:r>
              <a:rPr lang="en-US" sz="6600" b="0" dirty="0"/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243109-5559-E34C-8D69-77F30FC88150}"/>
              </a:ext>
            </a:extLst>
          </p:cNvPr>
          <p:cNvSpPr txBox="1"/>
          <p:nvPr/>
        </p:nvSpPr>
        <p:spPr>
          <a:xfrm>
            <a:off x="10058400" y="37899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88849BE-F33A-B342-A3D1-6AA305DCF6E2}"/>
              </a:ext>
            </a:extLst>
          </p:cNvPr>
          <p:cNvCxnSpPr>
            <a:cxnSpLocks/>
          </p:cNvCxnSpPr>
          <p:nvPr/>
        </p:nvCxnSpPr>
        <p:spPr>
          <a:xfrm>
            <a:off x="5564841" y="3828488"/>
            <a:ext cx="1062318" cy="0"/>
          </a:xfrm>
          <a:prstGeom prst="line">
            <a:avLst/>
          </a:prstGeom>
          <a:ln w="22225">
            <a:solidFill>
              <a:srgbClr val="E59B32"/>
            </a:solidFill>
            <a:prstDash val="soli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05075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82079-AC9B-FD4C-9824-F0C956040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734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Me </a:t>
            </a:r>
            <a:r>
              <a:rPr lang="en-US" sz="4000" dirty="0" err="1"/>
              <a:t>pague</a:t>
            </a:r>
            <a:r>
              <a:rPr lang="en-US" sz="4000" dirty="0"/>
              <a:t> a </a:t>
            </a:r>
            <a:r>
              <a:rPr lang="en-US" sz="4000" dirty="0" err="1"/>
              <a:t>segurança</a:t>
            </a:r>
            <a:r>
              <a:rPr lang="en-US" sz="4000" dirty="0"/>
              <a:t>!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6F2AC3-3A1F-B647-B69C-6047908F80C7}"/>
              </a:ext>
            </a:extLst>
          </p:cNvPr>
          <p:cNvCxnSpPr>
            <a:cxnSpLocks/>
          </p:cNvCxnSpPr>
          <p:nvPr/>
        </p:nvCxnSpPr>
        <p:spPr>
          <a:xfrm>
            <a:off x="838200" y="1550556"/>
            <a:ext cx="1062318" cy="0"/>
          </a:xfrm>
          <a:prstGeom prst="line">
            <a:avLst/>
          </a:prstGeom>
          <a:ln w="22225">
            <a:solidFill>
              <a:srgbClr val="E59B32"/>
            </a:solidFill>
            <a:prstDash val="soli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6243109-5559-E34C-8D69-77F30FC88150}"/>
              </a:ext>
            </a:extLst>
          </p:cNvPr>
          <p:cNvSpPr txBox="1"/>
          <p:nvPr/>
        </p:nvSpPr>
        <p:spPr>
          <a:xfrm>
            <a:off x="10202779" y="380197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72D13F-E5C9-DE49-A671-68F57D73AA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183"/>
          <a:stretch/>
        </p:blipFill>
        <p:spPr>
          <a:xfrm>
            <a:off x="1323474" y="2191798"/>
            <a:ext cx="3934326" cy="32920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C47315-7E5F-944B-A7AF-E8736FBB4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7126" y="2191798"/>
            <a:ext cx="4830083" cy="329208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EC3C3FC-63D3-DF44-9058-FAF48D5F1830}"/>
              </a:ext>
            </a:extLst>
          </p:cNvPr>
          <p:cNvSpPr/>
          <p:nvPr/>
        </p:nvSpPr>
        <p:spPr>
          <a:xfrm>
            <a:off x="7074568" y="2251957"/>
            <a:ext cx="721895" cy="265612"/>
          </a:xfrm>
          <a:prstGeom prst="rect">
            <a:avLst/>
          </a:prstGeom>
          <a:ln>
            <a:solidFill>
              <a:srgbClr val="E59B3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Sec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F28C7D-29BC-3D45-B07D-D373D95E8550}"/>
              </a:ext>
            </a:extLst>
          </p:cNvPr>
          <p:cNvSpPr/>
          <p:nvPr/>
        </p:nvSpPr>
        <p:spPr>
          <a:xfrm>
            <a:off x="9226885" y="3731852"/>
            <a:ext cx="759326" cy="270131"/>
          </a:xfrm>
          <a:prstGeom prst="rect">
            <a:avLst/>
          </a:prstGeom>
          <a:ln>
            <a:solidFill>
              <a:srgbClr val="E59B3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Dev</a:t>
            </a:r>
          </a:p>
        </p:txBody>
      </p:sp>
    </p:spTree>
    <p:extLst>
      <p:ext uri="{BB962C8B-B14F-4D97-AF65-F5344CB8AC3E}">
        <p14:creationId xmlns:p14="http://schemas.microsoft.com/office/powerpoint/2010/main" val="16174214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6243109-5559-E34C-8D69-77F30FC88150}"/>
              </a:ext>
            </a:extLst>
          </p:cNvPr>
          <p:cNvSpPr txBox="1"/>
          <p:nvPr/>
        </p:nvSpPr>
        <p:spPr>
          <a:xfrm>
            <a:off x="10058400" y="37899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B2C745-4814-0543-8CEE-9EA8E21180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597"/>
          <a:stretch/>
        </p:blipFill>
        <p:spPr>
          <a:xfrm>
            <a:off x="1323474" y="2191099"/>
            <a:ext cx="3953709" cy="32927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9CB7907-D497-6643-B64C-263586361B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452" b="17299"/>
          <a:stretch/>
        </p:blipFill>
        <p:spPr>
          <a:xfrm>
            <a:off x="6021002" y="2191099"/>
            <a:ext cx="4847523" cy="329208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856755A-7A6B-4C4E-B5C8-C7C0C5771A40}"/>
              </a:ext>
            </a:extLst>
          </p:cNvPr>
          <p:cNvSpPr/>
          <p:nvPr/>
        </p:nvSpPr>
        <p:spPr>
          <a:xfrm>
            <a:off x="8995483" y="4320432"/>
            <a:ext cx="811317" cy="309072"/>
          </a:xfrm>
          <a:prstGeom prst="rect">
            <a:avLst/>
          </a:prstGeom>
          <a:ln>
            <a:solidFill>
              <a:srgbClr val="E59B3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Dev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D85937-76FD-DA4F-900C-8AB000315824}"/>
              </a:ext>
            </a:extLst>
          </p:cNvPr>
          <p:cNvSpPr/>
          <p:nvPr/>
        </p:nvSpPr>
        <p:spPr>
          <a:xfrm>
            <a:off x="7430208" y="4393870"/>
            <a:ext cx="1036953" cy="309072"/>
          </a:xfrm>
          <a:prstGeom prst="rect">
            <a:avLst/>
          </a:prstGeom>
          <a:ln>
            <a:solidFill>
              <a:srgbClr val="E59B3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Sysadmin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DFA93B-E1D6-424C-B1D4-21C8E960858A}"/>
              </a:ext>
            </a:extLst>
          </p:cNvPr>
          <p:cNvSpPr/>
          <p:nvPr/>
        </p:nvSpPr>
        <p:spPr>
          <a:xfrm>
            <a:off x="7890793" y="2255466"/>
            <a:ext cx="968199" cy="309603"/>
          </a:xfrm>
          <a:prstGeom prst="rect">
            <a:avLst/>
          </a:prstGeom>
          <a:ln>
            <a:solidFill>
              <a:srgbClr val="E59B3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Designer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869670-C02F-8E4E-B31A-CFDCC8DB7D48}"/>
              </a:ext>
            </a:extLst>
          </p:cNvPr>
          <p:cNvSpPr/>
          <p:nvPr/>
        </p:nvSpPr>
        <p:spPr>
          <a:xfrm>
            <a:off x="9484560" y="2437947"/>
            <a:ext cx="968199" cy="309603"/>
          </a:xfrm>
          <a:prstGeom prst="rect">
            <a:avLst/>
          </a:prstGeom>
          <a:ln>
            <a:solidFill>
              <a:srgbClr val="E59B3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PO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511A901-13AB-DF47-A40F-7714E794E9C3}"/>
              </a:ext>
            </a:extLst>
          </p:cNvPr>
          <p:cNvSpPr/>
          <p:nvPr/>
        </p:nvSpPr>
        <p:spPr>
          <a:xfrm>
            <a:off x="6479671" y="4606437"/>
            <a:ext cx="811317" cy="309072"/>
          </a:xfrm>
          <a:prstGeom prst="rect">
            <a:avLst/>
          </a:prstGeom>
          <a:ln>
            <a:solidFill>
              <a:srgbClr val="E59B3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Sec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F635DA-F14A-4D4D-9DAA-07922B0EF07A}"/>
              </a:ext>
            </a:extLst>
          </p:cNvPr>
          <p:cNvSpPr/>
          <p:nvPr/>
        </p:nvSpPr>
        <p:spPr>
          <a:xfrm>
            <a:off x="6362198" y="2495503"/>
            <a:ext cx="943555" cy="371041"/>
          </a:xfrm>
          <a:prstGeom prst="rect">
            <a:avLst/>
          </a:prstGeom>
          <a:ln>
            <a:solidFill>
              <a:srgbClr val="E59B3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AM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9E479995-A6B2-9342-8E5A-AD3373D12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734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Se </a:t>
            </a:r>
            <a:r>
              <a:rPr lang="en-US" sz="4000" dirty="0" err="1"/>
              <a:t>comunicar</a:t>
            </a:r>
            <a:r>
              <a:rPr lang="en-US" sz="4000" dirty="0"/>
              <a:t>, </a:t>
            </a:r>
            <a:r>
              <a:rPr lang="en-US" sz="4000" dirty="0" err="1"/>
              <a:t>integrar</a:t>
            </a:r>
            <a:r>
              <a:rPr lang="en-US" sz="4000" dirty="0"/>
              <a:t> a </a:t>
            </a:r>
            <a:r>
              <a:rPr lang="en-US" sz="4000" dirty="0" err="1"/>
              <a:t>segurança</a:t>
            </a:r>
            <a:r>
              <a:rPr lang="en-US" sz="4000" dirty="0"/>
              <a:t>.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165EC1D-9C5A-8A41-8F39-615269722662}"/>
              </a:ext>
            </a:extLst>
          </p:cNvPr>
          <p:cNvCxnSpPr>
            <a:cxnSpLocks/>
          </p:cNvCxnSpPr>
          <p:nvPr/>
        </p:nvCxnSpPr>
        <p:spPr>
          <a:xfrm>
            <a:off x="838200" y="1550556"/>
            <a:ext cx="1062318" cy="0"/>
          </a:xfrm>
          <a:prstGeom prst="line">
            <a:avLst/>
          </a:prstGeom>
          <a:ln w="22225">
            <a:solidFill>
              <a:srgbClr val="E59B32"/>
            </a:solidFill>
            <a:prstDash val="soli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35383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82079-AC9B-FD4C-9824-F0C956040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34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 err="1"/>
              <a:t>Segurança</a:t>
            </a:r>
            <a:r>
              <a:rPr lang="en-US" sz="4000" dirty="0"/>
              <a:t> </a:t>
            </a:r>
            <a:r>
              <a:rPr lang="en-US" sz="4000" dirty="0" err="1"/>
              <a:t>desde</a:t>
            </a:r>
            <a:r>
              <a:rPr lang="en-US" sz="4000" dirty="0"/>
              <a:t> a </a:t>
            </a:r>
            <a:r>
              <a:rPr lang="en-US" sz="4000" dirty="0" err="1"/>
              <a:t>concepção</a:t>
            </a:r>
            <a:endParaRPr lang="en-US" sz="40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6F2AC3-3A1F-B647-B69C-6047908F80C7}"/>
              </a:ext>
            </a:extLst>
          </p:cNvPr>
          <p:cNvCxnSpPr>
            <a:cxnSpLocks/>
          </p:cNvCxnSpPr>
          <p:nvPr/>
        </p:nvCxnSpPr>
        <p:spPr>
          <a:xfrm>
            <a:off x="838200" y="1682903"/>
            <a:ext cx="1062318" cy="0"/>
          </a:xfrm>
          <a:prstGeom prst="line">
            <a:avLst/>
          </a:prstGeom>
          <a:ln w="22225">
            <a:solidFill>
              <a:srgbClr val="E59B32"/>
            </a:solidFill>
            <a:prstDash val="soli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6243109-5559-E34C-8D69-77F30FC88150}"/>
              </a:ext>
            </a:extLst>
          </p:cNvPr>
          <p:cNvSpPr txBox="1"/>
          <p:nvPr/>
        </p:nvSpPr>
        <p:spPr>
          <a:xfrm>
            <a:off x="10058400" y="37899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452B8C7-805E-AE48-ABFC-B8EC053B3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9046"/>
            <a:ext cx="12192000" cy="456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4512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82079-AC9B-FD4C-9824-F0C956040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34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 err="1"/>
              <a:t>Dificultar</a:t>
            </a:r>
            <a:r>
              <a:rPr lang="en-US" sz="4000" dirty="0"/>
              <a:t> a </a:t>
            </a:r>
            <a:r>
              <a:rPr lang="en-US" sz="4000" dirty="0" err="1"/>
              <a:t>vida</a:t>
            </a:r>
            <a:r>
              <a:rPr lang="en-US" sz="4000" dirty="0"/>
              <a:t> do </a:t>
            </a:r>
            <a:r>
              <a:rPr lang="en-US" sz="4000" dirty="0" err="1"/>
              <a:t>atacante</a:t>
            </a:r>
            <a:endParaRPr lang="en-US" sz="40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6F2AC3-3A1F-B647-B69C-6047908F80C7}"/>
              </a:ext>
            </a:extLst>
          </p:cNvPr>
          <p:cNvCxnSpPr>
            <a:cxnSpLocks/>
          </p:cNvCxnSpPr>
          <p:nvPr/>
        </p:nvCxnSpPr>
        <p:spPr>
          <a:xfrm>
            <a:off x="838200" y="1682903"/>
            <a:ext cx="1062318" cy="0"/>
          </a:xfrm>
          <a:prstGeom prst="line">
            <a:avLst/>
          </a:prstGeom>
          <a:ln w="22225">
            <a:solidFill>
              <a:srgbClr val="E59B32"/>
            </a:solidFill>
            <a:prstDash val="soli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6243109-5559-E34C-8D69-77F30FC88150}"/>
              </a:ext>
            </a:extLst>
          </p:cNvPr>
          <p:cNvSpPr txBox="1"/>
          <p:nvPr/>
        </p:nvSpPr>
        <p:spPr>
          <a:xfrm>
            <a:off x="10058400" y="37899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B0F1F4B-08D7-5646-88D4-65DA5DDA0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937" y="1839046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pt-BR" sz="2400" dirty="0"/>
              <a:t>Ofuscação do código;</a:t>
            </a:r>
          </a:p>
          <a:p>
            <a:pPr>
              <a:lnSpc>
                <a:spcPct val="150000"/>
              </a:lnSpc>
            </a:pPr>
            <a:r>
              <a:rPr lang="pt-BR" sz="2400" dirty="0" err="1"/>
              <a:t>Antitamper</a:t>
            </a:r>
            <a:r>
              <a:rPr lang="pt-BR" sz="2400" dirty="0"/>
              <a:t>;</a:t>
            </a:r>
          </a:p>
          <a:p>
            <a:pPr>
              <a:lnSpc>
                <a:spcPct val="150000"/>
              </a:lnSpc>
            </a:pPr>
            <a:r>
              <a:rPr lang="pt-BR" sz="2400" dirty="0" err="1"/>
              <a:t>Antidebug</a:t>
            </a:r>
            <a:r>
              <a:rPr lang="pt-BR" sz="2400" dirty="0"/>
              <a:t>;</a:t>
            </a:r>
          </a:p>
          <a:p>
            <a:pPr>
              <a:lnSpc>
                <a:spcPct val="150000"/>
              </a:lnSpc>
            </a:pPr>
            <a:r>
              <a:rPr lang="pt-BR" sz="2400" dirty="0" err="1"/>
              <a:t>Antihooking</a:t>
            </a:r>
            <a:r>
              <a:rPr lang="pt-BR" sz="2400" dirty="0"/>
              <a:t>;</a:t>
            </a:r>
          </a:p>
          <a:p>
            <a:pPr>
              <a:lnSpc>
                <a:spcPct val="150000"/>
              </a:lnSpc>
            </a:pPr>
            <a:r>
              <a:rPr lang="pt-BR" sz="2400" dirty="0" err="1"/>
              <a:t>Antiemulador</a:t>
            </a:r>
            <a:r>
              <a:rPr lang="pt-BR" sz="2400" dirty="0"/>
              <a:t>;</a:t>
            </a:r>
          </a:p>
          <a:p>
            <a:pPr>
              <a:lnSpc>
                <a:spcPct val="150000"/>
              </a:lnSpc>
            </a:pPr>
            <a:r>
              <a:rPr lang="pt-BR" sz="2400" dirty="0" err="1"/>
              <a:t>Antiroot</a:t>
            </a:r>
            <a:r>
              <a:rPr lang="pt-BR" sz="2400" dirty="0"/>
              <a:t>/</a:t>
            </a:r>
            <a:r>
              <a:rPr lang="pt-BR" sz="2400" dirty="0" err="1"/>
              <a:t>Jailbreak</a:t>
            </a:r>
            <a:r>
              <a:rPr lang="pt-BR" sz="2400" dirty="0"/>
              <a:t>;</a:t>
            </a:r>
          </a:p>
          <a:p>
            <a:pPr>
              <a:lnSpc>
                <a:spcPct val="150000"/>
              </a:lnSpc>
            </a:pPr>
            <a:r>
              <a:rPr lang="pt-BR" sz="2400" dirty="0"/>
              <a:t>SSL </a:t>
            </a:r>
            <a:r>
              <a:rPr lang="pt-BR" sz="2400" dirty="0" err="1"/>
              <a:t>Pinning</a:t>
            </a:r>
            <a:r>
              <a:rPr lang="pt-BR" sz="2400" dirty="0"/>
              <a:t>;</a:t>
            </a:r>
          </a:p>
          <a:p>
            <a:pPr>
              <a:lnSpc>
                <a:spcPct val="150000"/>
              </a:lnSpc>
            </a:pPr>
            <a:r>
              <a:rPr lang="pt-BR" sz="2400" dirty="0"/>
              <a:t>Criptografar e assinar </a:t>
            </a:r>
            <a:r>
              <a:rPr lang="pt-BR" sz="2400" dirty="0" err="1"/>
              <a:t>Payload</a:t>
            </a:r>
            <a:r>
              <a:rPr lang="pt-BR" sz="2400" dirty="0"/>
              <a:t> (RSA + AES).</a:t>
            </a:r>
          </a:p>
          <a:p>
            <a:pPr>
              <a:lnSpc>
                <a:spcPct val="150000"/>
              </a:lnSpc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10635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82079-AC9B-FD4C-9824-F0C956040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3483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SafetyNet Attestation API</a:t>
            </a:r>
            <a:br>
              <a:rPr lang="en-US" dirty="0"/>
            </a:br>
            <a:endParaRPr lang="en-US" sz="40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6F2AC3-3A1F-B647-B69C-6047908F80C7}"/>
              </a:ext>
            </a:extLst>
          </p:cNvPr>
          <p:cNvCxnSpPr>
            <a:cxnSpLocks/>
          </p:cNvCxnSpPr>
          <p:nvPr/>
        </p:nvCxnSpPr>
        <p:spPr>
          <a:xfrm>
            <a:off x="838200" y="1490398"/>
            <a:ext cx="1062318" cy="0"/>
          </a:xfrm>
          <a:prstGeom prst="line">
            <a:avLst/>
          </a:prstGeom>
          <a:ln w="22225">
            <a:solidFill>
              <a:srgbClr val="E59B32"/>
            </a:solidFill>
            <a:prstDash val="soli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6243109-5559-E34C-8D69-77F30FC88150}"/>
              </a:ext>
            </a:extLst>
          </p:cNvPr>
          <p:cNvSpPr txBox="1"/>
          <p:nvPr/>
        </p:nvSpPr>
        <p:spPr>
          <a:xfrm>
            <a:off x="10058400" y="37899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E064DB-9677-D34C-BF1E-14AE866C0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364" y="1839046"/>
            <a:ext cx="6510526" cy="339203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6773E8C-8006-CD45-A48E-0932BB12A779}"/>
              </a:ext>
            </a:extLst>
          </p:cNvPr>
          <p:cNvSpPr/>
          <p:nvPr/>
        </p:nvSpPr>
        <p:spPr>
          <a:xfrm>
            <a:off x="582259" y="6195497"/>
            <a:ext cx="61446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https://github.com/googlesamples/android-play-safetynet/</a:t>
            </a:r>
            <a:endParaRPr lang="en-US" dirty="0">
              <a:solidFill>
                <a:schemeClr val="bg2">
                  <a:lumMod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2ACCC9-76B5-2345-8885-59B5B3D07FAA}"/>
              </a:ext>
            </a:extLst>
          </p:cNvPr>
          <p:cNvSpPr/>
          <p:nvPr/>
        </p:nvSpPr>
        <p:spPr>
          <a:xfrm>
            <a:off x="6726890" y="1839046"/>
            <a:ext cx="5036457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E59B32"/>
              </a:buClr>
              <a:buFont typeface="+mj-lt"/>
              <a:buAutoNum type="arabicPeriod"/>
            </a:pPr>
            <a:r>
              <a:rPr lang="pt-BR" sz="1400" dirty="0">
                <a:latin typeface="Roboto" panose="02000000000000000000" pitchFamily="2" charset="0"/>
                <a:ea typeface="Roboto" panose="02000000000000000000" pitchFamily="2" charset="0"/>
              </a:rPr>
              <a:t>A API </a:t>
            </a:r>
            <a:r>
              <a:rPr lang="pt-BR" sz="1400" dirty="0" err="1">
                <a:latin typeface="Roboto" panose="02000000000000000000" pitchFamily="2" charset="0"/>
                <a:ea typeface="Roboto" panose="02000000000000000000" pitchFamily="2" charset="0"/>
              </a:rPr>
              <a:t>SafetyNet</a:t>
            </a:r>
            <a:r>
              <a:rPr lang="pt-BR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t-BR" sz="1400" dirty="0" err="1">
                <a:latin typeface="Roboto" panose="02000000000000000000" pitchFamily="2" charset="0"/>
                <a:ea typeface="Roboto" panose="02000000000000000000" pitchFamily="2" charset="0"/>
              </a:rPr>
              <a:t>Attestation</a:t>
            </a:r>
            <a:r>
              <a:rPr lang="pt-BR" sz="1400" dirty="0">
                <a:latin typeface="Roboto" panose="02000000000000000000" pitchFamily="2" charset="0"/>
                <a:ea typeface="Roboto" panose="02000000000000000000" pitchFamily="2" charset="0"/>
              </a:rPr>
              <a:t> recebe uma chamada do seu aplicativo incluindo um </a:t>
            </a:r>
            <a:r>
              <a:rPr lang="pt-BR" sz="1400" dirty="0" err="1">
                <a:latin typeface="Roboto" panose="02000000000000000000" pitchFamily="2" charset="0"/>
                <a:ea typeface="Roboto" panose="02000000000000000000" pitchFamily="2" charset="0"/>
              </a:rPr>
              <a:t>nonce</a:t>
            </a:r>
            <a:r>
              <a:rPr lang="pt-BR" sz="14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endParaRPr lang="en-US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Clr>
                <a:srgbClr val="E59B32"/>
              </a:buClr>
              <a:buFont typeface="+mj-lt"/>
              <a:buAutoNum type="arabicPeriod"/>
            </a:pPr>
            <a:endParaRPr lang="en-US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Clr>
                <a:srgbClr val="E59B32"/>
              </a:buClr>
              <a:buFont typeface="+mj-lt"/>
              <a:buAutoNum type="arabicPeriod"/>
            </a:pPr>
            <a:r>
              <a:rPr lang="pt-BR" sz="1400" dirty="0">
                <a:latin typeface="Roboto" panose="02000000000000000000" pitchFamily="2" charset="0"/>
                <a:ea typeface="Roboto" panose="02000000000000000000" pitchFamily="2" charset="0"/>
              </a:rPr>
              <a:t>O serviço </a:t>
            </a:r>
            <a:r>
              <a:rPr lang="pt-BR" sz="1400" dirty="0" err="1">
                <a:latin typeface="Roboto" panose="02000000000000000000" pitchFamily="2" charset="0"/>
                <a:ea typeface="Roboto" panose="02000000000000000000" pitchFamily="2" charset="0"/>
              </a:rPr>
              <a:t>SafetyNet</a:t>
            </a:r>
            <a:r>
              <a:rPr lang="pt-BR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t-BR" sz="1400" dirty="0" err="1">
                <a:latin typeface="Roboto" panose="02000000000000000000" pitchFamily="2" charset="0"/>
                <a:ea typeface="Roboto" panose="02000000000000000000" pitchFamily="2" charset="0"/>
              </a:rPr>
              <a:t>Attestation</a:t>
            </a:r>
            <a:r>
              <a:rPr lang="pt-BR" sz="1400" dirty="0">
                <a:latin typeface="Roboto" panose="02000000000000000000" pitchFamily="2" charset="0"/>
                <a:ea typeface="Roboto" panose="02000000000000000000" pitchFamily="2" charset="0"/>
              </a:rPr>
              <a:t> avalia o ambiente de </a:t>
            </a:r>
            <a:r>
              <a:rPr lang="pt-BR" sz="1400" dirty="0" err="1">
                <a:latin typeface="Roboto" panose="02000000000000000000" pitchFamily="2" charset="0"/>
                <a:ea typeface="Roboto" panose="02000000000000000000" pitchFamily="2" charset="0"/>
              </a:rPr>
              <a:t>runtime</a:t>
            </a:r>
            <a:r>
              <a:rPr lang="pt-BR" sz="1400" dirty="0">
                <a:latin typeface="Roboto" panose="02000000000000000000" pitchFamily="2" charset="0"/>
                <a:ea typeface="Roboto" panose="02000000000000000000" pitchFamily="2" charset="0"/>
              </a:rPr>
              <a:t> e requisita aos servidores do Google um resultado através de uma mensagem assinada.</a:t>
            </a:r>
            <a:endParaRPr lang="en-US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Clr>
                <a:srgbClr val="E59B32"/>
              </a:buClr>
              <a:buFont typeface="+mj-lt"/>
              <a:buAutoNum type="arabicPeriod"/>
            </a:pPr>
            <a:endParaRPr lang="en-US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Clr>
                <a:srgbClr val="E59B32"/>
              </a:buClr>
              <a:buFont typeface="+mj-lt"/>
              <a:buAutoNum type="arabicPeriod"/>
            </a:pPr>
            <a:r>
              <a:rPr lang="pt-BR" sz="1400" dirty="0">
                <a:latin typeface="Roboto" panose="02000000000000000000" pitchFamily="2" charset="0"/>
                <a:ea typeface="Roboto" panose="02000000000000000000" pitchFamily="2" charset="0"/>
              </a:rPr>
              <a:t>Servidores do Google retornam uma mensagem assinada ao </a:t>
            </a:r>
            <a:r>
              <a:rPr lang="pt-BR" sz="1400" dirty="0" err="1">
                <a:latin typeface="Roboto" panose="02000000000000000000" pitchFamily="2" charset="0"/>
                <a:ea typeface="Roboto" panose="02000000000000000000" pitchFamily="2" charset="0"/>
              </a:rPr>
              <a:t>device</a:t>
            </a:r>
            <a:r>
              <a:rPr lang="pt-BR" sz="1400" dirty="0">
                <a:latin typeface="Roboto" panose="02000000000000000000" pitchFamily="2" charset="0"/>
                <a:ea typeface="Roboto" panose="02000000000000000000" pitchFamily="2" charset="0"/>
              </a:rPr>
              <a:t> para a </a:t>
            </a:r>
            <a:r>
              <a:rPr lang="pt-BR" sz="1400" dirty="0" err="1">
                <a:latin typeface="Roboto" panose="02000000000000000000" pitchFamily="2" charset="0"/>
                <a:ea typeface="Roboto" panose="02000000000000000000" pitchFamily="2" charset="0"/>
              </a:rPr>
              <a:t>SafetyNet</a:t>
            </a:r>
            <a:r>
              <a:rPr lang="pt-BR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t-BR" sz="1400" dirty="0" err="1">
                <a:latin typeface="Roboto" panose="02000000000000000000" pitchFamily="2" charset="0"/>
                <a:ea typeface="Roboto" panose="02000000000000000000" pitchFamily="2" charset="0"/>
              </a:rPr>
              <a:t>attestation</a:t>
            </a:r>
            <a:r>
              <a:rPr lang="pt-BR" sz="14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endParaRPr lang="en-US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Clr>
                <a:srgbClr val="E59B32"/>
              </a:buClr>
              <a:buFont typeface="+mj-lt"/>
              <a:buAutoNum type="arabicPeriod"/>
            </a:pPr>
            <a:endParaRPr lang="en-US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Clr>
                <a:srgbClr val="E59B32"/>
              </a:buClr>
              <a:buFont typeface="+mj-lt"/>
              <a:buAutoNum type="arabicPeriod"/>
            </a:pPr>
            <a:r>
              <a:rPr lang="pt-BR" sz="1400" dirty="0" err="1">
                <a:latin typeface="Roboto" panose="02000000000000000000" pitchFamily="2" charset="0"/>
                <a:ea typeface="Roboto" panose="02000000000000000000" pitchFamily="2" charset="0"/>
              </a:rPr>
              <a:t>SafetyNet</a:t>
            </a:r>
            <a:r>
              <a:rPr lang="pt-BR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t-BR" sz="1400" dirty="0" err="1">
                <a:latin typeface="Roboto" panose="02000000000000000000" pitchFamily="2" charset="0"/>
                <a:ea typeface="Roboto" panose="02000000000000000000" pitchFamily="2" charset="0"/>
              </a:rPr>
              <a:t>attestation</a:t>
            </a:r>
            <a:r>
              <a:rPr lang="pt-BR" sz="1400" dirty="0">
                <a:latin typeface="Roboto" panose="02000000000000000000" pitchFamily="2" charset="0"/>
                <a:ea typeface="Roboto" panose="02000000000000000000" pitchFamily="2" charset="0"/>
              </a:rPr>
              <a:t> retorna esses valores para o seu </a:t>
            </a:r>
            <a:r>
              <a:rPr lang="pt-BR" sz="1400" dirty="0" err="1">
                <a:latin typeface="Roboto" panose="02000000000000000000" pitchFamily="2" charset="0"/>
                <a:ea typeface="Roboto" panose="02000000000000000000" pitchFamily="2" charset="0"/>
              </a:rPr>
              <a:t>app</a:t>
            </a:r>
            <a:r>
              <a:rPr lang="pt-BR" sz="14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  <a:p>
            <a:pPr marL="342900" indent="-342900">
              <a:buClr>
                <a:srgbClr val="E59B32"/>
              </a:buClr>
              <a:buFont typeface="+mj-lt"/>
              <a:buAutoNum type="arabicPeriod"/>
            </a:pPr>
            <a:endParaRPr lang="pt-BR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Clr>
                <a:srgbClr val="E59B32"/>
              </a:buClr>
              <a:buFont typeface="+mj-lt"/>
              <a:buAutoNum type="arabicPeriod"/>
            </a:pPr>
            <a:r>
              <a:rPr lang="pt-BR" sz="1400" dirty="0">
                <a:latin typeface="Roboto" panose="02000000000000000000" pitchFamily="2" charset="0"/>
                <a:ea typeface="Roboto" panose="02000000000000000000" pitchFamily="2" charset="0"/>
              </a:rPr>
              <a:t>Seu </a:t>
            </a:r>
            <a:r>
              <a:rPr lang="pt-BR" sz="1400" dirty="0" err="1">
                <a:latin typeface="Roboto" panose="02000000000000000000" pitchFamily="2" charset="0"/>
                <a:ea typeface="Roboto" panose="02000000000000000000" pitchFamily="2" charset="0"/>
              </a:rPr>
              <a:t>app</a:t>
            </a:r>
            <a:r>
              <a:rPr lang="pt-BR" sz="1400" dirty="0">
                <a:latin typeface="Roboto" panose="02000000000000000000" pitchFamily="2" charset="0"/>
                <a:ea typeface="Roboto" panose="02000000000000000000" pitchFamily="2" charset="0"/>
              </a:rPr>
              <a:t> encaminha para os seus servidores.</a:t>
            </a:r>
            <a:endParaRPr lang="en-US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Clr>
                <a:srgbClr val="E59B32"/>
              </a:buClr>
              <a:buFont typeface="+mj-lt"/>
              <a:buAutoNum type="arabicPeriod"/>
            </a:pPr>
            <a:endParaRPr lang="en-US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Clr>
                <a:srgbClr val="E59B32"/>
              </a:buClr>
              <a:buFont typeface="+mj-lt"/>
              <a:buAutoNum type="arabicPeriod"/>
            </a:pPr>
            <a:r>
              <a:rPr lang="pt-BR" sz="1400" dirty="0">
                <a:latin typeface="Roboto" panose="02000000000000000000" pitchFamily="2" charset="0"/>
                <a:ea typeface="Roboto" panose="02000000000000000000" pitchFamily="2" charset="0"/>
              </a:rPr>
              <a:t>Seus servidores recebem a informação e utilizam para tomada de decisões de segurança.</a:t>
            </a:r>
            <a:endParaRPr lang="en-US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Clr>
                <a:srgbClr val="E59B32"/>
              </a:buClr>
              <a:buFont typeface="+mj-lt"/>
              <a:buAutoNum type="arabicPeriod"/>
            </a:pPr>
            <a:endParaRPr lang="en-US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Clr>
                <a:srgbClr val="E59B32"/>
              </a:buClr>
              <a:buFont typeface="+mj-lt"/>
              <a:buAutoNum type="arabicPeriod"/>
            </a:pPr>
            <a:endParaRPr lang="en-US" sz="12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2464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82079-AC9B-FD4C-9824-F0C956040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3483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SafetyNet Attestation API</a:t>
            </a:r>
            <a:br>
              <a:rPr lang="en-US" dirty="0"/>
            </a:br>
            <a:endParaRPr lang="en-US" sz="40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6F2AC3-3A1F-B647-B69C-6047908F80C7}"/>
              </a:ext>
            </a:extLst>
          </p:cNvPr>
          <p:cNvCxnSpPr>
            <a:cxnSpLocks/>
          </p:cNvCxnSpPr>
          <p:nvPr/>
        </p:nvCxnSpPr>
        <p:spPr>
          <a:xfrm>
            <a:off x="838200" y="1490398"/>
            <a:ext cx="1062318" cy="0"/>
          </a:xfrm>
          <a:prstGeom prst="line">
            <a:avLst/>
          </a:prstGeom>
          <a:ln w="22225">
            <a:solidFill>
              <a:srgbClr val="E59B32"/>
            </a:solidFill>
            <a:prstDash val="soli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6243109-5559-E34C-8D69-77F30FC88150}"/>
              </a:ext>
            </a:extLst>
          </p:cNvPr>
          <p:cNvSpPr txBox="1"/>
          <p:nvPr/>
        </p:nvSpPr>
        <p:spPr>
          <a:xfrm>
            <a:off x="10058400" y="37899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F0C91F-ED68-E84E-8CD6-065C73B01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00" y="1752629"/>
            <a:ext cx="10947400" cy="481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7019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6E4B0-0CF6-6A4C-83FD-C3ED474CAD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5296" y="1555676"/>
            <a:ext cx="9981408" cy="2387600"/>
          </a:xfrm>
        </p:spPr>
        <p:txBody>
          <a:bodyPr>
            <a:normAutofit/>
          </a:bodyPr>
          <a:lstStyle/>
          <a:p>
            <a:r>
              <a:rPr lang="en-US" sz="5400" dirty="0" err="1"/>
              <a:t>Segurança</a:t>
            </a:r>
            <a:r>
              <a:rPr lang="en-US" sz="5400" dirty="0"/>
              <a:t> </a:t>
            </a:r>
            <a:r>
              <a:rPr lang="en-US" sz="5400" dirty="0" err="1"/>
              <a:t>é</a:t>
            </a:r>
            <a:r>
              <a:rPr lang="en-US" sz="5400" dirty="0"/>
              <a:t> </a:t>
            </a:r>
            <a:r>
              <a:rPr lang="en-US" sz="5400" dirty="0" err="1"/>
              <a:t>colaborativa</a:t>
            </a:r>
            <a:r>
              <a:rPr lang="en-US" sz="5400" dirty="0"/>
              <a:t>.</a:t>
            </a:r>
            <a:br>
              <a:rPr lang="en-US" sz="5400" dirty="0"/>
            </a:br>
            <a:r>
              <a:rPr lang="en-US" sz="5400" dirty="0" err="1">
                <a:solidFill>
                  <a:srgbClr val="E59B32"/>
                </a:solidFill>
              </a:rPr>
              <a:t>É</a:t>
            </a:r>
            <a:r>
              <a:rPr lang="en-US" sz="5400" dirty="0">
                <a:solidFill>
                  <a:srgbClr val="E59B32"/>
                </a:solidFill>
              </a:rPr>
              <a:t> </a:t>
            </a:r>
            <a:r>
              <a:rPr lang="en-US" sz="5400" dirty="0" err="1">
                <a:solidFill>
                  <a:srgbClr val="E59B32"/>
                </a:solidFill>
              </a:rPr>
              <a:t>uma</a:t>
            </a:r>
            <a:r>
              <a:rPr lang="en-US" sz="5400" dirty="0">
                <a:solidFill>
                  <a:srgbClr val="E59B32"/>
                </a:solidFill>
              </a:rPr>
              <a:t> </a:t>
            </a:r>
            <a:r>
              <a:rPr lang="en-US" sz="5400" dirty="0" err="1">
                <a:solidFill>
                  <a:srgbClr val="E59B32"/>
                </a:solidFill>
              </a:rPr>
              <a:t>jornada</a:t>
            </a:r>
            <a:r>
              <a:rPr lang="en-US" sz="5400" dirty="0">
                <a:solidFill>
                  <a:srgbClr val="E59B32"/>
                </a:solidFill>
              </a:rPr>
              <a:t> de </a:t>
            </a:r>
            <a:r>
              <a:rPr lang="en-US" sz="5400" dirty="0" err="1">
                <a:solidFill>
                  <a:srgbClr val="E59B32"/>
                </a:solidFill>
              </a:rPr>
              <a:t>construção</a:t>
            </a:r>
            <a:r>
              <a:rPr lang="en-US" sz="5400" dirty="0">
                <a:solidFill>
                  <a:srgbClr val="E59B3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27053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6E4B0-0CF6-6A4C-83FD-C3ED474CAD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5296" y="1555676"/>
            <a:ext cx="9981408" cy="2387600"/>
          </a:xfrm>
        </p:spPr>
        <p:txBody>
          <a:bodyPr>
            <a:normAutofit/>
          </a:bodyPr>
          <a:lstStyle/>
          <a:p>
            <a:r>
              <a:rPr lang="en-US" sz="5400" dirty="0" err="1"/>
              <a:t>Segurança</a:t>
            </a:r>
            <a:r>
              <a:rPr lang="en-US" sz="5400" dirty="0"/>
              <a:t> </a:t>
            </a:r>
            <a:r>
              <a:rPr lang="en-US" sz="5400" dirty="0" err="1"/>
              <a:t>é</a:t>
            </a:r>
            <a:r>
              <a:rPr lang="en-US" sz="5400" dirty="0"/>
              <a:t> </a:t>
            </a:r>
            <a:r>
              <a:rPr lang="en-US" sz="5400" dirty="0" err="1"/>
              <a:t>colaborativa</a:t>
            </a:r>
            <a:r>
              <a:rPr lang="en-US" sz="5400" dirty="0"/>
              <a:t>.</a:t>
            </a:r>
            <a:br>
              <a:rPr lang="en-US" sz="5400" dirty="0"/>
            </a:br>
            <a:r>
              <a:rPr lang="en-US" sz="5400" dirty="0" err="1">
                <a:solidFill>
                  <a:srgbClr val="E59B32"/>
                </a:solidFill>
              </a:rPr>
              <a:t>É</a:t>
            </a:r>
            <a:r>
              <a:rPr lang="en-US" sz="5400" dirty="0">
                <a:solidFill>
                  <a:srgbClr val="E59B32"/>
                </a:solidFill>
              </a:rPr>
              <a:t> </a:t>
            </a:r>
            <a:r>
              <a:rPr lang="en-US" sz="5400" dirty="0" err="1">
                <a:solidFill>
                  <a:srgbClr val="E59B32"/>
                </a:solidFill>
              </a:rPr>
              <a:t>uma</a:t>
            </a:r>
            <a:r>
              <a:rPr lang="en-US" sz="5400" dirty="0">
                <a:solidFill>
                  <a:srgbClr val="E59B32"/>
                </a:solidFill>
              </a:rPr>
              <a:t> </a:t>
            </a:r>
            <a:r>
              <a:rPr lang="en-US" sz="5400" dirty="0" err="1">
                <a:solidFill>
                  <a:srgbClr val="E59B32"/>
                </a:solidFill>
              </a:rPr>
              <a:t>jornada</a:t>
            </a:r>
            <a:r>
              <a:rPr lang="en-US" sz="5400" dirty="0">
                <a:solidFill>
                  <a:srgbClr val="E59B32"/>
                </a:solidFill>
              </a:rPr>
              <a:t> de </a:t>
            </a:r>
            <a:r>
              <a:rPr lang="en-US" sz="5400" dirty="0" err="1">
                <a:solidFill>
                  <a:srgbClr val="E59B32"/>
                </a:solidFill>
              </a:rPr>
              <a:t>construção</a:t>
            </a:r>
            <a:r>
              <a:rPr lang="en-US" sz="5400" dirty="0">
                <a:solidFill>
                  <a:srgbClr val="E59B32"/>
                </a:solidFill>
              </a:rPr>
              <a:t>.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7BEFBD2E-5BE7-5944-8AD4-93DBD2BAA718}"/>
              </a:ext>
            </a:extLst>
          </p:cNvPr>
          <p:cNvSpPr txBox="1">
            <a:spLocks/>
          </p:cNvSpPr>
          <p:nvPr/>
        </p:nvSpPr>
        <p:spPr>
          <a:xfrm>
            <a:off x="1352156" y="4216558"/>
            <a:ext cx="9144000" cy="919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rgbClr val="E59B3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Obrigado</a:t>
            </a:r>
            <a:r>
              <a:rPr lang="en-US" dirty="0"/>
              <a:t>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5184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82079-AC9B-FD4C-9824-F0C956040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34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 err="1"/>
              <a:t>Referências</a:t>
            </a:r>
            <a:endParaRPr lang="en-US" sz="40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6F2AC3-3A1F-B647-B69C-6047908F80C7}"/>
              </a:ext>
            </a:extLst>
          </p:cNvPr>
          <p:cNvCxnSpPr>
            <a:cxnSpLocks/>
          </p:cNvCxnSpPr>
          <p:nvPr/>
        </p:nvCxnSpPr>
        <p:spPr>
          <a:xfrm>
            <a:off x="838200" y="1682903"/>
            <a:ext cx="848710" cy="0"/>
          </a:xfrm>
          <a:prstGeom prst="line">
            <a:avLst/>
          </a:prstGeom>
          <a:ln w="22225">
            <a:solidFill>
              <a:srgbClr val="E59B32"/>
            </a:solidFill>
            <a:prstDash val="soli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6243109-5559-E34C-8D69-77F30FC88150}"/>
              </a:ext>
            </a:extLst>
          </p:cNvPr>
          <p:cNvSpPr txBox="1"/>
          <p:nvPr/>
        </p:nvSpPr>
        <p:spPr>
          <a:xfrm>
            <a:off x="10058400" y="37899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C4EE194-80FC-7E44-A5B7-75EFB8267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937" y="1839046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https://blogs.sans.org/appsecstreetfighter/files/2018/10/DevSecOps_Exploring_Phase1-2.pdf</a:t>
            </a:r>
            <a:endParaRPr lang="en-US" sz="1800" dirty="0"/>
          </a:p>
          <a:p>
            <a:pPr>
              <a:lnSpc>
                <a:spcPct val="150000"/>
              </a:lnSpc>
            </a:pPr>
            <a:r>
              <a:rPr lang="en-US" sz="18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https://arunsureshkumar.me/index.php/2016/09/16/facebook-page-takeover-zero-day-vulnerability/</a:t>
            </a:r>
            <a:endParaRPr lang="en-US" sz="1800" dirty="0"/>
          </a:p>
          <a:p>
            <a:pPr>
              <a:lnSpc>
                <a:spcPct val="150000"/>
              </a:lnSpc>
            </a:pPr>
            <a:r>
              <a:rPr lang="en-US" sz="18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https://breachlevelindex.com/</a:t>
            </a:r>
            <a:endParaRPr lang="en-US" sz="1800" dirty="0"/>
          </a:p>
          <a:p>
            <a:pPr>
              <a:lnSpc>
                <a:spcPct val="150000"/>
              </a:lnSpc>
            </a:pPr>
            <a:r>
              <a:rPr lang="en-US" sz="18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https://developer.android.com/training/safetynet/attestation.html</a:t>
            </a:r>
            <a:endParaRPr lang="en-US" sz="1800" dirty="0"/>
          </a:p>
          <a:p>
            <a:pPr>
              <a:lnSpc>
                <a:spcPct val="150000"/>
              </a:lnSpc>
            </a:pP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3694740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13710</TotalTime>
  <Words>289</Words>
  <Application>Microsoft Macintosh PowerPoint</Application>
  <PresentationFormat>Widescreen</PresentationFormat>
  <Paragraphs>75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Open Sans</vt:lpstr>
      <vt:lpstr>Roboto</vt:lpstr>
      <vt:lpstr>Roboto Light</vt:lpstr>
      <vt:lpstr>Roboto Slab</vt:lpstr>
      <vt:lpstr>Office Theme</vt:lpstr>
      <vt:lpstr>Olá, pessoal.</vt:lpstr>
      <vt:lpstr>PowerPoint Presentation</vt:lpstr>
      <vt:lpstr>PowerPoint Presentation</vt:lpstr>
      <vt:lpstr>PowerPoint Presentation</vt:lpstr>
      <vt:lpstr>Por que isso acontece?</vt:lpstr>
      <vt:lpstr>Por que isso acontece?</vt:lpstr>
      <vt:lpstr>#whoami</vt:lpstr>
      <vt:lpstr>Além da cereja do bolo e do Forrest</vt:lpstr>
      <vt:lpstr>Aonde isso nos leva?</vt:lpstr>
      <vt:lpstr>Chave de API hardcoded</vt:lpstr>
      <vt:lpstr>Informação sensível em log</vt:lpstr>
      <vt:lpstr>Informação sensível em log</vt:lpstr>
      <vt:lpstr>Autenticação insegura</vt:lpstr>
      <vt:lpstr>Autenticação insegura</vt:lpstr>
      <vt:lpstr>Insecure Direct Object References</vt:lpstr>
      <vt:lpstr>Insecure Direct Object References</vt:lpstr>
      <vt:lpstr>Qual nosso papel?</vt:lpstr>
      <vt:lpstr>Me pague a segurança!</vt:lpstr>
      <vt:lpstr>Se comunicar, integrar a segurança.</vt:lpstr>
      <vt:lpstr>Segurança desde a concepção</vt:lpstr>
      <vt:lpstr>Dificultar a vida do atacante</vt:lpstr>
      <vt:lpstr>SafetyNet Attestation API </vt:lpstr>
      <vt:lpstr>SafetyNet Attestation API </vt:lpstr>
      <vt:lpstr>Segurança é colaborativa. É uma jornada de construção.</vt:lpstr>
      <vt:lpstr>Segurança é colaborativa. É uma jornada de construção.</vt:lpstr>
      <vt:lpstr>Referências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Joao Carlos Pimenta de Souza</dc:creator>
  <cp:lastModifiedBy>Joao Carlos Pimenta de Souza</cp:lastModifiedBy>
  <cp:revision>65</cp:revision>
  <dcterms:created xsi:type="dcterms:W3CDTF">2019-03-24T23:13:41Z</dcterms:created>
  <dcterms:modified xsi:type="dcterms:W3CDTF">2019-04-24T00:01:42Z</dcterms:modified>
</cp:coreProperties>
</file>