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Raleway"/>
      <p:regular r:id="rId29"/>
      <p:bold r:id="rId30"/>
      <p:italic r:id="rId31"/>
      <p:boldItalic r:id="rId32"/>
    </p:embeddedFont>
    <p:embeddedFont>
      <p:font typeface="Raleway ExtraBold"/>
      <p:bold r:id="rId33"/>
      <p:boldItalic r:id="rId34"/>
    </p:embeddedFont>
    <p:embeddedFont>
      <p:font typeface="Raleway Light"/>
      <p:regular r:id="rId35"/>
      <p:bold r:id="rId36"/>
      <p:italic r:id="rId37"/>
      <p:boldItalic r:id="rId38"/>
    </p:embeddedFont>
    <p:embeddedFont>
      <p:font typeface="Roboto Mono"/>
      <p:regular r:id="rId39"/>
      <p:bold r:id="rId40"/>
      <p:italic r:id="rId41"/>
      <p:boldItalic r:id="rId42"/>
    </p:embeddedFont>
    <p:embeddedFont>
      <p:font typeface="Open Sans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01E1834B-BAA0-46F3-A130-B3771B7643B5}">
  <a:tblStyle styleId="{01E1834B-BAA0-46F3-A130-B3771B7643B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Mono-bold.fntdata"/><Relationship Id="rId20" Type="http://schemas.openxmlformats.org/officeDocument/2006/relationships/slide" Target="slides/slide15.xml"/><Relationship Id="rId42" Type="http://schemas.openxmlformats.org/officeDocument/2006/relationships/font" Target="fonts/RobotoMono-boldItalic.fntdata"/><Relationship Id="rId41" Type="http://schemas.openxmlformats.org/officeDocument/2006/relationships/font" Target="fonts/RobotoMono-italic.fntdata"/><Relationship Id="rId22" Type="http://schemas.openxmlformats.org/officeDocument/2006/relationships/slide" Target="slides/slide17.xml"/><Relationship Id="rId44" Type="http://schemas.openxmlformats.org/officeDocument/2006/relationships/font" Target="fonts/OpenSans-bold.fntdata"/><Relationship Id="rId21" Type="http://schemas.openxmlformats.org/officeDocument/2006/relationships/slide" Target="slides/slide16.xml"/><Relationship Id="rId43" Type="http://schemas.openxmlformats.org/officeDocument/2006/relationships/font" Target="fonts/OpenSans-regular.fntdata"/><Relationship Id="rId24" Type="http://schemas.openxmlformats.org/officeDocument/2006/relationships/slide" Target="slides/slide19.xml"/><Relationship Id="rId46" Type="http://schemas.openxmlformats.org/officeDocument/2006/relationships/font" Target="fonts/OpenSans-boldItalic.fntdata"/><Relationship Id="rId23" Type="http://schemas.openxmlformats.org/officeDocument/2006/relationships/slide" Target="slides/slide18.xml"/><Relationship Id="rId45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italic.fntdata"/><Relationship Id="rId30" Type="http://schemas.openxmlformats.org/officeDocument/2006/relationships/font" Target="fonts/Raleway-bold.fntdata"/><Relationship Id="rId11" Type="http://schemas.openxmlformats.org/officeDocument/2006/relationships/slide" Target="slides/slide6.xml"/><Relationship Id="rId33" Type="http://schemas.openxmlformats.org/officeDocument/2006/relationships/font" Target="fonts/RalewayExtraBold-bold.fntdata"/><Relationship Id="rId10" Type="http://schemas.openxmlformats.org/officeDocument/2006/relationships/slide" Target="slides/slide5.xml"/><Relationship Id="rId32" Type="http://schemas.openxmlformats.org/officeDocument/2006/relationships/font" Target="fonts/Raleway-boldItalic.fntdata"/><Relationship Id="rId13" Type="http://schemas.openxmlformats.org/officeDocument/2006/relationships/slide" Target="slides/slide8.xml"/><Relationship Id="rId35" Type="http://schemas.openxmlformats.org/officeDocument/2006/relationships/font" Target="fonts/RalewayLight-regular.fntdata"/><Relationship Id="rId12" Type="http://schemas.openxmlformats.org/officeDocument/2006/relationships/slide" Target="slides/slide7.xml"/><Relationship Id="rId34" Type="http://schemas.openxmlformats.org/officeDocument/2006/relationships/font" Target="fonts/RalewayExtraBold-boldItalic.fntdata"/><Relationship Id="rId15" Type="http://schemas.openxmlformats.org/officeDocument/2006/relationships/slide" Target="slides/slide10.xml"/><Relationship Id="rId37" Type="http://schemas.openxmlformats.org/officeDocument/2006/relationships/font" Target="fonts/RalewayLight-italic.fntdata"/><Relationship Id="rId14" Type="http://schemas.openxmlformats.org/officeDocument/2006/relationships/slide" Target="slides/slide9.xml"/><Relationship Id="rId36" Type="http://schemas.openxmlformats.org/officeDocument/2006/relationships/font" Target="fonts/RalewayLight-bold.fntdata"/><Relationship Id="rId17" Type="http://schemas.openxmlformats.org/officeDocument/2006/relationships/slide" Target="slides/slide12.xml"/><Relationship Id="rId39" Type="http://schemas.openxmlformats.org/officeDocument/2006/relationships/font" Target="fonts/RobotoMono-regular.fntdata"/><Relationship Id="rId16" Type="http://schemas.openxmlformats.org/officeDocument/2006/relationships/slide" Target="slides/slide11.xml"/><Relationship Id="rId38" Type="http://schemas.openxmlformats.org/officeDocument/2006/relationships/font" Target="fonts/RalewayLight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8d361d630_1_1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8d361d630_1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58d361d630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58d361d63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Robustez: capacidade de se comportar de forma correta mesmo quando submetido a condições anormais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56ae62bab1_0_1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56ae62bab1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8c58ae478_0_1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8c58ae478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8c58ae478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58c58ae47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8ccc2003f_0_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8ccc2003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Isolamento: estávamos perdendo a capacidade do teste ser repetível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56ae62bab1_0_1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56ae62bab1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58d361d630_1_1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58d361d630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58ccc2003f_0_1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58ccc2003f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Este arquivo focando na parte de estágio de teste funcional apesar de existir outras partes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8c58ae478_0_1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8c58ae478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58ccc2003f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58ccc2003f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58c58ae478_0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58c58ae478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58c58ae478_0_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58c58ae478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58d361d630_2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58d361d630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solidFill>
          <a:srgbClr val="FFB6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solidFill>
          <a:srgbClr val="FFB600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43434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bg>
      <p:bgPr>
        <a:solidFill>
          <a:srgbClr val="FFB600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43434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5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B600"/>
                </a:solidFill>
              </a:defRPr>
            </a:lvl1pPr>
            <a:lvl2pPr lvl="1">
              <a:buNone/>
              <a:defRPr>
                <a:solidFill>
                  <a:srgbClr val="FFB600"/>
                </a:solidFill>
              </a:defRPr>
            </a:lvl2pPr>
            <a:lvl3pPr lvl="2">
              <a:buNone/>
              <a:defRPr>
                <a:solidFill>
                  <a:srgbClr val="FFB600"/>
                </a:solidFill>
              </a:defRPr>
            </a:lvl3pPr>
            <a:lvl4pPr lvl="3">
              <a:buNone/>
              <a:defRPr>
                <a:solidFill>
                  <a:srgbClr val="FFB600"/>
                </a:solidFill>
              </a:defRPr>
            </a:lvl4pPr>
            <a:lvl5pPr lvl="4">
              <a:buNone/>
              <a:defRPr>
                <a:solidFill>
                  <a:srgbClr val="FFB600"/>
                </a:solidFill>
              </a:defRPr>
            </a:lvl5pPr>
            <a:lvl6pPr lvl="5">
              <a:buNone/>
              <a:defRPr>
                <a:solidFill>
                  <a:srgbClr val="FFB600"/>
                </a:solidFill>
              </a:defRPr>
            </a:lvl6pPr>
            <a:lvl7pPr lvl="6">
              <a:buNone/>
              <a:defRPr>
                <a:solidFill>
                  <a:srgbClr val="FFB600"/>
                </a:solidFill>
              </a:defRPr>
            </a:lvl7pPr>
            <a:lvl8pPr lvl="7">
              <a:buNone/>
              <a:defRPr>
                <a:solidFill>
                  <a:srgbClr val="FFB600"/>
                </a:solidFill>
              </a:defRPr>
            </a:lvl8pPr>
            <a:lvl9pPr lvl="8">
              <a:buNone/>
              <a:defRPr>
                <a:solidFill>
                  <a:srgbClr val="FFB6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6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922000" y="1887378"/>
            <a:ext cx="3543300" cy="3027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678687" y="1887378"/>
            <a:ext cx="3543300" cy="3027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7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7" name="Google Shape;37;p7"/>
          <p:cNvSpPr txBox="1"/>
          <p:nvPr>
            <p:ph idx="3" type="body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8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9"/>
          <p:cNvSpPr txBox="1"/>
          <p:nvPr>
            <p:ph idx="1" type="body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10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ed">
  <p:cSld name="BLANK_1">
    <p:bg>
      <p:bgPr>
        <a:solidFill>
          <a:srgbClr val="FFB600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1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s://www.linkedin.com/in/bruna-gon%C3%A7alves-b62b8b82/" TargetMode="External"/><Relationship Id="rId5" Type="http://schemas.openxmlformats.org/officeDocument/2006/relationships/image" Target="../media/image25.png"/><Relationship Id="rId6" Type="http://schemas.openxmlformats.org/officeDocument/2006/relationships/hyperlink" Target="https://www.linkedin.com/in/daniel-nascimento/" TargetMode="External"/><Relationship Id="rId7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1" Type="http://schemas.openxmlformats.org/officeDocument/2006/relationships/image" Target="../media/image15.png"/><Relationship Id="rId10" Type="http://schemas.openxmlformats.org/officeDocument/2006/relationships/image" Target="../media/image18.png"/><Relationship Id="rId12" Type="http://schemas.openxmlformats.org/officeDocument/2006/relationships/image" Target="../media/image13.png"/><Relationship Id="rId9" Type="http://schemas.openxmlformats.org/officeDocument/2006/relationships/image" Target="../media/image5.png"/><Relationship Id="rId5" Type="http://schemas.openxmlformats.org/officeDocument/2006/relationships/image" Target="../media/image26.pn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10" Type="http://schemas.openxmlformats.org/officeDocument/2006/relationships/image" Target="../media/image10.png"/><Relationship Id="rId9" Type="http://schemas.openxmlformats.org/officeDocument/2006/relationships/image" Target="../media/image21.png"/><Relationship Id="rId5" Type="http://schemas.openxmlformats.org/officeDocument/2006/relationships/image" Target="../media/image11.png"/><Relationship Id="rId6" Type="http://schemas.openxmlformats.org/officeDocument/2006/relationships/image" Target="../media/image23.png"/><Relationship Id="rId7" Type="http://schemas.openxmlformats.org/officeDocument/2006/relationships/image" Target="../media/image20.png"/><Relationship Id="rId8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Relationship Id="rId7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5.png"/><Relationship Id="rId13" Type="http://schemas.openxmlformats.org/officeDocument/2006/relationships/image" Target="../media/image13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5" Type="http://schemas.openxmlformats.org/officeDocument/2006/relationships/image" Target="../media/image26.pn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21.png"/><Relationship Id="rId5" Type="http://schemas.openxmlformats.org/officeDocument/2006/relationships/image" Target="../media/image11.png"/><Relationship Id="rId6" Type="http://schemas.openxmlformats.org/officeDocument/2006/relationships/image" Target="../media/image23.png"/><Relationship Id="rId7" Type="http://schemas.openxmlformats.org/officeDocument/2006/relationships/image" Target="../media/image20.png"/><Relationship Id="rId8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cucumber.io" TargetMode="External"/><Relationship Id="rId4" Type="http://schemas.openxmlformats.org/officeDocument/2006/relationships/hyperlink" Target="http://nightwatchjs.org/" TargetMode="External"/><Relationship Id="rId5" Type="http://schemas.openxmlformats.org/officeDocument/2006/relationships/hyperlink" Target="https://www.browserstack.com/" TargetMode="External"/><Relationship Id="rId6" Type="http://schemas.openxmlformats.org/officeDocument/2006/relationships/hyperlink" Target="https://www.docker.com/" TargetMode="External"/><Relationship Id="rId7" Type="http://schemas.openxmlformats.org/officeDocument/2006/relationships/hyperlink" Target="https://jenkins.io/doc/book/pipeline/docker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linkedin.com/in/bruna-gon%C3%A7alves-b62b8b82/" TargetMode="External"/><Relationship Id="rId4" Type="http://schemas.openxmlformats.org/officeDocument/2006/relationships/hyperlink" Target="https://www.linkedin.com/in/daniel-nascimento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hyperlink" Target="https://github.com/Enegrecer/enegrecer-web" TargetMode="External"/><Relationship Id="rId5" Type="http://schemas.openxmlformats.org/officeDocument/2006/relationships/hyperlink" Target="https://www.thoughtworks.com/pt/careers/brasi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Testes </a:t>
            </a:r>
            <a:r>
              <a:rPr lang="en" sz="5000">
                <a:solidFill>
                  <a:srgbClr val="434343"/>
                </a:solidFill>
              </a:rPr>
              <a:t>E2E</a:t>
            </a:r>
            <a:r>
              <a:rPr lang="en" sz="5000"/>
              <a:t>, </a:t>
            </a:r>
            <a:r>
              <a:rPr lang="en" sz="5000">
                <a:solidFill>
                  <a:srgbClr val="434343"/>
                </a:solidFill>
              </a:rPr>
              <a:t>tempo</a:t>
            </a:r>
            <a:r>
              <a:rPr lang="en" sz="5000"/>
              <a:t> e </a:t>
            </a:r>
            <a:r>
              <a:rPr lang="en" sz="5000">
                <a:solidFill>
                  <a:srgbClr val="434343"/>
                </a:solidFill>
              </a:rPr>
              <a:t>paralelismo</a:t>
            </a:r>
            <a:r>
              <a:rPr lang="en" sz="5000"/>
              <a:t> utilizando Docker</a:t>
            </a:r>
            <a:endParaRPr sz="5000"/>
          </a:p>
        </p:txBody>
      </p:sp>
      <p:pic>
        <p:nvPicPr>
          <p:cNvPr id="58" name="Google Shape;5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99087">
            <a:off x="7752783" y="136938"/>
            <a:ext cx="1238276" cy="1238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3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64" name="Google Shape;64;p13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5" name="Google Shape;6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7" name="Google Shape;67;p13"/>
          <p:cNvSpPr txBox="1"/>
          <p:nvPr>
            <p:ph idx="4294967295" type="ctrTitle"/>
          </p:nvPr>
        </p:nvSpPr>
        <p:spPr>
          <a:xfrm>
            <a:off x="3538200" y="393325"/>
            <a:ext cx="2067600" cy="10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FFB600"/>
                </a:solidFill>
              </a:rPr>
              <a:t>Olá</a:t>
            </a:r>
            <a:r>
              <a:rPr lang="en" sz="7000">
                <a:solidFill>
                  <a:srgbClr val="FFB600"/>
                </a:solidFill>
              </a:rPr>
              <a:t>!</a:t>
            </a:r>
            <a:endParaRPr sz="7000">
              <a:solidFill>
                <a:srgbClr val="FFB600"/>
              </a:solidFill>
            </a:endParaRPr>
          </a:p>
        </p:txBody>
      </p:sp>
      <p:sp>
        <p:nvSpPr>
          <p:cNvPr id="68" name="Google Shape;68;p13"/>
          <p:cNvSpPr txBox="1"/>
          <p:nvPr>
            <p:ph idx="4294967295" type="subTitle"/>
          </p:nvPr>
        </p:nvSpPr>
        <p:spPr>
          <a:xfrm>
            <a:off x="1151550" y="3893275"/>
            <a:ext cx="2911200" cy="6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E69138"/>
                </a:solidFill>
                <a:hlinkClick r:id="rId4"/>
              </a:rPr>
              <a:t>Bruna Gonçalves</a:t>
            </a:r>
            <a:endParaRPr b="1">
              <a:solidFill>
                <a:srgbClr val="E69138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/>
              <a:t>QA Consultant - Thoughtworks</a:t>
            </a:r>
            <a:endParaRPr b="1" sz="14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3350" y="1825600"/>
            <a:ext cx="2067600" cy="2067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3"/>
          <p:cNvSpPr txBox="1"/>
          <p:nvPr>
            <p:ph idx="4294967295" type="subTitle"/>
          </p:nvPr>
        </p:nvSpPr>
        <p:spPr>
          <a:xfrm>
            <a:off x="5131500" y="3893200"/>
            <a:ext cx="2911200" cy="6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E69138"/>
                </a:solidFill>
                <a:hlinkClick r:id="rId6"/>
              </a:rPr>
              <a:t>Daniel Nascimento</a:t>
            </a:r>
            <a:endParaRPr b="1">
              <a:solidFill>
                <a:srgbClr val="E69138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/>
              <a:t>Dev</a:t>
            </a:r>
            <a:r>
              <a:rPr b="1" lang="en" sz="1400"/>
              <a:t> Consultant - Thoughtworks</a:t>
            </a:r>
            <a:endParaRPr b="1" sz="14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53300" y="1825600"/>
            <a:ext cx="2067600" cy="2067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idx="1" type="body"/>
          </p:nvPr>
        </p:nvSpPr>
        <p:spPr>
          <a:xfrm>
            <a:off x="1757200" y="1081100"/>
            <a:ext cx="5629800" cy="302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Objetivo</a:t>
            </a:r>
            <a:r>
              <a:rPr lang="en"/>
              <a:t>: demonstrar um cenário real de como solucionar problemas de execução paralela de builds com testes automatizados em um mesmo projeto</a:t>
            </a:r>
            <a:r>
              <a:rPr lang="en"/>
              <a:t>.</a:t>
            </a:r>
            <a:endParaRPr/>
          </a:p>
        </p:txBody>
      </p:sp>
      <p:sp>
        <p:nvSpPr>
          <p:cNvPr id="78" name="Google Shape;78;p1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5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84" name="Google Shape;84;p15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45720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5" name="Google Shape;85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" name="Google Shape;87;p1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8" name="Google Shape;88;p15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89" name="Google Shape;89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1" name="Google Shape;91;p15"/>
          <p:cNvSpPr/>
          <p:nvPr/>
        </p:nvSpPr>
        <p:spPr>
          <a:xfrm>
            <a:off x="1495124" y="1734900"/>
            <a:ext cx="2308430" cy="2924736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5"/>
          <p:cNvSpPr txBox="1"/>
          <p:nvPr>
            <p:ph type="title"/>
          </p:nvPr>
        </p:nvSpPr>
        <p:spPr>
          <a:xfrm>
            <a:off x="669750" y="596800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Pirâmide de</a:t>
            </a:r>
            <a:r>
              <a:rPr lang="en" sz="3600"/>
              <a:t> </a:t>
            </a:r>
            <a:r>
              <a:rPr lang="en" sz="3600">
                <a:solidFill>
                  <a:srgbClr val="FFB600"/>
                </a:solidFill>
              </a:rPr>
              <a:t>Testes</a:t>
            </a:r>
            <a:endParaRPr sz="3600"/>
          </a:p>
        </p:txBody>
      </p:sp>
      <p:sp>
        <p:nvSpPr>
          <p:cNvPr id="93" name="Google Shape;93;p15"/>
          <p:cNvSpPr txBox="1"/>
          <p:nvPr>
            <p:ph type="title"/>
          </p:nvPr>
        </p:nvSpPr>
        <p:spPr>
          <a:xfrm>
            <a:off x="5285200" y="2277925"/>
            <a:ext cx="3193800" cy="18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2400"/>
              <a:buFont typeface="Raleway"/>
              <a:buChar char="✓"/>
            </a:pPr>
            <a:r>
              <a:rPr b="1" lang="en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Robustez</a:t>
            </a:r>
            <a:endParaRPr b="1" sz="24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400"/>
              <a:buFont typeface="Raleway"/>
              <a:buChar char="✓"/>
            </a:pPr>
            <a:r>
              <a:rPr b="1" lang="en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Independência</a:t>
            </a:r>
            <a:endParaRPr b="1" sz="24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400"/>
              <a:buFont typeface="Raleway"/>
              <a:buChar char="✓"/>
            </a:pPr>
            <a:r>
              <a:rPr b="1" lang="en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Isolamento</a:t>
            </a:r>
            <a:endParaRPr b="1" sz="24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400"/>
              <a:buFont typeface="Raleway"/>
              <a:buChar char="✓"/>
            </a:pPr>
            <a:r>
              <a:rPr b="1" lang="en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Rapidez</a:t>
            </a:r>
            <a:endParaRPr sz="2400"/>
          </a:p>
        </p:txBody>
      </p:sp>
      <p:sp>
        <p:nvSpPr>
          <p:cNvPr id="94" name="Google Shape;94;p15"/>
          <p:cNvSpPr/>
          <p:nvPr/>
        </p:nvSpPr>
        <p:spPr>
          <a:xfrm>
            <a:off x="1780413" y="2192125"/>
            <a:ext cx="1718550" cy="2229950"/>
          </a:xfrm>
          <a:prstGeom prst="flowChartExtra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5" name="Google Shape;95;p15"/>
          <p:cNvCxnSpPr>
            <a:stCxn id="94" idx="1"/>
            <a:endCxn id="94" idx="3"/>
          </p:cNvCxnSpPr>
          <p:nvPr/>
        </p:nvCxnSpPr>
        <p:spPr>
          <a:xfrm>
            <a:off x="2210050" y="3307100"/>
            <a:ext cx="859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" name="Google Shape;96;p15"/>
          <p:cNvCxnSpPr/>
          <p:nvPr/>
        </p:nvCxnSpPr>
        <p:spPr>
          <a:xfrm flipH="1" rot="10800000">
            <a:off x="1954299" y="3928650"/>
            <a:ext cx="1344600" cy="1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" name="Google Shape;97;p15"/>
          <p:cNvSpPr txBox="1"/>
          <p:nvPr/>
        </p:nvSpPr>
        <p:spPr>
          <a:xfrm>
            <a:off x="2296388" y="2791700"/>
            <a:ext cx="705900" cy="2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E2E</a:t>
            </a:r>
            <a:endParaRPr b="1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1898550" y="3280825"/>
            <a:ext cx="14991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Teste de i</a:t>
            </a:r>
            <a:r>
              <a:rPr b="1" lang="en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ntegração</a:t>
            </a:r>
            <a:endParaRPr b="1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1976975" y="3982950"/>
            <a:ext cx="1344600" cy="3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Teste unitário</a:t>
            </a:r>
            <a:endParaRPr b="1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1890077" y="1574850"/>
            <a:ext cx="1499148" cy="661176"/>
          </a:xfrm>
          <a:prstGeom prst="cloud">
            <a:avLst/>
          </a:prstGeom>
          <a:solidFill>
            <a:srgbClr val="FFB6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Testes manuais</a:t>
            </a:r>
            <a:endParaRPr b="1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Ferramentas</a:t>
            </a:r>
            <a:endParaRPr/>
          </a:p>
        </p:txBody>
      </p:sp>
      <p:sp>
        <p:nvSpPr>
          <p:cNvPr id="106" name="Google Shape;106;p16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O que foi utilizado para reproduzir o cenário apresentado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7811325" y="0"/>
            <a:ext cx="960900" cy="13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</a:t>
            </a:r>
            <a:endParaRPr sz="9600">
              <a:solidFill>
                <a:srgbClr val="43434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17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113" name="Google Shape;113;p17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4" name="Google Shape;114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7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 Stack</a:t>
            </a:r>
            <a:endParaRPr/>
          </a:p>
        </p:txBody>
      </p:sp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Banco de dados</a:t>
            </a:r>
            <a:r>
              <a:rPr lang="en">
                <a:solidFill>
                  <a:schemeClr val="dk2"/>
                </a:solidFill>
              </a:rPr>
              <a:t> - Firebase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Backend - NodeJS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Frontend - React JS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Nightwatch/Cucumber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BrowserStack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CI/CD - Jenkins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Docker (como agent Jenkins)</a:t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9" name="Google Shape;119;p17"/>
          <p:cNvGrpSpPr/>
          <p:nvPr/>
        </p:nvGrpSpPr>
        <p:grpSpPr>
          <a:xfrm>
            <a:off x="7964730" y="329098"/>
            <a:ext cx="977040" cy="722851"/>
            <a:chOff x="5255200" y="3006475"/>
            <a:chExt cx="511700" cy="378575"/>
          </a:xfrm>
        </p:grpSpPr>
        <p:sp>
          <p:nvSpPr>
            <p:cNvPr id="120" name="Google Shape;120;p17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 problema</a:t>
            </a:r>
            <a:endParaRPr/>
          </a:p>
        </p:txBody>
      </p:sp>
      <p:sp>
        <p:nvSpPr>
          <p:cNvPr id="127" name="Google Shape;127;p18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A motivação do tema proposto: problema na execução paralela dos testes funcionais de diferentes builds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7811325" y="0"/>
            <a:ext cx="960900" cy="13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endParaRPr sz="9600">
              <a:solidFill>
                <a:srgbClr val="43434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19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134" name="Google Shape;134;p19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5" name="Google Shape;135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7" name="Google Shape;137;p19"/>
          <p:cNvSpPr/>
          <p:nvPr/>
        </p:nvSpPr>
        <p:spPr>
          <a:xfrm>
            <a:off x="788400" y="1027775"/>
            <a:ext cx="7567200" cy="30657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19"/>
          <p:cNvSpPr/>
          <p:nvPr/>
        </p:nvSpPr>
        <p:spPr>
          <a:xfrm>
            <a:off x="1345759" y="1847830"/>
            <a:ext cx="1600222" cy="160022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0173" y="1942286"/>
            <a:ext cx="1071387" cy="148257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/>
          <p:nvPr/>
        </p:nvSpPr>
        <p:spPr>
          <a:xfrm>
            <a:off x="3827962" y="1847830"/>
            <a:ext cx="1600222" cy="160022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2" name="Google Shape;142;p19"/>
          <p:cNvGrpSpPr/>
          <p:nvPr/>
        </p:nvGrpSpPr>
        <p:grpSpPr>
          <a:xfrm>
            <a:off x="3977367" y="2022262"/>
            <a:ext cx="1301415" cy="1251354"/>
            <a:chOff x="5467348" y="1812500"/>
            <a:chExt cx="1733552" cy="1666869"/>
          </a:xfrm>
        </p:grpSpPr>
        <p:pic>
          <p:nvPicPr>
            <p:cNvPr id="143" name="Google Shape;143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467348" y="1812500"/>
              <a:ext cx="1092828" cy="14001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206300" y="2579244"/>
              <a:ext cx="994600" cy="900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5" name="Google Shape;145;p19"/>
          <p:cNvSpPr/>
          <p:nvPr/>
        </p:nvSpPr>
        <p:spPr>
          <a:xfrm>
            <a:off x="6310155" y="1847830"/>
            <a:ext cx="1600222" cy="160022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9"/>
          <p:cNvPicPr preferRelativeResize="0"/>
          <p:nvPr/>
        </p:nvPicPr>
        <p:blipFill rotWithShape="1">
          <a:blip r:embed="rId7">
            <a:alphaModFix/>
          </a:blip>
          <a:srcRect b="30758" l="0" r="76717" t="25704"/>
          <a:stretch/>
        </p:blipFill>
        <p:spPr>
          <a:xfrm>
            <a:off x="6574583" y="2157670"/>
            <a:ext cx="1071387" cy="10518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7" name="Google Shape;147;p19"/>
          <p:cNvCxnSpPr>
            <a:stCxn id="139" idx="3"/>
            <a:endCxn id="141" idx="1"/>
          </p:cNvCxnSpPr>
          <p:nvPr/>
        </p:nvCxnSpPr>
        <p:spPr>
          <a:xfrm>
            <a:off x="2945981" y="2647941"/>
            <a:ext cx="88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8" name="Google Shape;148;p19"/>
          <p:cNvCxnSpPr>
            <a:stCxn id="141" idx="3"/>
            <a:endCxn id="145" idx="1"/>
          </p:cNvCxnSpPr>
          <p:nvPr/>
        </p:nvCxnSpPr>
        <p:spPr>
          <a:xfrm>
            <a:off x="5428184" y="2647941"/>
            <a:ext cx="88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49" name="Google Shape;149;p19"/>
          <p:cNvGrpSpPr/>
          <p:nvPr/>
        </p:nvGrpSpPr>
        <p:grpSpPr>
          <a:xfrm>
            <a:off x="7311329" y="2003958"/>
            <a:ext cx="599060" cy="1317666"/>
            <a:chOff x="7944325" y="1895475"/>
            <a:chExt cx="694401" cy="1527375"/>
          </a:xfrm>
        </p:grpSpPr>
        <p:pic>
          <p:nvPicPr>
            <p:cNvPr id="150" name="Google Shape;150;p1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944325" y="1895475"/>
              <a:ext cx="347200" cy="34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19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209574" y="2214450"/>
              <a:ext cx="347199" cy="3584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p19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243900" y="2633200"/>
              <a:ext cx="394826" cy="394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8015750" y="3028025"/>
              <a:ext cx="394825" cy="3948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4" name="Google Shape;154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4225" y="471000"/>
            <a:ext cx="821524" cy="9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20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160" name="Google Shape;160;p20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1" name="Google Shape;161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3" name="Google Shape;163;p2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4" name="Google Shape;164;p20"/>
          <p:cNvGrpSpPr/>
          <p:nvPr/>
        </p:nvGrpSpPr>
        <p:grpSpPr>
          <a:xfrm>
            <a:off x="474400" y="459575"/>
            <a:ext cx="1311775" cy="844450"/>
            <a:chOff x="651300" y="318050"/>
            <a:chExt cx="1311775" cy="844450"/>
          </a:xfrm>
        </p:grpSpPr>
        <p:pic>
          <p:nvPicPr>
            <p:cNvPr id="165" name="Google Shape;165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51300" y="318050"/>
              <a:ext cx="797616" cy="844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165457" y="318050"/>
              <a:ext cx="797618" cy="8444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7" name="Google Shape;167;p20"/>
          <p:cNvGrpSpPr/>
          <p:nvPr/>
        </p:nvGrpSpPr>
        <p:grpSpPr>
          <a:xfrm>
            <a:off x="432250" y="1997125"/>
            <a:ext cx="1396074" cy="844451"/>
            <a:chOff x="2437050" y="318050"/>
            <a:chExt cx="1396074" cy="844451"/>
          </a:xfrm>
        </p:grpSpPr>
        <p:pic>
          <p:nvPicPr>
            <p:cNvPr id="168" name="Google Shape;168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37050" y="318050"/>
              <a:ext cx="835912" cy="8286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2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997212" y="333835"/>
              <a:ext cx="835912" cy="82866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0" name="Google Shape;170;p20"/>
          <p:cNvGrpSpPr/>
          <p:nvPr/>
        </p:nvGrpSpPr>
        <p:grpSpPr>
          <a:xfrm>
            <a:off x="530034" y="3534677"/>
            <a:ext cx="1200518" cy="709803"/>
            <a:chOff x="293925" y="-293900"/>
            <a:chExt cx="8200257" cy="5143500"/>
          </a:xfrm>
        </p:grpSpPr>
        <p:pic>
          <p:nvPicPr>
            <p:cNvPr id="171" name="Google Shape;171;p2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93925" y="-293900"/>
              <a:ext cx="51435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2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004582" y="33050"/>
              <a:ext cx="4489600" cy="4489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20"/>
          <p:cNvSpPr/>
          <p:nvPr/>
        </p:nvSpPr>
        <p:spPr>
          <a:xfrm>
            <a:off x="2132250" y="55165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Open Sans"/>
                <a:ea typeface="Open Sans"/>
                <a:cs typeface="Open Sans"/>
                <a:sym typeface="Open Sans"/>
              </a:rPr>
              <a:t>Install</a:t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3803200" y="55165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Unit Tests</a:t>
            </a:r>
            <a:endParaRPr/>
          </a:p>
        </p:txBody>
      </p:sp>
      <p:cxnSp>
        <p:nvCxnSpPr>
          <p:cNvPr id="175" name="Google Shape;175;p20"/>
          <p:cNvCxnSpPr>
            <a:stCxn id="173" idx="3"/>
            <a:endCxn id="174" idx="1"/>
          </p:cNvCxnSpPr>
          <p:nvPr/>
        </p:nvCxnSpPr>
        <p:spPr>
          <a:xfrm>
            <a:off x="3393750" y="88180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6" name="Google Shape;176;p20"/>
          <p:cNvSpPr/>
          <p:nvPr/>
        </p:nvSpPr>
        <p:spPr>
          <a:xfrm>
            <a:off x="5474150" y="55165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Integration Tests</a:t>
            </a:r>
            <a:endParaRPr/>
          </a:p>
        </p:txBody>
      </p:sp>
      <p:sp>
        <p:nvSpPr>
          <p:cNvPr id="177" name="Google Shape;177;p20"/>
          <p:cNvSpPr/>
          <p:nvPr/>
        </p:nvSpPr>
        <p:spPr>
          <a:xfrm>
            <a:off x="7145100" y="55165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Functional Tests</a:t>
            </a:r>
            <a:endParaRPr/>
          </a:p>
        </p:txBody>
      </p:sp>
      <p:cxnSp>
        <p:nvCxnSpPr>
          <p:cNvPr id="178" name="Google Shape;178;p20"/>
          <p:cNvCxnSpPr>
            <a:stCxn id="174" idx="3"/>
            <a:endCxn id="176" idx="1"/>
          </p:cNvCxnSpPr>
          <p:nvPr/>
        </p:nvCxnSpPr>
        <p:spPr>
          <a:xfrm>
            <a:off x="5064700" y="88180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" name="Google Shape;179;p20"/>
          <p:cNvCxnSpPr>
            <a:stCxn id="176" idx="3"/>
            <a:endCxn id="177" idx="1"/>
          </p:cNvCxnSpPr>
          <p:nvPr/>
        </p:nvCxnSpPr>
        <p:spPr>
          <a:xfrm>
            <a:off x="6735650" y="88180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" name="Google Shape;180;p20"/>
          <p:cNvCxnSpPr>
            <a:stCxn id="177" idx="3"/>
          </p:cNvCxnSpPr>
          <p:nvPr/>
        </p:nvCxnSpPr>
        <p:spPr>
          <a:xfrm flipH="1" rot="10800000">
            <a:off x="8406600" y="876400"/>
            <a:ext cx="289800" cy="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1" name="Google Shape;181;p20"/>
          <p:cNvCxnSpPr>
            <a:stCxn id="166" idx="3"/>
            <a:endCxn id="173" idx="1"/>
          </p:cNvCxnSpPr>
          <p:nvPr/>
        </p:nvCxnSpPr>
        <p:spPr>
          <a:xfrm>
            <a:off x="1786175" y="881799"/>
            <a:ext cx="346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82" name="Google Shape;182;p20"/>
          <p:cNvSpPr/>
          <p:nvPr/>
        </p:nvSpPr>
        <p:spPr>
          <a:xfrm>
            <a:off x="2160475" y="208920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Open Sans"/>
                <a:ea typeface="Open Sans"/>
                <a:cs typeface="Open Sans"/>
                <a:sym typeface="Open Sans"/>
              </a:rPr>
              <a:t>Install</a:t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3831425" y="208920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Unit Tests</a:t>
            </a:r>
            <a:endParaRPr/>
          </a:p>
        </p:txBody>
      </p:sp>
      <p:cxnSp>
        <p:nvCxnSpPr>
          <p:cNvPr id="184" name="Google Shape;184;p20"/>
          <p:cNvCxnSpPr>
            <a:stCxn id="182" idx="3"/>
            <a:endCxn id="183" idx="1"/>
          </p:cNvCxnSpPr>
          <p:nvPr/>
        </p:nvCxnSpPr>
        <p:spPr>
          <a:xfrm>
            <a:off x="3421975" y="24193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5" name="Google Shape;185;p20"/>
          <p:cNvSpPr/>
          <p:nvPr/>
        </p:nvSpPr>
        <p:spPr>
          <a:xfrm>
            <a:off x="5502375" y="208920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Integration Tests</a:t>
            </a:r>
            <a:endParaRPr/>
          </a:p>
        </p:txBody>
      </p:sp>
      <p:sp>
        <p:nvSpPr>
          <p:cNvPr id="186" name="Google Shape;186;p20"/>
          <p:cNvSpPr/>
          <p:nvPr/>
        </p:nvSpPr>
        <p:spPr>
          <a:xfrm>
            <a:off x="7173325" y="2089200"/>
            <a:ext cx="1261500" cy="6603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Functional Tests</a:t>
            </a:r>
            <a:endParaRPr/>
          </a:p>
        </p:txBody>
      </p:sp>
      <p:cxnSp>
        <p:nvCxnSpPr>
          <p:cNvPr id="187" name="Google Shape;187;p20"/>
          <p:cNvCxnSpPr>
            <a:stCxn id="183" idx="3"/>
            <a:endCxn id="185" idx="1"/>
          </p:cNvCxnSpPr>
          <p:nvPr/>
        </p:nvCxnSpPr>
        <p:spPr>
          <a:xfrm>
            <a:off x="5092925" y="24193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8" name="Google Shape;188;p20"/>
          <p:cNvCxnSpPr>
            <a:stCxn id="185" idx="3"/>
            <a:endCxn id="186" idx="1"/>
          </p:cNvCxnSpPr>
          <p:nvPr/>
        </p:nvCxnSpPr>
        <p:spPr>
          <a:xfrm>
            <a:off x="6763875" y="24193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9" name="Google Shape;189;p20"/>
          <p:cNvCxnSpPr>
            <a:stCxn id="186" idx="3"/>
          </p:cNvCxnSpPr>
          <p:nvPr/>
        </p:nvCxnSpPr>
        <p:spPr>
          <a:xfrm flipH="1" rot="10800000">
            <a:off x="8434825" y="2413950"/>
            <a:ext cx="289800" cy="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0" name="Google Shape;190;p20"/>
          <p:cNvCxnSpPr>
            <a:endCxn id="182" idx="1"/>
          </p:cNvCxnSpPr>
          <p:nvPr/>
        </p:nvCxnSpPr>
        <p:spPr>
          <a:xfrm>
            <a:off x="1814275" y="2419350"/>
            <a:ext cx="346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91" name="Google Shape;191;p20"/>
          <p:cNvSpPr/>
          <p:nvPr/>
        </p:nvSpPr>
        <p:spPr>
          <a:xfrm>
            <a:off x="2160475" y="3534675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Open Sans"/>
                <a:ea typeface="Open Sans"/>
                <a:cs typeface="Open Sans"/>
                <a:sym typeface="Open Sans"/>
              </a:rPr>
              <a:t>Install</a:t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3831425" y="3534675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Unit Tests</a:t>
            </a:r>
            <a:endParaRPr/>
          </a:p>
        </p:txBody>
      </p:sp>
      <p:cxnSp>
        <p:nvCxnSpPr>
          <p:cNvPr id="193" name="Google Shape;193;p20"/>
          <p:cNvCxnSpPr>
            <a:stCxn id="191" idx="3"/>
            <a:endCxn id="192" idx="1"/>
          </p:cNvCxnSpPr>
          <p:nvPr/>
        </p:nvCxnSpPr>
        <p:spPr>
          <a:xfrm>
            <a:off x="3421975" y="3864825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4" name="Google Shape;194;p20"/>
          <p:cNvSpPr/>
          <p:nvPr/>
        </p:nvSpPr>
        <p:spPr>
          <a:xfrm>
            <a:off x="5502375" y="3534675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Integration Tests</a:t>
            </a:r>
            <a:endParaRPr/>
          </a:p>
        </p:txBody>
      </p:sp>
      <p:sp>
        <p:nvSpPr>
          <p:cNvPr id="195" name="Google Shape;195;p20"/>
          <p:cNvSpPr/>
          <p:nvPr/>
        </p:nvSpPr>
        <p:spPr>
          <a:xfrm>
            <a:off x="7173325" y="3534675"/>
            <a:ext cx="1261500" cy="6603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Functional Tests</a:t>
            </a:r>
            <a:endParaRPr/>
          </a:p>
        </p:txBody>
      </p:sp>
      <p:cxnSp>
        <p:nvCxnSpPr>
          <p:cNvPr id="196" name="Google Shape;196;p20"/>
          <p:cNvCxnSpPr>
            <a:stCxn id="192" idx="3"/>
            <a:endCxn id="194" idx="1"/>
          </p:cNvCxnSpPr>
          <p:nvPr/>
        </p:nvCxnSpPr>
        <p:spPr>
          <a:xfrm>
            <a:off x="5092925" y="3864825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p20"/>
          <p:cNvCxnSpPr>
            <a:stCxn id="194" idx="3"/>
            <a:endCxn id="195" idx="1"/>
          </p:cNvCxnSpPr>
          <p:nvPr/>
        </p:nvCxnSpPr>
        <p:spPr>
          <a:xfrm>
            <a:off x="6763875" y="3864825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8" name="Google Shape;198;p20"/>
          <p:cNvCxnSpPr>
            <a:stCxn id="195" idx="3"/>
          </p:cNvCxnSpPr>
          <p:nvPr/>
        </p:nvCxnSpPr>
        <p:spPr>
          <a:xfrm flipH="1" rot="10800000">
            <a:off x="8434825" y="3859425"/>
            <a:ext cx="289800" cy="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9" name="Google Shape;199;p20"/>
          <p:cNvCxnSpPr>
            <a:endCxn id="191" idx="1"/>
          </p:cNvCxnSpPr>
          <p:nvPr/>
        </p:nvCxnSpPr>
        <p:spPr>
          <a:xfrm>
            <a:off x="1814275" y="3864825"/>
            <a:ext cx="346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00" name="Google Shape;200;p20"/>
          <p:cNvSpPr/>
          <p:nvPr/>
        </p:nvSpPr>
        <p:spPr>
          <a:xfrm>
            <a:off x="878275" y="800025"/>
            <a:ext cx="504000" cy="504000"/>
          </a:xfrm>
          <a:prstGeom prst="ellipse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B</a:t>
            </a: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1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20"/>
          <p:cNvSpPr/>
          <p:nvPr/>
        </p:nvSpPr>
        <p:spPr>
          <a:xfrm>
            <a:off x="878275" y="2337575"/>
            <a:ext cx="504000" cy="504000"/>
          </a:xfrm>
          <a:prstGeom prst="ellipse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B2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p20"/>
          <p:cNvSpPr/>
          <p:nvPr/>
        </p:nvSpPr>
        <p:spPr>
          <a:xfrm>
            <a:off x="878275" y="3864825"/>
            <a:ext cx="504000" cy="504000"/>
          </a:xfrm>
          <a:prstGeom prst="ellipse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B3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03" name="Google Shape;203;p20"/>
          <p:cNvGrpSpPr/>
          <p:nvPr/>
        </p:nvGrpSpPr>
        <p:grpSpPr>
          <a:xfrm>
            <a:off x="8724625" y="2147371"/>
            <a:ext cx="409500" cy="409509"/>
            <a:chOff x="4686300" y="1990121"/>
            <a:chExt cx="409500" cy="409509"/>
          </a:xfrm>
        </p:grpSpPr>
        <p:sp>
          <p:nvSpPr>
            <p:cNvPr id="204" name="Google Shape;204;p20"/>
            <p:cNvSpPr/>
            <p:nvPr/>
          </p:nvSpPr>
          <p:spPr>
            <a:xfrm>
              <a:off x="4800600" y="2061525"/>
              <a:ext cx="180900" cy="26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5" name="Google Shape;205;p2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686300" y="1990121"/>
              <a:ext cx="409500" cy="4095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6" name="Google Shape;206;p20"/>
          <p:cNvGrpSpPr/>
          <p:nvPr/>
        </p:nvGrpSpPr>
        <p:grpSpPr>
          <a:xfrm>
            <a:off x="8724625" y="3593121"/>
            <a:ext cx="409500" cy="409509"/>
            <a:chOff x="4686300" y="1990121"/>
            <a:chExt cx="409500" cy="409509"/>
          </a:xfrm>
        </p:grpSpPr>
        <p:sp>
          <p:nvSpPr>
            <p:cNvPr id="207" name="Google Shape;207;p20"/>
            <p:cNvSpPr/>
            <p:nvPr/>
          </p:nvSpPr>
          <p:spPr>
            <a:xfrm>
              <a:off x="4800600" y="2061525"/>
              <a:ext cx="180900" cy="26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8" name="Google Shape;208;p2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686300" y="1990121"/>
              <a:ext cx="409500" cy="40950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21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214" name="Google Shape;214;p21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15" name="Google Shape;215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7" name="Google Shape;217;p21"/>
          <p:cNvSpPr txBox="1"/>
          <p:nvPr>
            <p:ph type="title"/>
          </p:nvPr>
        </p:nvSpPr>
        <p:spPr>
          <a:xfrm>
            <a:off x="533900" y="727275"/>
            <a:ext cx="8459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Tempos</a:t>
            </a:r>
            <a:r>
              <a:rPr lang="en" sz="3600"/>
              <a:t> </a:t>
            </a:r>
            <a:r>
              <a:rPr lang="en" sz="3600">
                <a:solidFill>
                  <a:srgbClr val="FFB600"/>
                </a:solidFill>
              </a:rPr>
              <a:t>Pipeline</a:t>
            </a:r>
            <a:r>
              <a:rPr lang="en" sz="3600"/>
              <a:t> - Builds sequenciais</a:t>
            </a:r>
            <a:endParaRPr sz="3600"/>
          </a:p>
        </p:txBody>
      </p:sp>
      <p:graphicFrame>
        <p:nvGraphicFramePr>
          <p:cNvPr id="218" name="Google Shape;218;p21"/>
          <p:cNvGraphicFramePr/>
          <p:nvPr/>
        </p:nvGraphicFramePr>
        <p:xfrm>
          <a:off x="922000" y="19015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{01E1834B-BAA0-46F3-A130-B3771B7643B5}</a:tableStyleId>
              </a:tblPr>
              <a:tblGrid>
                <a:gridCol w="1455225"/>
                <a:gridCol w="1455225"/>
                <a:gridCol w="1455225"/>
                <a:gridCol w="1455225"/>
                <a:gridCol w="1455225"/>
              </a:tblGrid>
              <a:tr h="3258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Install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Unit Tests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Integration Tests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Functional Tests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6763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Build 1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1:32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23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1:12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2:20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3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Build 2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1:40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45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1:24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2:48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3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Build 3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1:31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24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 03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2:34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9" name="Google Shape;219;p2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0" name="Google Shape;220;p21"/>
          <p:cNvSpPr/>
          <p:nvPr/>
        </p:nvSpPr>
        <p:spPr>
          <a:xfrm>
            <a:off x="6837825" y="1792950"/>
            <a:ext cx="1255200" cy="281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p22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226" name="Google Shape;226;p22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27" name="Google Shape;227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9" name="Google Shape;229;p22"/>
          <p:cNvSpPr txBox="1"/>
          <p:nvPr>
            <p:ph idx="4294967295" type="ctrTitle"/>
          </p:nvPr>
        </p:nvSpPr>
        <p:spPr>
          <a:xfrm>
            <a:off x="685800" y="1507142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17 </a:t>
            </a:r>
            <a:r>
              <a:rPr lang="en" sz="6000">
                <a:solidFill>
                  <a:srgbClr val="FFB600"/>
                </a:solidFill>
              </a:rPr>
              <a:t>min</a:t>
            </a:r>
            <a:r>
              <a:rPr lang="en" sz="9600">
                <a:solidFill>
                  <a:srgbClr val="FFB600"/>
                </a:solidFill>
              </a:rPr>
              <a:t> 36 </a:t>
            </a:r>
            <a:r>
              <a:rPr lang="en" sz="6000">
                <a:solidFill>
                  <a:srgbClr val="FFB600"/>
                </a:solidFill>
              </a:rPr>
              <a:t>seg</a:t>
            </a:r>
            <a:endParaRPr sz="6000">
              <a:solidFill>
                <a:srgbClr val="FFB600"/>
              </a:solidFill>
            </a:endParaRPr>
          </a:p>
        </p:txBody>
      </p:sp>
      <p:sp>
        <p:nvSpPr>
          <p:cNvPr id="230" name="Google Shape;230;p22"/>
          <p:cNvSpPr txBox="1"/>
          <p:nvPr>
            <p:ph idx="4294967295" type="subTitle"/>
          </p:nvPr>
        </p:nvSpPr>
        <p:spPr>
          <a:xfrm>
            <a:off x="685800" y="29162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Tempo total sem paralelismo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22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2" name="Google Shape;232;p22"/>
          <p:cNvGrpSpPr/>
          <p:nvPr/>
        </p:nvGrpSpPr>
        <p:grpSpPr>
          <a:xfrm>
            <a:off x="7922564" y="421055"/>
            <a:ext cx="849644" cy="836787"/>
            <a:chOff x="6660750" y="298550"/>
            <a:chExt cx="396900" cy="396300"/>
          </a:xfrm>
        </p:grpSpPr>
        <p:sp>
          <p:nvSpPr>
            <p:cNvPr id="233" name="Google Shape;233;p22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23"/>
          <p:cNvGrpSpPr/>
          <p:nvPr/>
        </p:nvGrpSpPr>
        <p:grpSpPr>
          <a:xfrm>
            <a:off x="0" y="-12"/>
            <a:ext cx="9144001" cy="5143500"/>
            <a:chOff x="0" y="0"/>
            <a:chExt cx="9144001" cy="5143500"/>
          </a:xfrm>
        </p:grpSpPr>
        <p:sp>
          <p:nvSpPr>
            <p:cNvPr id="240" name="Google Shape;240;p23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1" name="Google Shape;241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3" name="Google Shape;243;p23"/>
          <p:cNvSpPr txBox="1"/>
          <p:nvPr>
            <p:ph type="title"/>
          </p:nvPr>
        </p:nvSpPr>
        <p:spPr>
          <a:xfrm>
            <a:off x="456175" y="437650"/>
            <a:ext cx="3094500" cy="17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Fatores</a:t>
            </a:r>
            <a:r>
              <a:rPr lang="en" sz="3600"/>
              <a:t> </a:t>
            </a:r>
            <a:r>
              <a:rPr lang="en" sz="3600"/>
              <a:t> </a:t>
            </a:r>
            <a:r>
              <a:rPr lang="en" sz="3600">
                <a:solidFill>
                  <a:srgbClr val="FFB600"/>
                </a:solidFill>
              </a:rPr>
              <a:t>importantes</a:t>
            </a:r>
            <a:endParaRPr sz="3600"/>
          </a:p>
        </p:txBody>
      </p:sp>
      <p:sp>
        <p:nvSpPr>
          <p:cNvPr id="244" name="Google Shape;244;p23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45" name="Google Shape;245;p23"/>
          <p:cNvGrpSpPr/>
          <p:nvPr/>
        </p:nvGrpSpPr>
        <p:grpSpPr>
          <a:xfrm>
            <a:off x="3703042" y="600903"/>
            <a:ext cx="4036590" cy="3941676"/>
            <a:chOff x="2256567" y="677103"/>
            <a:chExt cx="4036590" cy="3941676"/>
          </a:xfrm>
        </p:grpSpPr>
        <p:sp>
          <p:nvSpPr>
            <p:cNvPr id="246" name="Google Shape;246;p23"/>
            <p:cNvSpPr/>
            <p:nvPr/>
          </p:nvSpPr>
          <p:spPr>
            <a:xfrm rot="-6597333">
              <a:off x="4296826" y="3950027"/>
              <a:ext cx="586303" cy="586303"/>
            </a:xfrm>
            <a:prstGeom prst="ellipse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247" name="Google Shape;247;p23"/>
            <p:cNvSpPr/>
            <p:nvPr/>
          </p:nvSpPr>
          <p:spPr>
            <a:xfrm rot="-6599386">
              <a:off x="2318596" y="1407533"/>
              <a:ext cx="440541" cy="440541"/>
            </a:xfrm>
            <a:prstGeom prst="ellipse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248" name="Google Shape;248;p23"/>
            <p:cNvSpPr/>
            <p:nvPr/>
          </p:nvSpPr>
          <p:spPr>
            <a:xfrm rot="-6598839">
              <a:off x="2887641" y="2346984"/>
              <a:ext cx="1199287" cy="1199287"/>
            </a:xfrm>
            <a:prstGeom prst="ellipse">
              <a:avLst/>
            </a:pr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249" name="Google Shape;249;p23"/>
            <p:cNvSpPr/>
            <p:nvPr/>
          </p:nvSpPr>
          <p:spPr>
            <a:xfrm rot="-6598620">
              <a:off x="4374916" y="913763"/>
              <a:ext cx="1681581" cy="1681581"/>
            </a:xfrm>
            <a:prstGeom prst="ellipse">
              <a:avLst/>
            </a:pr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250" name="Google Shape;250;p23"/>
            <p:cNvSpPr/>
            <p:nvPr/>
          </p:nvSpPr>
          <p:spPr>
            <a:xfrm rot="-6597866">
              <a:off x="2661829" y="2208216"/>
              <a:ext cx="629106" cy="629106"/>
            </a:xfrm>
            <a:prstGeom prst="ellipse">
              <a:avLst/>
            </a:pr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251" name="Google Shape;251;p23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solidFill>
              <a:srgbClr val="FFE5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</p:grpSp>
      <p:grpSp>
        <p:nvGrpSpPr>
          <p:cNvPr id="252" name="Google Shape;252;p23"/>
          <p:cNvGrpSpPr/>
          <p:nvPr/>
        </p:nvGrpSpPr>
        <p:grpSpPr>
          <a:xfrm>
            <a:off x="5893669" y="1739566"/>
            <a:ext cx="2440200" cy="2440200"/>
            <a:chOff x="4447194" y="1815766"/>
            <a:chExt cx="2440200" cy="2440200"/>
          </a:xfrm>
        </p:grpSpPr>
        <p:sp>
          <p:nvSpPr>
            <p:cNvPr id="253" name="Google Shape;253;p23"/>
            <p:cNvSpPr/>
            <p:nvPr/>
          </p:nvSpPr>
          <p:spPr>
            <a:xfrm>
              <a:off x="4447194" y="1815766"/>
              <a:ext cx="2440200" cy="2440200"/>
            </a:xfrm>
            <a:prstGeom prst="ellipse">
              <a:avLst/>
            </a:prstGeom>
            <a:solidFill>
              <a:srgbClr val="FFB600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00695C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254" name="Google Shape;254;p23"/>
            <p:cNvSpPr txBox="1"/>
            <p:nvPr/>
          </p:nvSpPr>
          <p:spPr>
            <a:xfrm>
              <a:off x="4735950" y="2504275"/>
              <a:ext cx="1862700" cy="116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Integração continua</a:t>
              </a:r>
              <a:endParaRPr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255" name="Google Shape;255;p23"/>
          <p:cNvGrpSpPr/>
          <p:nvPr/>
        </p:nvGrpSpPr>
        <p:grpSpPr>
          <a:xfrm>
            <a:off x="5013412" y="1297853"/>
            <a:ext cx="1423800" cy="1423800"/>
            <a:chOff x="3490737" y="1374053"/>
            <a:chExt cx="1423800" cy="1423800"/>
          </a:xfrm>
        </p:grpSpPr>
        <p:sp>
          <p:nvSpPr>
            <p:cNvPr id="256" name="Google Shape;256;p23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00695C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257" name="Google Shape;257;p23"/>
            <p:cNvSpPr txBox="1"/>
            <p:nvPr/>
          </p:nvSpPr>
          <p:spPr>
            <a:xfrm>
              <a:off x="3718754" y="1613603"/>
              <a:ext cx="967800" cy="94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Custo e Tempo</a:t>
              </a:r>
              <a:endParaRPr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258" name="Google Shape;258;p23"/>
          <p:cNvGrpSpPr/>
          <p:nvPr/>
        </p:nvGrpSpPr>
        <p:grpSpPr>
          <a:xfrm>
            <a:off x="4672228" y="2862089"/>
            <a:ext cx="1498800" cy="1498800"/>
            <a:chOff x="644203" y="3718814"/>
            <a:chExt cx="1498800" cy="1498800"/>
          </a:xfrm>
        </p:grpSpPr>
        <p:sp>
          <p:nvSpPr>
            <p:cNvPr id="259" name="Google Shape;259;p23"/>
            <p:cNvSpPr/>
            <p:nvPr/>
          </p:nvSpPr>
          <p:spPr>
            <a:xfrm>
              <a:off x="644203" y="3718814"/>
              <a:ext cx="1498800" cy="14988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00695C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260" name="Google Shape;260;p23"/>
            <p:cNvSpPr txBox="1"/>
            <p:nvPr/>
          </p:nvSpPr>
          <p:spPr>
            <a:xfrm>
              <a:off x="782100" y="3995875"/>
              <a:ext cx="1219200" cy="94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Isolamento</a:t>
              </a:r>
              <a:endParaRPr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261" name="Google Shape;261;p23"/>
          <p:cNvGrpSpPr/>
          <p:nvPr/>
        </p:nvGrpSpPr>
        <p:grpSpPr>
          <a:xfrm>
            <a:off x="6218357" y="729840"/>
            <a:ext cx="2386047" cy="1509086"/>
            <a:chOff x="3077029" y="1374053"/>
            <a:chExt cx="2251200" cy="1423800"/>
          </a:xfrm>
        </p:grpSpPr>
        <p:sp>
          <p:nvSpPr>
            <p:cNvPr id="262" name="Google Shape;262;p23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00695C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263" name="Google Shape;263;p23"/>
            <p:cNvSpPr txBox="1"/>
            <p:nvPr/>
          </p:nvSpPr>
          <p:spPr>
            <a:xfrm>
              <a:off x="3077029" y="1613612"/>
              <a:ext cx="2251200" cy="94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Browsers e compatibilidade</a:t>
              </a:r>
              <a:endParaRPr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264" name="Google Shape;26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2975" y="1911275"/>
            <a:ext cx="2224650" cy="292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4188" y="2102887"/>
            <a:ext cx="2562225" cy="25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9075" y="2014225"/>
            <a:ext cx="3223978" cy="244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8400" y="2077613"/>
            <a:ext cx="3533775" cy="258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4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solução</a:t>
            </a:r>
            <a:endParaRPr/>
          </a:p>
        </p:txBody>
      </p:sp>
      <p:sp>
        <p:nvSpPr>
          <p:cNvPr id="273" name="Google Shape;273;p24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Uma das soluções que encontramos para resolver o problema de forma rápida e simples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4" name="Google Shape;274;p24"/>
          <p:cNvSpPr txBox="1"/>
          <p:nvPr/>
        </p:nvSpPr>
        <p:spPr>
          <a:xfrm>
            <a:off x="7811325" y="0"/>
            <a:ext cx="960900" cy="13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3</a:t>
            </a:r>
            <a:endParaRPr sz="9600">
              <a:solidFill>
                <a:srgbClr val="434343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25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280" name="Google Shape;280;p25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1" name="Google Shape;281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3" name="Google Shape;283;p25"/>
          <p:cNvSpPr txBox="1"/>
          <p:nvPr>
            <p:ph idx="4294967295" type="ctrTitle"/>
          </p:nvPr>
        </p:nvSpPr>
        <p:spPr>
          <a:xfrm>
            <a:off x="685800" y="1507142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Apagamos os testes!!!</a:t>
            </a:r>
            <a:endParaRPr sz="6000">
              <a:solidFill>
                <a:srgbClr val="FFB600"/>
              </a:solidFill>
            </a:endParaRPr>
          </a:p>
        </p:txBody>
      </p:sp>
      <p:sp>
        <p:nvSpPr>
          <p:cNvPr id="284" name="Google Shape;284;p2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85" name="Google Shape;285;p25"/>
          <p:cNvGrpSpPr/>
          <p:nvPr/>
        </p:nvGrpSpPr>
        <p:grpSpPr>
          <a:xfrm>
            <a:off x="7752784" y="290264"/>
            <a:ext cx="851627" cy="868234"/>
            <a:chOff x="5975075" y="2327500"/>
            <a:chExt cx="420100" cy="388350"/>
          </a:xfrm>
        </p:grpSpPr>
        <p:sp>
          <p:nvSpPr>
            <p:cNvPr id="286" name="Google Shape;286;p25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5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26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293" name="Google Shape;293;p26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94" name="Google Shape;294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5" name="Google Shape;295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6" name="Google Shape;296;p2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7" name="Google Shape;297;p26"/>
          <p:cNvSpPr txBox="1"/>
          <p:nvPr/>
        </p:nvSpPr>
        <p:spPr>
          <a:xfrm>
            <a:off x="4862850" y="492900"/>
            <a:ext cx="3987900" cy="41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Jenkinsfile (Declar</a:t>
            </a:r>
            <a:r>
              <a:rPr lang="en" sz="13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ative </a:t>
            </a:r>
            <a:r>
              <a:rPr lang="en" sz="13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Pipeline)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pipeline { 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agent {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    dockerfile {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filename 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'Dockerfile'</a:t>
            </a:r>
            <a:endParaRPr sz="1300">
              <a:solidFill>
                <a:srgbClr val="388E3C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reuseNode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endParaRPr sz="1300">
              <a:solidFill>
                <a:srgbClr val="388E3C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stage(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'Functional Test'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 { ...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Dockerfile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1155CC"/>
                </a:solidFill>
                <a:latin typeface="Roboto Mono"/>
                <a:ea typeface="Roboto Mono"/>
                <a:cs typeface="Roboto Mono"/>
                <a:sym typeface="Roboto Mono"/>
              </a:rPr>
              <a:t>FROM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node:10.14-alpine</a:t>
            </a:r>
            <a:endParaRPr sz="1300">
              <a:solidFill>
                <a:srgbClr val="D81B6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98" name="Google Shape;298;p26"/>
          <p:cNvSpPr txBox="1"/>
          <p:nvPr/>
        </p:nvSpPr>
        <p:spPr>
          <a:xfrm>
            <a:off x="515600" y="492900"/>
            <a:ext cx="3987900" cy="41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Jenkinsfile (Declarative Pipeline)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pipeline {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stage(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'Unit Test'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 {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  steps {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    sh </a:t>
            </a:r>
            <a:r>
              <a:rPr lang="en" sz="12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'CI=true yarn test'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  }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stage(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'Functional Test'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 {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    steps {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sh </a:t>
            </a:r>
            <a:r>
              <a:rPr lang="en" sz="12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'yarn test:functional:ci'</a:t>
            </a:r>
            <a:endParaRPr sz="12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D81B6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D81B6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99" name="Google Shape;299;p26"/>
          <p:cNvCxnSpPr>
            <a:stCxn id="294" idx="2"/>
          </p:cNvCxnSpPr>
          <p:nvPr/>
        </p:nvCxnSpPr>
        <p:spPr>
          <a:xfrm>
            <a:off x="4572001" y="121050"/>
            <a:ext cx="28500" cy="4860900"/>
          </a:xfrm>
          <a:prstGeom prst="straightConnector1">
            <a:avLst/>
          </a:prstGeom>
          <a:noFill/>
          <a:ln cap="flat" cmpd="sng" w="9525">
            <a:solidFill>
              <a:srgbClr val="F1C23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300" name="Google Shape;300;p26"/>
          <p:cNvSpPr/>
          <p:nvPr/>
        </p:nvSpPr>
        <p:spPr>
          <a:xfrm>
            <a:off x="5212975" y="1098200"/>
            <a:ext cx="3391500" cy="18555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27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306" name="Google Shape;306;p27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7" name="Google Shape;307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8" name="Google Shape;308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9" name="Google Shape;309;p27"/>
          <p:cNvSpPr/>
          <p:nvPr/>
        </p:nvSpPr>
        <p:spPr>
          <a:xfrm>
            <a:off x="733413" y="345450"/>
            <a:ext cx="7567200" cy="44526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1" name="Google Shape;311;p27"/>
          <p:cNvSpPr/>
          <p:nvPr/>
        </p:nvSpPr>
        <p:spPr>
          <a:xfrm>
            <a:off x="4687917" y="736427"/>
            <a:ext cx="3304800" cy="17208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7"/>
          <p:cNvSpPr/>
          <p:nvPr/>
        </p:nvSpPr>
        <p:spPr>
          <a:xfrm>
            <a:off x="1041291" y="1857230"/>
            <a:ext cx="1720791" cy="1720791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3" name="Google Shape;31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5628" y="1958803"/>
            <a:ext cx="1152111" cy="1594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4" name="Google Shape;314;p27"/>
          <p:cNvCxnSpPr>
            <a:endCxn id="311" idx="1"/>
          </p:cNvCxnSpPr>
          <p:nvPr/>
        </p:nvCxnSpPr>
        <p:spPr>
          <a:xfrm flipH="1" rot="10800000">
            <a:off x="2770317" y="1596827"/>
            <a:ext cx="1917600" cy="8115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5" name="Google Shape;315;p27"/>
          <p:cNvSpPr/>
          <p:nvPr/>
        </p:nvSpPr>
        <p:spPr>
          <a:xfrm>
            <a:off x="5015024" y="980723"/>
            <a:ext cx="1177676" cy="1177676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6" name="Google Shape;31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4978" y="1109095"/>
            <a:ext cx="603777" cy="773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33241" y="1532713"/>
            <a:ext cx="549507" cy="49731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7"/>
          <p:cNvSpPr/>
          <p:nvPr/>
        </p:nvSpPr>
        <p:spPr>
          <a:xfrm>
            <a:off x="6532552" y="980753"/>
            <a:ext cx="1177709" cy="117770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9" name="Google Shape;319;p27"/>
          <p:cNvPicPr preferRelativeResize="0"/>
          <p:nvPr/>
        </p:nvPicPr>
        <p:blipFill rotWithShape="1">
          <a:blip r:embed="rId7">
            <a:alphaModFix/>
          </a:blip>
          <a:srcRect b="30758" l="0" r="76717" t="25704"/>
          <a:stretch/>
        </p:blipFill>
        <p:spPr>
          <a:xfrm>
            <a:off x="6727162" y="1208784"/>
            <a:ext cx="788504" cy="774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46020" y="499700"/>
            <a:ext cx="906401" cy="6772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1" name="Google Shape;321;p27"/>
          <p:cNvCxnSpPr>
            <a:endCxn id="318" idx="1"/>
          </p:cNvCxnSpPr>
          <p:nvPr/>
        </p:nvCxnSpPr>
        <p:spPr>
          <a:xfrm>
            <a:off x="6189952" y="1560008"/>
            <a:ext cx="342600" cy="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2" name="Google Shape;322;p27"/>
          <p:cNvSpPr/>
          <p:nvPr/>
        </p:nvSpPr>
        <p:spPr>
          <a:xfrm>
            <a:off x="4687917" y="2869479"/>
            <a:ext cx="3304800" cy="17208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7"/>
          <p:cNvSpPr/>
          <p:nvPr/>
        </p:nvSpPr>
        <p:spPr>
          <a:xfrm>
            <a:off x="6532552" y="3113805"/>
            <a:ext cx="1177808" cy="1177808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4" name="Google Shape;324;p27"/>
          <p:cNvPicPr preferRelativeResize="0"/>
          <p:nvPr/>
        </p:nvPicPr>
        <p:blipFill rotWithShape="1">
          <a:blip r:embed="rId7">
            <a:alphaModFix/>
          </a:blip>
          <a:srcRect b="30758" l="0" r="76717" t="25704"/>
          <a:stretch/>
        </p:blipFill>
        <p:spPr>
          <a:xfrm>
            <a:off x="6727162" y="3341836"/>
            <a:ext cx="788504" cy="774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46020" y="2632752"/>
            <a:ext cx="906401" cy="6772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6" name="Google Shape;326;p27"/>
          <p:cNvCxnSpPr>
            <a:endCxn id="323" idx="1"/>
          </p:cNvCxnSpPr>
          <p:nvPr/>
        </p:nvCxnSpPr>
        <p:spPr>
          <a:xfrm>
            <a:off x="6189952" y="3693109"/>
            <a:ext cx="342600" cy="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7" name="Google Shape;327;p27"/>
          <p:cNvSpPr/>
          <p:nvPr/>
        </p:nvSpPr>
        <p:spPr>
          <a:xfrm>
            <a:off x="5015024" y="3119155"/>
            <a:ext cx="1177676" cy="1177676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8" name="Google Shape;328;p27"/>
          <p:cNvGrpSpPr/>
          <p:nvPr/>
        </p:nvGrpSpPr>
        <p:grpSpPr>
          <a:xfrm>
            <a:off x="5124978" y="3247527"/>
            <a:ext cx="957770" cy="920928"/>
            <a:chOff x="5467348" y="1812500"/>
            <a:chExt cx="1733552" cy="1666869"/>
          </a:xfrm>
        </p:grpSpPr>
        <p:pic>
          <p:nvPicPr>
            <p:cNvPr id="329" name="Google Shape;329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467348" y="1812500"/>
              <a:ext cx="1092828" cy="14001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0" name="Google Shape;330;p2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206300" y="2579244"/>
              <a:ext cx="994600" cy="9001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31" name="Google Shape;331;p27"/>
          <p:cNvCxnSpPr>
            <a:endCxn id="322" idx="1"/>
          </p:cNvCxnSpPr>
          <p:nvPr/>
        </p:nvCxnSpPr>
        <p:spPr>
          <a:xfrm>
            <a:off x="2770317" y="2938779"/>
            <a:ext cx="1917600" cy="791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332" name="Google Shape;332;p27"/>
          <p:cNvGrpSpPr/>
          <p:nvPr/>
        </p:nvGrpSpPr>
        <p:grpSpPr>
          <a:xfrm>
            <a:off x="7304841" y="1123310"/>
            <a:ext cx="405947" cy="892903"/>
            <a:chOff x="7944325" y="1895475"/>
            <a:chExt cx="694401" cy="1527375"/>
          </a:xfrm>
        </p:grpSpPr>
        <p:pic>
          <p:nvPicPr>
            <p:cNvPr id="333" name="Google Shape;333;p2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944325" y="1895475"/>
              <a:ext cx="347200" cy="34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4" name="Google Shape;334;p27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209574" y="2214450"/>
              <a:ext cx="347199" cy="3584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5" name="Google Shape;335;p27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8243900" y="2633200"/>
              <a:ext cx="394826" cy="394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6" name="Google Shape;336;p27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8015750" y="3028025"/>
              <a:ext cx="394825" cy="3948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7" name="Google Shape;337;p27"/>
          <p:cNvGrpSpPr/>
          <p:nvPr/>
        </p:nvGrpSpPr>
        <p:grpSpPr>
          <a:xfrm>
            <a:off x="7304841" y="3256408"/>
            <a:ext cx="405947" cy="892903"/>
            <a:chOff x="7944325" y="1895475"/>
            <a:chExt cx="694401" cy="1527375"/>
          </a:xfrm>
        </p:grpSpPr>
        <p:pic>
          <p:nvPicPr>
            <p:cNvPr id="338" name="Google Shape;338;p2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944325" y="1895475"/>
              <a:ext cx="347200" cy="34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9" name="Google Shape;339;p27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209574" y="2214450"/>
              <a:ext cx="347199" cy="3584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0" name="Google Shape;340;p27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8243900" y="2633200"/>
              <a:ext cx="394826" cy="394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" name="Google Shape;341;p27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8015750" y="3028025"/>
              <a:ext cx="394825" cy="3948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2" name="Google Shape;342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4525" y="153550"/>
            <a:ext cx="689927" cy="83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28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348" name="Google Shape;348;p28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49" name="Google Shape;349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0" name="Google Shape;350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1" name="Google Shape;351;p28"/>
          <p:cNvSpPr txBox="1"/>
          <p:nvPr>
            <p:ph idx="12" type="sldNum"/>
          </p:nvPr>
        </p:nvSpPr>
        <p:spPr>
          <a:xfrm>
            <a:off x="83377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52" name="Google Shape;352;p28"/>
          <p:cNvGrpSpPr/>
          <p:nvPr/>
        </p:nvGrpSpPr>
        <p:grpSpPr>
          <a:xfrm>
            <a:off x="360100" y="307175"/>
            <a:ext cx="1311775" cy="844450"/>
            <a:chOff x="651300" y="318050"/>
            <a:chExt cx="1311775" cy="844450"/>
          </a:xfrm>
        </p:grpSpPr>
        <p:pic>
          <p:nvPicPr>
            <p:cNvPr id="353" name="Google Shape;353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51300" y="318050"/>
              <a:ext cx="797616" cy="844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4" name="Google Shape;354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165457" y="318050"/>
              <a:ext cx="797618" cy="8444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5" name="Google Shape;355;p28"/>
          <p:cNvGrpSpPr/>
          <p:nvPr/>
        </p:nvGrpSpPr>
        <p:grpSpPr>
          <a:xfrm>
            <a:off x="317950" y="1844725"/>
            <a:ext cx="1396074" cy="844451"/>
            <a:chOff x="2437050" y="318050"/>
            <a:chExt cx="1396074" cy="844451"/>
          </a:xfrm>
        </p:grpSpPr>
        <p:pic>
          <p:nvPicPr>
            <p:cNvPr id="356" name="Google Shape;356;p2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37050" y="318050"/>
              <a:ext cx="835912" cy="8286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7" name="Google Shape;357;p2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997212" y="333835"/>
              <a:ext cx="835912" cy="82866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8" name="Google Shape;358;p28"/>
          <p:cNvGrpSpPr/>
          <p:nvPr/>
        </p:nvGrpSpPr>
        <p:grpSpPr>
          <a:xfrm>
            <a:off x="415734" y="3382277"/>
            <a:ext cx="1200518" cy="709803"/>
            <a:chOff x="293925" y="-293900"/>
            <a:chExt cx="8200257" cy="5143500"/>
          </a:xfrm>
        </p:grpSpPr>
        <p:pic>
          <p:nvPicPr>
            <p:cNvPr id="359" name="Google Shape;359;p2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93925" y="-293900"/>
              <a:ext cx="51435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0" name="Google Shape;360;p28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004582" y="33050"/>
              <a:ext cx="4489600" cy="4489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1" name="Google Shape;361;p28"/>
          <p:cNvSpPr/>
          <p:nvPr/>
        </p:nvSpPr>
        <p:spPr>
          <a:xfrm>
            <a:off x="2017950" y="39925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Open Sans"/>
                <a:ea typeface="Open Sans"/>
                <a:cs typeface="Open Sans"/>
                <a:sym typeface="Open Sans"/>
              </a:rPr>
              <a:t>Install</a:t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2" name="Google Shape;362;p28"/>
          <p:cNvSpPr/>
          <p:nvPr/>
        </p:nvSpPr>
        <p:spPr>
          <a:xfrm>
            <a:off x="3688900" y="39925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Unit Tests</a:t>
            </a:r>
            <a:endParaRPr/>
          </a:p>
        </p:txBody>
      </p:sp>
      <p:cxnSp>
        <p:nvCxnSpPr>
          <p:cNvPr id="363" name="Google Shape;363;p28"/>
          <p:cNvCxnSpPr>
            <a:stCxn id="361" idx="3"/>
            <a:endCxn id="362" idx="1"/>
          </p:cNvCxnSpPr>
          <p:nvPr/>
        </p:nvCxnSpPr>
        <p:spPr>
          <a:xfrm>
            <a:off x="3279450" y="72940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4" name="Google Shape;364;p28"/>
          <p:cNvSpPr/>
          <p:nvPr/>
        </p:nvSpPr>
        <p:spPr>
          <a:xfrm>
            <a:off x="5359850" y="39925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Integration Tests</a:t>
            </a:r>
            <a:endParaRPr/>
          </a:p>
        </p:txBody>
      </p:sp>
      <p:sp>
        <p:nvSpPr>
          <p:cNvPr id="365" name="Google Shape;365;p28"/>
          <p:cNvSpPr/>
          <p:nvPr/>
        </p:nvSpPr>
        <p:spPr>
          <a:xfrm>
            <a:off x="7030800" y="39925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Functional Tests</a:t>
            </a:r>
            <a:endParaRPr/>
          </a:p>
        </p:txBody>
      </p:sp>
      <p:cxnSp>
        <p:nvCxnSpPr>
          <p:cNvPr id="366" name="Google Shape;366;p28"/>
          <p:cNvCxnSpPr>
            <a:stCxn id="362" idx="3"/>
            <a:endCxn id="364" idx="1"/>
          </p:cNvCxnSpPr>
          <p:nvPr/>
        </p:nvCxnSpPr>
        <p:spPr>
          <a:xfrm>
            <a:off x="4950400" y="72940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7" name="Google Shape;367;p28"/>
          <p:cNvCxnSpPr>
            <a:stCxn id="364" idx="3"/>
            <a:endCxn id="365" idx="1"/>
          </p:cNvCxnSpPr>
          <p:nvPr/>
        </p:nvCxnSpPr>
        <p:spPr>
          <a:xfrm>
            <a:off x="6621350" y="72940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8" name="Google Shape;368;p28"/>
          <p:cNvCxnSpPr>
            <a:stCxn id="365" idx="3"/>
          </p:cNvCxnSpPr>
          <p:nvPr/>
        </p:nvCxnSpPr>
        <p:spPr>
          <a:xfrm flipH="1" rot="10800000">
            <a:off x="8292300" y="724000"/>
            <a:ext cx="289800" cy="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9" name="Google Shape;369;p28"/>
          <p:cNvCxnSpPr>
            <a:stCxn id="354" idx="3"/>
            <a:endCxn id="361" idx="1"/>
          </p:cNvCxnSpPr>
          <p:nvPr/>
        </p:nvCxnSpPr>
        <p:spPr>
          <a:xfrm>
            <a:off x="1671875" y="729399"/>
            <a:ext cx="346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70" name="Google Shape;370;p28"/>
          <p:cNvSpPr/>
          <p:nvPr/>
        </p:nvSpPr>
        <p:spPr>
          <a:xfrm>
            <a:off x="2046175" y="193680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Open Sans"/>
                <a:ea typeface="Open Sans"/>
                <a:cs typeface="Open Sans"/>
                <a:sym typeface="Open Sans"/>
              </a:rPr>
              <a:t>Install</a:t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1" name="Google Shape;371;p28"/>
          <p:cNvSpPr/>
          <p:nvPr/>
        </p:nvSpPr>
        <p:spPr>
          <a:xfrm>
            <a:off x="3717125" y="193680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Unit Tests</a:t>
            </a:r>
            <a:endParaRPr/>
          </a:p>
        </p:txBody>
      </p:sp>
      <p:cxnSp>
        <p:nvCxnSpPr>
          <p:cNvPr id="372" name="Google Shape;372;p28"/>
          <p:cNvCxnSpPr>
            <a:stCxn id="370" idx="3"/>
            <a:endCxn id="371" idx="1"/>
          </p:cNvCxnSpPr>
          <p:nvPr/>
        </p:nvCxnSpPr>
        <p:spPr>
          <a:xfrm>
            <a:off x="3307675" y="22669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3" name="Google Shape;373;p28"/>
          <p:cNvSpPr/>
          <p:nvPr/>
        </p:nvSpPr>
        <p:spPr>
          <a:xfrm>
            <a:off x="5388075" y="193680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Integration Tests</a:t>
            </a:r>
            <a:endParaRPr/>
          </a:p>
        </p:txBody>
      </p:sp>
      <p:cxnSp>
        <p:nvCxnSpPr>
          <p:cNvPr id="374" name="Google Shape;374;p28"/>
          <p:cNvCxnSpPr>
            <a:stCxn id="371" idx="3"/>
            <a:endCxn id="373" idx="1"/>
          </p:cNvCxnSpPr>
          <p:nvPr/>
        </p:nvCxnSpPr>
        <p:spPr>
          <a:xfrm>
            <a:off x="4978625" y="22669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5" name="Google Shape;375;p28"/>
          <p:cNvCxnSpPr>
            <a:stCxn id="373" idx="3"/>
            <a:endCxn id="376" idx="1"/>
          </p:cNvCxnSpPr>
          <p:nvPr/>
        </p:nvCxnSpPr>
        <p:spPr>
          <a:xfrm>
            <a:off x="6649575" y="22669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7" name="Google Shape;377;p28"/>
          <p:cNvCxnSpPr/>
          <p:nvPr/>
        </p:nvCxnSpPr>
        <p:spPr>
          <a:xfrm flipH="1" rot="10800000">
            <a:off x="8320525" y="2261550"/>
            <a:ext cx="289800" cy="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8" name="Google Shape;378;p28"/>
          <p:cNvCxnSpPr>
            <a:endCxn id="370" idx="1"/>
          </p:cNvCxnSpPr>
          <p:nvPr/>
        </p:nvCxnSpPr>
        <p:spPr>
          <a:xfrm>
            <a:off x="1699975" y="2266950"/>
            <a:ext cx="346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79" name="Google Shape;379;p28"/>
          <p:cNvSpPr/>
          <p:nvPr/>
        </p:nvSpPr>
        <p:spPr>
          <a:xfrm>
            <a:off x="2046175" y="3382275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Open Sans"/>
                <a:ea typeface="Open Sans"/>
                <a:cs typeface="Open Sans"/>
                <a:sym typeface="Open Sans"/>
              </a:rPr>
              <a:t>Install</a:t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0" name="Google Shape;380;p28"/>
          <p:cNvSpPr/>
          <p:nvPr/>
        </p:nvSpPr>
        <p:spPr>
          <a:xfrm>
            <a:off x="3717125" y="3382275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Unit Tests</a:t>
            </a:r>
            <a:endParaRPr/>
          </a:p>
        </p:txBody>
      </p:sp>
      <p:cxnSp>
        <p:nvCxnSpPr>
          <p:cNvPr id="381" name="Google Shape;381;p28"/>
          <p:cNvCxnSpPr>
            <a:stCxn id="379" idx="3"/>
            <a:endCxn id="380" idx="1"/>
          </p:cNvCxnSpPr>
          <p:nvPr/>
        </p:nvCxnSpPr>
        <p:spPr>
          <a:xfrm>
            <a:off x="3307675" y="3712425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2" name="Google Shape;382;p28"/>
          <p:cNvSpPr/>
          <p:nvPr/>
        </p:nvSpPr>
        <p:spPr>
          <a:xfrm>
            <a:off x="5388075" y="3382275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Integration Tests</a:t>
            </a:r>
            <a:endParaRPr/>
          </a:p>
        </p:txBody>
      </p:sp>
      <p:cxnSp>
        <p:nvCxnSpPr>
          <p:cNvPr id="383" name="Google Shape;383;p28"/>
          <p:cNvCxnSpPr>
            <a:stCxn id="380" idx="3"/>
            <a:endCxn id="382" idx="1"/>
          </p:cNvCxnSpPr>
          <p:nvPr/>
        </p:nvCxnSpPr>
        <p:spPr>
          <a:xfrm>
            <a:off x="4978625" y="3712425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4" name="Google Shape;384;p28"/>
          <p:cNvCxnSpPr>
            <a:stCxn id="382" idx="3"/>
            <a:endCxn id="385" idx="1"/>
          </p:cNvCxnSpPr>
          <p:nvPr/>
        </p:nvCxnSpPr>
        <p:spPr>
          <a:xfrm>
            <a:off x="6649575" y="3712425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6" name="Google Shape;386;p28"/>
          <p:cNvCxnSpPr/>
          <p:nvPr/>
        </p:nvCxnSpPr>
        <p:spPr>
          <a:xfrm flipH="1" rot="10800000">
            <a:off x="8320525" y="3707025"/>
            <a:ext cx="289800" cy="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7" name="Google Shape;387;p28"/>
          <p:cNvCxnSpPr>
            <a:endCxn id="379" idx="1"/>
          </p:cNvCxnSpPr>
          <p:nvPr/>
        </p:nvCxnSpPr>
        <p:spPr>
          <a:xfrm>
            <a:off x="1699975" y="3712425"/>
            <a:ext cx="346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88" name="Google Shape;388;p28"/>
          <p:cNvSpPr/>
          <p:nvPr/>
        </p:nvSpPr>
        <p:spPr>
          <a:xfrm>
            <a:off x="763975" y="647625"/>
            <a:ext cx="504000" cy="504000"/>
          </a:xfrm>
          <a:prstGeom prst="ellipse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B1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9" name="Google Shape;389;p28"/>
          <p:cNvSpPr/>
          <p:nvPr/>
        </p:nvSpPr>
        <p:spPr>
          <a:xfrm>
            <a:off x="763975" y="2185175"/>
            <a:ext cx="504000" cy="504000"/>
          </a:xfrm>
          <a:prstGeom prst="ellipse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B2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0" name="Google Shape;390;p28"/>
          <p:cNvSpPr/>
          <p:nvPr/>
        </p:nvSpPr>
        <p:spPr>
          <a:xfrm>
            <a:off x="763975" y="3712425"/>
            <a:ext cx="504000" cy="504000"/>
          </a:xfrm>
          <a:prstGeom prst="ellipse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B3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91" name="Google Shape;391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56805" y="1244313"/>
            <a:ext cx="409500" cy="409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56805" y="2841188"/>
            <a:ext cx="409500" cy="409533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28"/>
          <p:cNvSpPr/>
          <p:nvPr/>
        </p:nvSpPr>
        <p:spPr>
          <a:xfrm>
            <a:off x="7059025" y="1936800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Functional Tests</a:t>
            </a:r>
            <a:endParaRPr/>
          </a:p>
        </p:txBody>
      </p:sp>
      <p:sp>
        <p:nvSpPr>
          <p:cNvPr id="394" name="Google Shape;394;p28"/>
          <p:cNvSpPr/>
          <p:nvPr/>
        </p:nvSpPr>
        <p:spPr>
          <a:xfrm>
            <a:off x="7059025" y="3382275"/>
            <a:ext cx="1261500" cy="660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Functional Tests</a:t>
            </a:r>
            <a:endParaRPr/>
          </a:p>
        </p:txBody>
      </p:sp>
      <p:pic>
        <p:nvPicPr>
          <p:cNvPr id="395" name="Google Shape;395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56805" y="4174113"/>
            <a:ext cx="409500" cy="409533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8"/>
          <p:cNvSpPr/>
          <p:nvPr/>
        </p:nvSpPr>
        <p:spPr>
          <a:xfrm>
            <a:off x="8582088" y="574480"/>
            <a:ext cx="304418" cy="304437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8"/>
          <p:cNvSpPr/>
          <p:nvPr/>
        </p:nvSpPr>
        <p:spPr>
          <a:xfrm>
            <a:off x="8582088" y="2112030"/>
            <a:ext cx="304418" cy="304437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8"/>
          <p:cNvSpPr/>
          <p:nvPr/>
        </p:nvSpPr>
        <p:spPr>
          <a:xfrm>
            <a:off x="8582088" y="3557505"/>
            <a:ext cx="304418" cy="304437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29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404" name="Google Shape;404;p29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05" name="Google Shape;405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6" name="Google Shape;406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7" name="Google Shape;407;p29"/>
          <p:cNvSpPr txBox="1"/>
          <p:nvPr>
            <p:ph type="title"/>
          </p:nvPr>
        </p:nvSpPr>
        <p:spPr>
          <a:xfrm>
            <a:off x="669775" y="749200"/>
            <a:ext cx="79833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Tempos </a:t>
            </a:r>
            <a:r>
              <a:rPr lang="en" sz="3600">
                <a:solidFill>
                  <a:srgbClr val="FFB600"/>
                </a:solidFill>
              </a:rPr>
              <a:t>Pipeline</a:t>
            </a:r>
            <a:r>
              <a:rPr lang="en" sz="3600"/>
              <a:t> - Builds paralelos</a:t>
            </a:r>
            <a:endParaRPr sz="3600"/>
          </a:p>
        </p:txBody>
      </p:sp>
      <p:graphicFrame>
        <p:nvGraphicFramePr>
          <p:cNvPr id="408" name="Google Shape;408;p29"/>
          <p:cNvGraphicFramePr/>
          <p:nvPr/>
        </p:nvGraphicFramePr>
        <p:xfrm>
          <a:off x="922000" y="19015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{01E1834B-BAA0-46F3-A130-B3771B7643B5}</a:tableStyleId>
              </a:tblPr>
              <a:tblGrid>
                <a:gridCol w="1455225"/>
                <a:gridCol w="1455225"/>
                <a:gridCol w="1455225"/>
                <a:gridCol w="1455225"/>
                <a:gridCol w="1455225"/>
              </a:tblGrid>
              <a:tr h="3258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Install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Unit Tests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Integration Tests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Functional Tests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6763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Build 1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1:28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38</a:t>
                      </a: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1:02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</a:t>
                      </a: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:46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3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Build 2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1:15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24</a:t>
                      </a: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1:23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</a:t>
                      </a: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:21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3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34343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Build 3</a:t>
                      </a:r>
                      <a:endParaRPr>
                        <a:solidFill>
                          <a:srgbClr val="434343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1:04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29</a:t>
                      </a: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1: 31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</a:t>
                      </a:r>
                      <a:r>
                        <a:rPr lang="en" sz="1800">
                          <a:solidFill>
                            <a:srgbClr val="434343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:54 s</a:t>
                      </a:r>
                      <a:endParaRPr sz="1800">
                        <a:solidFill>
                          <a:srgbClr val="434343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B6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09" name="Google Shape;409;p2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0" name="Google Shape;410;p29"/>
          <p:cNvSpPr/>
          <p:nvPr/>
        </p:nvSpPr>
        <p:spPr>
          <a:xfrm>
            <a:off x="6837825" y="1792950"/>
            <a:ext cx="1255200" cy="281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30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416" name="Google Shape;416;p30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17" name="Google Shape;417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8" name="Google Shape;418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9" name="Google Shape;419;p30"/>
          <p:cNvSpPr txBox="1"/>
          <p:nvPr>
            <p:ph idx="4294967295" type="ctrTitle"/>
          </p:nvPr>
        </p:nvSpPr>
        <p:spPr>
          <a:xfrm>
            <a:off x="685800" y="1507142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06</a:t>
            </a:r>
            <a:r>
              <a:rPr lang="en" sz="9600">
                <a:solidFill>
                  <a:srgbClr val="FFB600"/>
                </a:solidFill>
              </a:rPr>
              <a:t> </a:t>
            </a:r>
            <a:r>
              <a:rPr lang="en" sz="6000">
                <a:solidFill>
                  <a:srgbClr val="FFB600"/>
                </a:solidFill>
              </a:rPr>
              <a:t>min</a:t>
            </a:r>
            <a:r>
              <a:rPr lang="en" sz="9600">
                <a:solidFill>
                  <a:srgbClr val="FFB600"/>
                </a:solidFill>
              </a:rPr>
              <a:t> 08 </a:t>
            </a:r>
            <a:r>
              <a:rPr lang="en" sz="6000">
                <a:solidFill>
                  <a:srgbClr val="FFB600"/>
                </a:solidFill>
              </a:rPr>
              <a:t>seg</a:t>
            </a:r>
            <a:endParaRPr sz="6000">
              <a:solidFill>
                <a:srgbClr val="FFB600"/>
              </a:solidFill>
            </a:endParaRPr>
          </a:p>
        </p:txBody>
      </p:sp>
      <p:sp>
        <p:nvSpPr>
          <p:cNvPr id="420" name="Google Shape;420;p30"/>
          <p:cNvSpPr txBox="1"/>
          <p:nvPr>
            <p:ph idx="4294967295" type="subTitle"/>
          </p:nvPr>
        </p:nvSpPr>
        <p:spPr>
          <a:xfrm>
            <a:off x="685800" y="29162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Tempo total com paralelismo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1" name="Google Shape;421;p3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22" name="Google Shape;422;p30"/>
          <p:cNvGrpSpPr/>
          <p:nvPr/>
        </p:nvGrpSpPr>
        <p:grpSpPr>
          <a:xfrm>
            <a:off x="7922564" y="421055"/>
            <a:ext cx="849644" cy="836787"/>
            <a:chOff x="6660750" y="298550"/>
            <a:chExt cx="396900" cy="396300"/>
          </a:xfrm>
        </p:grpSpPr>
        <p:sp>
          <p:nvSpPr>
            <p:cNvPr id="423" name="Google Shape;423;p30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30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oogle Shape;429;p31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430" name="Google Shape;430;p31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45720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1" name="Google Shape;431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2" name="Google Shape;432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3" name="Google Shape;433;p31"/>
          <p:cNvSpPr txBox="1"/>
          <p:nvPr>
            <p:ph type="title"/>
          </p:nvPr>
        </p:nvSpPr>
        <p:spPr>
          <a:xfrm>
            <a:off x="922000" y="891775"/>
            <a:ext cx="6888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Vantagens da </a:t>
            </a:r>
            <a:r>
              <a:rPr lang="en" sz="3600">
                <a:solidFill>
                  <a:srgbClr val="FFB600"/>
                </a:solidFill>
              </a:rPr>
              <a:t>conteinerização</a:t>
            </a:r>
            <a:endParaRPr sz="3600">
              <a:solidFill>
                <a:srgbClr val="FFB600"/>
              </a:solidFill>
            </a:endParaRPr>
          </a:p>
        </p:txBody>
      </p:sp>
      <p:sp>
        <p:nvSpPr>
          <p:cNvPr id="434" name="Google Shape;434;p31"/>
          <p:cNvSpPr txBox="1"/>
          <p:nvPr>
            <p:ph idx="1" type="body"/>
          </p:nvPr>
        </p:nvSpPr>
        <p:spPr>
          <a:xfrm>
            <a:off x="922000" y="1778100"/>
            <a:ext cx="2332200" cy="14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B600"/>
                </a:solidFill>
                <a:latin typeface="Raleway"/>
                <a:ea typeface="Raleway"/>
                <a:cs typeface="Raleway"/>
                <a:sym typeface="Raleway"/>
              </a:rPr>
              <a:t>Isolamento</a:t>
            </a:r>
            <a:r>
              <a:rPr b="1" lang="en">
                <a:latin typeface="Raleway"/>
                <a:ea typeface="Raleway"/>
                <a:cs typeface="Raleway"/>
                <a:sym typeface="Raleway"/>
              </a:rPr>
              <a:t> de ambientes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35" name="Google Shape;435;p31"/>
          <p:cNvSpPr txBox="1"/>
          <p:nvPr>
            <p:ph idx="2" type="body"/>
          </p:nvPr>
        </p:nvSpPr>
        <p:spPr>
          <a:xfrm>
            <a:off x="3373775" y="1778100"/>
            <a:ext cx="2451900" cy="14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B600"/>
                </a:solidFill>
                <a:latin typeface="Raleway"/>
                <a:ea typeface="Raleway"/>
                <a:cs typeface="Raleway"/>
                <a:sym typeface="Raleway"/>
              </a:rPr>
              <a:t>Repositório</a:t>
            </a:r>
            <a:r>
              <a:rPr b="1" lang="en">
                <a:latin typeface="Raleway"/>
                <a:ea typeface="Raleway"/>
                <a:cs typeface="Raleway"/>
                <a:sym typeface="Raleway"/>
              </a:rPr>
              <a:t> de versão e distribuição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Font typeface="Raleway"/>
              <a:buChar char="-"/>
            </a:pPr>
            <a:r>
              <a:rPr b="1" lang="en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Docker Hub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-"/>
            </a:pPr>
            <a:r>
              <a:rPr b="1" lang="en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Cloud registry (ECR, CR)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-"/>
            </a:pPr>
            <a:r>
              <a:rPr b="1" lang="en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Registry própri</a:t>
            </a:r>
            <a:r>
              <a:rPr b="1" lang="en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o </a:t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36" name="Google Shape;436;p3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7" name="Google Shape;437;p31"/>
          <p:cNvSpPr txBox="1"/>
          <p:nvPr>
            <p:ph idx="1" type="body"/>
          </p:nvPr>
        </p:nvSpPr>
        <p:spPr>
          <a:xfrm>
            <a:off x="922000" y="3225900"/>
            <a:ext cx="2332200" cy="14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Iniciar containers </a:t>
            </a:r>
            <a:r>
              <a:rPr b="1" lang="en">
                <a:solidFill>
                  <a:srgbClr val="FFB600"/>
                </a:solidFill>
                <a:latin typeface="Raleway"/>
                <a:ea typeface="Raleway"/>
                <a:cs typeface="Raleway"/>
                <a:sym typeface="Raleway"/>
              </a:rPr>
              <a:t>on-the-fly</a:t>
            </a:r>
            <a:endParaRPr b="1">
              <a:solidFill>
                <a:srgbClr val="FFB6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38" name="Google Shape;438;p31"/>
          <p:cNvSpPr txBox="1"/>
          <p:nvPr>
            <p:ph idx="3" type="body"/>
          </p:nvPr>
        </p:nvSpPr>
        <p:spPr>
          <a:xfrm>
            <a:off x="5825552" y="1778100"/>
            <a:ext cx="2332200" cy="14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B600"/>
                </a:solidFill>
                <a:latin typeface="Raleway"/>
                <a:ea typeface="Raleway"/>
                <a:cs typeface="Raleway"/>
                <a:sym typeface="Raleway"/>
              </a:rPr>
              <a:t>Reprodutibilidade</a:t>
            </a:r>
            <a:r>
              <a:rPr b="1" lang="en">
                <a:latin typeface="Raleway"/>
                <a:ea typeface="Raleway"/>
                <a:cs typeface="Raleway"/>
                <a:sym typeface="Raleway"/>
              </a:rPr>
              <a:t> de ambientes de aplicação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Font typeface="Raleway"/>
              <a:buChar char="-"/>
            </a:pPr>
            <a:r>
              <a:rPr b="1" lang="en" sz="1200">
                <a:latin typeface="Raleway"/>
                <a:ea typeface="Raleway"/>
                <a:cs typeface="Raleway"/>
                <a:sym typeface="Raleway"/>
              </a:rPr>
              <a:t>Dockerfile</a:t>
            </a:r>
            <a:endParaRPr b="1"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-"/>
            </a:pPr>
            <a:r>
              <a:rPr b="1" lang="en" sz="1200">
                <a:latin typeface="Raleway"/>
                <a:ea typeface="Raleway"/>
                <a:cs typeface="Raleway"/>
                <a:sym typeface="Raleway"/>
              </a:rPr>
              <a:t>docker-composer.yml</a:t>
            </a:r>
            <a:endParaRPr b="1"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9" name="Google Shape;439;p31"/>
          <p:cNvSpPr txBox="1"/>
          <p:nvPr>
            <p:ph idx="2" type="body"/>
          </p:nvPr>
        </p:nvSpPr>
        <p:spPr>
          <a:xfrm>
            <a:off x="3373776" y="3225900"/>
            <a:ext cx="2332200" cy="14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Otimização para </a:t>
            </a:r>
            <a:r>
              <a:rPr b="1" lang="en">
                <a:solidFill>
                  <a:srgbClr val="FFB600"/>
                </a:solidFill>
                <a:latin typeface="Raleway"/>
                <a:ea typeface="Raleway"/>
                <a:cs typeface="Raleway"/>
                <a:sym typeface="Raleway"/>
              </a:rPr>
              <a:t>execução paralela</a:t>
            </a:r>
            <a:endParaRPr b="1">
              <a:solidFill>
                <a:srgbClr val="FFB6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Font typeface="Raleway"/>
              <a:buChar char="-"/>
            </a:pPr>
            <a:r>
              <a:rPr b="1" lang="en" sz="1200">
                <a:latin typeface="Raleway"/>
                <a:ea typeface="Raleway"/>
                <a:cs typeface="Raleway"/>
                <a:sym typeface="Raleway"/>
              </a:rPr>
              <a:t>Menos uso de memoria</a:t>
            </a:r>
            <a:endParaRPr b="1" sz="1200"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Raleway"/>
              <a:buChar char="-"/>
            </a:pPr>
            <a:r>
              <a:rPr b="1" lang="en" sz="1200">
                <a:latin typeface="Raleway"/>
                <a:ea typeface="Raleway"/>
                <a:cs typeface="Raleway"/>
                <a:sym typeface="Raleway"/>
              </a:rPr>
              <a:t>Kernel do linux compartilhado</a:t>
            </a:r>
            <a:endParaRPr b="1" sz="1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40" name="Google Shape;44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2520" y="3713002"/>
            <a:ext cx="906401" cy="677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2"/>
          <p:cNvSpPr txBox="1"/>
          <p:nvPr>
            <p:ph idx="1" type="body"/>
          </p:nvPr>
        </p:nvSpPr>
        <p:spPr>
          <a:xfrm>
            <a:off x="966825" y="1941976"/>
            <a:ext cx="6866100" cy="23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Cucumber</a:t>
            </a:r>
            <a:endParaRPr sz="2400">
              <a:solidFill>
                <a:srgbClr val="FFB600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Nightwatchjs</a:t>
            </a:r>
            <a:endParaRPr sz="2400">
              <a:solidFill>
                <a:srgbClr val="FFB600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hlinkClick r:id="rId5"/>
              </a:rPr>
              <a:t>Browserstack</a:t>
            </a:r>
            <a:endParaRPr sz="2400">
              <a:solidFill>
                <a:srgbClr val="FFB600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hlinkClick r:id="rId6"/>
              </a:rPr>
              <a:t>Docker</a:t>
            </a:r>
            <a:endParaRPr sz="2400">
              <a:solidFill>
                <a:srgbClr val="FFB600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hlinkClick r:id="rId7"/>
              </a:rPr>
              <a:t>Jenkins Docker Agent</a:t>
            </a:r>
            <a:endParaRPr sz="2400">
              <a:solidFill>
                <a:srgbClr val="FFB600"/>
              </a:solidFill>
            </a:endParaRPr>
          </a:p>
        </p:txBody>
      </p:sp>
      <p:sp>
        <p:nvSpPr>
          <p:cNvPr id="446" name="Google Shape;446;p32"/>
          <p:cNvSpPr txBox="1"/>
          <p:nvPr>
            <p:ph type="title"/>
          </p:nvPr>
        </p:nvSpPr>
        <p:spPr>
          <a:xfrm>
            <a:off x="922000" y="846950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Referências</a:t>
            </a:r>
            <a:endParaRPr/>
          </a:p>
        </p:txBody>
      </p:sp>
      <p:sp>
        <p:nvSpPr>
          <p:cNvPr id="447" name="Google Shape;447;p32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48" name="Google Shape;448;p32"/>
          <p:cNvGrpSpPr/>
          <p:nvPr/>
        </p:nvGrpSpPr>
        <p:grpSpPr>
          <a:xfrm>
            <a:off x="8020981" y="291515"/>
            <a:ext cx="863978" cy="798681"/>
            <a:chOff x="5975075" y="2327500"/>
            <a:chExt cx="420100" cy="388350"/>
          </a:xfrm>
        </p:grpSpPr>
        <p:sp>
          <p:nvSpPr>
            <p:cNvPr id="449" name="Google Shape;449;p32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32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3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6" name="Google Shape;456;p33"/>
          <p:cNvSpPr txBox="1"/>
          <p:nvPr>
            <p:ph idx="4294967295" type="ctrTitle"/>
          </p:nvPr>
        </p:nvSpPr>
        <p:spPr>
          <a:xfrm>
            <a:off x="685800" y="1507150"/>
            <a:ext cx="7640100" cy="15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Obrigadu</a:t>
            </a:r>
            <a:r>
              <a:rPr lang="en" sz="9600">
                <a:solidFill>
                  <a:srgbClr val="FFB600"/>
                </a:solidFill>
              </a:rPr>
              <a:t>!!!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457" name="Google Shape;457;p33"/>
          <p:cNvSpPr txBox="1"/>
          <p:nvPr>
            <p:ph idx="4294967295" type="subTitle"/>
          </p:nvPr>
        </p:nvSpPr>
        <p:spPr>
          <a:xfrm>
            <a:off x="685800" y="3164800"/>
            <a:ext cx="7830600" cy="14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Perguntas?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Podem nos encontrar em</a:t>
            </a:r>
            <a:r>
              <a:rPr lang="en"/>
              <a:t> </a:t>
            </a:r>
            <a:r>
              <a:rPr lang="en" u="sng">
                <a:solidFill>
                  <a:schemeClr val="hlink"/>
                </a:solidFill>
                <a:hlinkClick r:id="rId3"/>
              </a:rPr>
              <a:t>@bruna-goncalves</a:t>
            </a:r>
            <a:r>
              <a:rPr lang="en"/>
              <a:t> &amp; </a:t>
            </a:r>
            <a:r>
              <a:rPr lang="en" u="sng">
                <a:solidFill>
                  <a:schemeClr val="hlink"/>
                </a:solidFill>
                <a:hlinkClick r:id="rId4"/>
              </a:rPr>
              <a:t>@daniel-nascimento</a:t>
            </a:r>
            <a:endParaRPr b="1" sz="3600"/>
          </a:p>
        </p:txBody>
      </p:sp>
      <p:sp>
        <p:nvSpPr>
          <p:cNvPr id="458" name="Google Shape;458;p33"/>
          <p:cNvSpPr/>
          <p:nvPr/>
        </p:nvSpPr>
        <p:spPr>
          <a:xfrm>
            <a:off x="8054234" y="327815"/>
            <a:ext cx="798007" cy="725835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3" name="Google Shape;463;p34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sp>
          <p:nvSpPr>
            <p:cNvPr id="464" name="Google Shape;464;p34"/>
            <p:cNvSpPr/>
            <p:nvPr/>
          </p:nvSpPr>
          <p:spPr>
            <a:xfrm>
              <a:off x="0" y="131600"/>
              <a:ext cx="9144000" cy="4869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65" name="Google Shape;465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6" name="Google Shape;466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5022450"/>
              <a:ext cx="9144001" cy="12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7" name="Google Shape;467;p34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ThoughtWorks</a:t>
            </a:r>
            <a:endParaRPr/>
          </a:p>
        </p:txBody>
      </p:sp>
      <p:sp>
        <p:nvSpPr>
          <p:cNvPr id="468" name="Google Shape;468;p34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b="1"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Projeto Enegrecer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b="1"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Careers</a:t>
            </a:r>
            <a:endParaRPr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3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liv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