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  <p:sldMasterId id="2147483661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y="5143500" cx="9144000"/>
  <p:notesSz cx="9144000" cy="6858000"/>
  <p:embeddedFontLst>
    <p:embeddedFont>
      <p:font typeface="Lato"/>
      <p:regular r:id="rId36"/>
      <p:bold r:id="rId37"/>
      <p:italic r:id="rId38"/>
      <p:boldItalic r:id="rId39"/>
    </p:embeddedFont>
    <p:embeddedFont>
      <p:font typeface="Comfortaa Regular"/>
      <p:regular r:id="rId40"/>
      <p:bold r:id="rId41"/>
    </p:embeddedFont>
    <p:embeddedFont>
      <p:font typeface="Monda"/>
      <p:regular r:id="rId42"/>
      <p:bold r:id="rId43"/>
    </p:embeddedFont>
    <p:embeddedFont>
      <p:font typeface="Comfortaa"/>
      <p:regular r:id="rId44"/>
      <p:bold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mfortaaRegular-regular.fntdata"/><Relationship Id="rId20" Type="http://schemas.openxmlformats.org/officeDocument/2006/relationships/slide" Target="slides/slide13.xml"/><Relationship Id="rId42" Type="http://schemas.openxmlformats.org/officeDocument/2006/relationships/font" Target="fonts/Monda-regular.fntdata"/><Relationship Id="rId41" Type="http://schemas.openxmlformats.org/officeDocument/2006/relationships/font" Target="fonts/ComfortaaRegular-bold.fntdata"/><Relationship Id="rId22" Type="http://schemas.openxmlformats.org/officeDocument/2006/relationships/slide" Target="slides/slide15.xml"/><Relationship Id="rId44" Type="http://schemas.openxmlformats.org/officeDocument/2006/relationships/font" Target="fonts/Comfortaa-regular.fntdata"/><Relationship Id="rId21" Type="http://schemas.openxmlformats.org/officeDocument/2006/relationships/slide" Target="slides/slide14.xml"/><Relationship Id="rId43" Type="http://schemas.openxmlformats.org/officeDocument/2006/relationships/font" Target="fonts/Monda-bold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45" Type="http://schemas.openxmlformats.org/officeDocument/2006/relationships/font" Target="fonts/Comfortaa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font" Target="fonts/Lato-bold.fntdata"/><Relationship Id="rId14" Type="http://schemas.openxmlformats.org/officeDocument/2006/relationships/slide" Target="slides/slide7.xml"/><Relationship Id="rId36" Type="http://schemas.openxmlformats.org/officeDocument/2006/relationships/font" Target="fonts/Lato-regular.fntdata"/><Relationship Id="rId17" Type="http://schemas.openxmlformats.org/officeDocument/2006/relationships/slide" Target="slides/slide10.xml"/><Relationship Id="rId39" Type="http://schemas.openxmlformats.org/officeDocument/2006/relationships/font" Target="fonts/Lato-boldItalic.fntdata"/><Relationship Id="rId16" Type="http://schemas.openxmlformats.org/officeDocument/2006/relationships/slide" Target="slides/slide9.xml"/><Relationship Id="rId38" Type="http://schemas.openxmlformats.org/officeDocument/2006/relationships/font" Target="fonts/Lato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7d4155bdd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7d4155bdd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57d4155bdd_0_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7d4155bdd_0_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7d4155bdd_0_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57d4155bdd_0_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7d4155bdd_0_1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7d4155bdd_0_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57d4155bdd_0_1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7d4155bdd_0_2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7d4155bdd_0_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57d4155bdd_0_2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7d4155bdd_0_2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7d4155bdd_0_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57d4155bdd_0_2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7d4155bdd_0_3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7d4155bdd_0_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57d4155bdd_0_3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7d4155bdd_0_4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7d4155bdd_0_4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57d4155bdd_0_4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7d4155bdd_0_4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57d4155bdd_0_4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57d4155bdd_0_4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7d4155bdd_0_5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7d4155bdd_0_5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57d4155bdd_0_5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135fdb3cf_1_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135fdb3cf_1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5135fdb3cf_1_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6af17edc9_0_2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6af17edc9_0_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56af17edc9_0_2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7d4155bdd_0_6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7d4155bdd_0_6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57d4155bdd_0_6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57d4155bdd_0_6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57d4155bdd_0_6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57d4155bdd_0_6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7d4155bdd_0_7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57d4155bdd_0_7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57d4155bdd_0_7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7d4155bdd_0_8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57d4155bdd_0_8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57d4155bdd_0_8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7d4155bdd_0_8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7d4155bdd_0_8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57d4155bdd_0_8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7d4155bdd_0_9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7d4155bdd_0_9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57d4155bdd_0_9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7d4155bdd_0_10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57d4155bdd_0_10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57d4155bdd_0_10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7d4155bdd_0_11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7d4155bdd_0_1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57d4155bdd_0_11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7d4155bdd_0_11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7d4155bdd_0_11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57d4155bdd_0_11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6af17edc9_0_1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6af17edc9_0_1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56af17edc9_0_1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6af17edc9_0_2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6af17edc9_0_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56af17edc9_0_2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7d4155bdd_0_12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7d4155bdd_0_1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57d4155bdd_0_12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57d4155bdd_0_13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57d4155bdd_0_1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57d4155bdd_0_13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57d4155bdd_0_14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57d4155bdd_0_14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57d4155bdd_0_14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11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1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9" name="Google Shape;49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transparencia.gov.br/swagger-ui.html" TargetMode="External"/><Relationship Id="rId4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netflix.github.io/falcor/" TargetMode="External"/><Relationship Id="rId4" Type="http://schemas.openxmlformats.org/officeDocument/2006/relationships/image" Target="../media/image21.png"/><Relationship Id="rId10" Type="http://schemas.openxmlformats.org/officeDocument/2006/relationships/image" Target="../media/image20.png"/><Relationship Id="rId9" Type="http://schemas.openxmlformats.org/officeDocument/2006/relationships/hyperlink" Target="https://jrgql.github.io/#" TargetMode="External"/><Relationship Id="rId5" Type="http://schemas.openxmlformats.org/officeDocument/2006/relationships/hyperlink" Target="https://grpc.io/" TargetMode="External"/><Relationship Id="rId6" Type="http://schemas.openxmlformats.org/officeDocument/2006/relationships/image" Target="../media/image23.png"/><Relationship Id="rId7" Type="http://schemas.openxmlformats.org/officeDocument/2006/relationships/hyperlink" Target="https://graphql.org/" TargetMode="External"/><Relationship Id="rId8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ctrTitle"/>
          </p:nvPr>
        </p:nvSpPr>
        <p:spPr>
          <a:xfrm>
            <a:off x="611187" y="3155950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500"/>
              <a:t>SOAP X Rest como escolher o melhor webservice</a:t>
            </a:r>
            <a:endParaRPr sz="3500"/>
          </a:p>
        </p:txBody>
      </p:sp>
      <p:sp>
        <p:nvSpPr>
          <p:cNvPr id="96" name="Google Shape;96;p16"/>
          <p:cNvSpPr txBox="1"/>
          <p:nvPr>
            <p:ph idx="1" type="subTitle"/>
          </p:nvPr>
        </p:nvSpPr>
        <p:spPr>
          <a:xfrm>
            <a:off x="611187" y="4184650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Carla Regina de Moraes Tonon</a:t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611187" y="3925887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2252375" y="4573575"/>
            <a:ext cx="43956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Desenvolvedora Java na Totvs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250825" y="1168400"/>
            <a:ext cx="8642400" cy="3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/>
              </a:rPr>
              <a:t>Visão geral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Integrações  como surgiram?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Benefícios do Protocolo SOAP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Desvantagens 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Caso Prático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Surgimento do Protocolo Rest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Desvantagens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Caso Prático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➢"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Conclusão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3429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7375" y="1375075"/>
            <a:ext cx="4700400" cy="33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/>
        </p:nvSpPr>
        <p:spPr>
          <a:xfrm>
            <a:off x="149725" y="34530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Visão geral</a:t>
            </a:r>
            <a:endParaRPr sz="3600"/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8500" y="1189150"/>
            <a:ext cx="4797782" cy="34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327025" y="514350"/>
            <a:ext cx="60714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Integrações  como surgiram?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250825" y="1701800"/>
            <a:ext cx="8642400" cy="1968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➢"/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Na década de 1990  integrações se tornaram itens essenciais;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➢"/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 partir dessa prática os sistemas se tornaram mais flexíveis e  retrabalho foi minimizado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 que é SOAP?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3998" y="1372472"/>
            <a:ext cx="4751275" cy="323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250825" y="5143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Simple Object Access Protocolo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Baseia-se num protocolo que “envelopa” o conteúdo associado a WSDL, que é uma linguagem que descreve os serviços oferecidos.</a:t>
            </a: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6400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(Barbosa, 2013)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Esquema do Protocolo SOAP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9075" y="1061200"/>
            <a:ext cx="3167900" cy="375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Benefícios do Protocolo SOAP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250825" y="1168400"/>
            <a:ext cx="8642400" cy="3753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2600"/>
              <a:buChar char="➢"/>
            </a:pPr>
            <a:r>
              <a:rPr lang="en-US" sz="2600"/>
              <a:t>Processamento e chamada assíncronos;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➢"/>
            </a:pPr>
            <a:r>
              <a:rPr lang="en-US" sz="2600"/>
              <a:t>Contratos formais;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➢"/>
            </a:pPr>
            <a:r>
              <a:rPr lang="en-US" sz="2600"/>
              <a:t>Operações stateful(guarda o estado do objeto);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➢"/>
            </a:pPr>
            <a:r>
              <a:rPr lang="en-US" sz="2600"/>
              <a:t>Trabalha sobre qualquer protocolo de comunicação;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➢"/>
            </a:pPr>
            <a:r>
              <a:rPr lang="en-US" sz="2600"/>
              <a:t>Pode ser escrito totalmente com WSDL;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➢"/>
            </a:pPr>
            <a:r>
              <a:rPr lang="en-US" sz="2600"/>
              <a:t>Alta confiabilidade;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➢"/>
            </a:pPr>
            <a:r>
              <a:rPr lang="en-US" sz="2600"/>
              <a:t>Segurança e autenticação são intrínsecos</a:t>
            </a:r>
            <a:endParaRPr sz="26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Desvantagens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250825" y="13208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36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Complexidade;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Permite apenas formato XML;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Requer mais recursos;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“Engessado”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2950" y="2031925"/>
            <a:ext cx="327660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Prático - eSocial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463" y="1565075"/>
            <a:ext cx="8436274" cy="334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Arquitetura do projeto e-Social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9250" y="871550"/>
            <a:ext cx="6017175" cy="40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Envelope SOAP</a:t>
            </a:r>
            <a:endParaRPr/>
          </a:p>
        </p:txBody>
      </p:sp>
      <p:pic>
        <p:nvPicPr>
          <p:cNvPr id="176" name="Google Shape;1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59" y="1351959"/>
            <a:ext cx="8442874" cy="320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Esquema de validação</a:t>
            </a:r>
            <a:endParaRPr/>
          </a:p>
        </p:txBody>
      </p:sp>
      <p:pic>
        <p:nvPicPr>
          <p:cNvPr id="183" name="Google Shape;1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600" y="1136550"/>
            <a:ext cx="6198923" cy="377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REST - Representational State Transfer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913" y="1579050"/>
            <a:ext cx="8524175" cy="25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REST - O que é? </a:t>
            </a:r>
            <a:endParaRPr/>
          </a:p>
        </p:txBody>
      </p:sp>
      <p:sp>
        <p:nvSpPr>
          <p:cNvPr id="197" name="Google Shape;197;p30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REST na verdade pode ser considerado como um conjunto de princípios, que quando aplicados de maneira correta em uma aplicação, a beneficia com a arquitetura e padrões da própria Web.</a:t>
            </a:r>
            <a:endParaRPr/>
          </a:p>
          <a:p>
            <a:pPr indent="457200" lvl="0" marL="640080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Ferreira, 2017</a:t>
            </a:r>
            <a:endParaRPr sz="1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Como Surgiu?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1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Foi descrito por Roy Fielding, um dos principais criadores do protocolo HTTP, em sua tese de doutorado e que foi adotado como o modelo a ser utilizado na evolução da arquitetura do protocolo HTTP. </a:t>
            </a:r>
            <a:r>
              <a:rPr lang="en-US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(Ferreira, 2017)</a:t>
            </a: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0045" y="3255200"/>
            <a:ext cx="1654350" cy="15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250825" y="5143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Arquitetura</a:t>
            </a:r>
            <a:endParaRPr/>
          </a:p>
        </p:txBody>
      </p:sp>
      <p:pic>
        <p:nvPicPr>
          <p:cNvPr id="212" name="Google Shape;21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800" y="1329450"/>
            <a:ext cx="6657601" cy="335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Vantagens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3"/>
          <p:cNvSpPr txBox="1"/>
          <p:nvPr>
            <p:ph idx="1" type="body"/>
          </p:nvPr>
        </p:nvSpPr>
        <p:spPr>
          <a:xfrm>
            <a:off x="250825" y="1092200"/>
            <a:ext cx="8642400" cy="3798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Agilidade;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Flexibilidade;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Praticidade;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Simplicidade;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Leveza;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Escalabilidade.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8750" y="2147300"/>
            <a:ext cx="48768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Desvantagens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4"/>
          <p:cNvSpPr txBox="1"/>
          <p:nvPr>
            <p:ph idx="1" type="body"/>
          </p:nvPr>
        </p:nvSpPr>
        <p:spPr>
          <a:xfrm>
            <a:off x="250825" y="14732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➢"/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Implementações "Lo-rest" ;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➢"/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Limitações das linguagens de programação (recursos) ;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➢"/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Under-fetching/ Over-fetching;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➢"/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Flexibilidade (falta de entendimento).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28" name="Google Shape;22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2800" y="2848025"/>
            <a:ext cx="3102450" cy="213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/>
        </p:nvSpPr>
        <p:spPr>
          <a:xfrm>
            <a:off x="360450" y="295250"/>
            <a:ext cx="6058500" cy="12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</a:rPr>
              <a:t>Caso Prático - Portal da Transparência</a:t>
            </a:r>
            <a:endParaRPr/>
          </a:p>
        </p:txBody>
      </p:sp>
      <p:pic>
        <p:nvPicPr>
          <p:cNvPr id="235" name="Google Shape;23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2124950"/>
            <a:ext cx="8442550" cy="177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/>
          <p:nvPr>
            <p:ph type="title"/>
          </p:nvPr>
        </p:nvSpPr>
        <p:spPr>
          <a:xfrm>
            <a:off x="250825" y="438150"/>
            <a:ext cx="60642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Portal da </a:t>
            </a:r>
            <a:r>
              <a:rPr lang="en-US" sz="3000"/>
              <a:t>Transparência</a:t>
            </a:r>
            <a:r>
              <a:rPr lang="en-US" sz="3000"/>
              <a:t> - o que é?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6"/>
          <p:cNvSpPr txBox="1"/>
          <p:nvPr>
            <p:ph idx="1" type="body"/>
          </p:nvPr>
        </p:nvSpPr>
        <p:spPr>
          <a:xfrm>
            <a:off x="250825" y="1320800"/>
            <a:ext cx="8642400" cy="210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>
                <a:highlight>
                  <a:srgbClr val="FFFFFF"/>
                </a:highlight>
              </a:rPr>
              <a:t>Lançad</a:t>
            </a:r>
            <a:r>
              <a:rPr lang="en-US" sz="2400">
                <a:highlight>
                  <a:srgbClr val="FFFFFF"/>
                </a:highlight>
              </a:rPr>
              <a:t>o </a:t>
            </a:r>
            <a:r>
              <a:rPr lang="en-US" sz="2400">
                <a:highlight>
                  <a:srgbClr val="FFFFFF"/>
                </a:highlight>
              </a:rPr>
              <a:t>pelo Ministério da Transparência e Controladoria-Geral da União em 2004, o Portal da Transparência do Governo Federal é um site de acesso livre, no qual o cidadão pode encontrar informações sobre como o dinheiro público é utilizado</a:t>
            </a:r>
            <a:endParaRPr sz="2400"/>
          </a:p>
          <a:p>
            <a:pPr indent="45720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 </a:t>
            </a:r>
            <a:endParaRPr sz="1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5825" y="3215950"/>
            <a:ext cx="3451026" cy="181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APIs Públicas - Por que?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7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3000"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3000">
                <a:highlight>
                  <a:srgbClr val="FFFFFF"/>
                </a:highlight>
              </a:rPr>
              <a:t>Entendemos que o REST é mais simples de ser utilizado, além de poder ser testado aqui mesmo no Portal. Além do mais, o REST costuma ser a escolha preferida dos desenvolvedores.</a:t>
            </a:r>
            <a:endParaRPr sz="3000">
              <a:highlight>
                <a:srgbClr val="FFFFFF"/>
              </a:highlight>
            </a:endParaRPr>
          </a:p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>
                <a:highlight>
                  <a:srgbClr val="FFFFFF"/>
                </a:highlight>
              </a:rPr>
              <a:t>Controladoria Geral da União</a:t>
            </a:r>
            <a:endParaRPr sz="14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highlight>
                  <a:srgbClr val="FFFFFF"/>
                </a:highlight>
              </a:rPr>
              <a:t>A documentação das APIs</a:t>
            </a:r>
            <a:endParaRPr/>
          </a:p>
        </p:txBody>
      </p:sp>
      <p:pic>
        <p:nvPicPr>
          <p:cNvPr id="257" name="Google Shape;257;p3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2925" y="1056675"/>
            <a:ext cx="4948350" cy="37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9"/>
          <p:cNvSpPr txBox="1"/>
          <p:nvPr>
            <p:ph type="title"/>
          </p:nvPr>
        </p:nvSpPr>
        <p:spPr>
          <a:xfrm>
            <a:off x="250825" y="571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Detalhe</a:t>
            </a:r>
            <a:endParaRPr/>
          </a:p>
        </p:txBody>
      </p:sp>
      <p:pic>
        <p:nvPicPr>
          <p:cNvPr id="264" name="Google Shape;26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6050" y="665625"/>
            <a:ext cx="4859124" cy="42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 o Futuro?</a:t>
            </a:r>
            <a:endParaRPr/>
          </a:p>
        </p:txBody>
      </p:sp>
      <p:pic>
        <p:nvPicPr>
          <p:cNvPr id="271" name="Google Shape;271;p4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1225" y="1311875"/>
            <a:ext cx="301942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600" y="1361225"/>
            <a:ext cx="2733675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1150" y="3777448"/>
            <a:ext cx="4371975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55225" y="3777448"/>
            <a:ext cx="14287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0"/>
          <p:cNvSpPr txBox="1"/>
          <p:nvPr/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￼</a:t>
            </a:r>
            <a:endParaRPr/>
          </a:p>
        </p:txBody>
      </p:sp>
      <p:sp>
        <p:nvSpPr>
          <p:cNvPr id="276" name="Google Shape;276;p40"/>
          <p:cNvSpPr txBox="1"/>
          <p:nvPr/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￼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Duvidas??</a:t>
            </a:r>
            <a:endParaRPr/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050" y="1244950"/>
            <a:ext cx="6360625" cy="357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990600"/>
            <a:ext cx="6378050" cy="29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5900" y="3941100"/>
            <a:ext cx="363300" cy="21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2"/>
          <p:cNvSpPr txBox="1"/>
          <p:nvPr/>
        </p:nvSpPr>
        <p:spPr>
          <a:xfrm>
            <a:off x="6631375" y="3941000"/>
            <a:ext cx="21303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omfortaa"/>
                <a:ea typeface="Comfortaa"/>
                <a:cs typeface="Comfortaa"/>
                <a:sym typeface="Comfortaa"/>
              </a:rPr>
              <a:t>carla.tonon@gmail.com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2" name="Google Shape;29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6300" y="4316175"/>
            <a:ext cx="2667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2"/>
          <p:cNvSpPr txBox="1"/>
          <p:nvPr/>
        </p:nvSpPr>
        <p:spPr>
          <a:xfrm>
            <a:off x="6430600" y="4345925"/>
            <a:ext cx="283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2400" marR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FFFFFF"/>
                </a:highlight>
                <a:latin typeface="Comfortaa Regular"/>
                <a:ea typeface="Comfortaa Regular"/>
                <a:cs typeface="Comfortaa Regular"/>
                <a:sym typeface="Comfortaa Regular"/>
              </a:rPr>
              <a:t>www.linkedin.com/in/carlatonon</a:t>
            </a:r>
            <a:endParaRPr sz="1100">
              <a:highlight>
                <a:srgbClr val="FFFFFF"/>
              </a:highlight>
              <a:latin typeface="Comfortaa Regular"/>
              <a:ea typeface="Comfortaa Regular"/>
              <a:cs typeface="Comfortaa Regular"/>
              <a:sym typeface="Comfortaa Regular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298" name="Google Shape;29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