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0" r:id="rId4"/>
    <p:sldMasterId id="214748365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y="13716000" cx="24377650"/>
  <p:notesSz cx="6858000" cy="9144000"/>
  <p:embeddedFontLst>
    <p:embeddedFont>
      <p:font typeface="Lato"/>
      <p:regular r:id="rId31"/>
      <p:bold r:id="rId32"/>
      <p:italic r:id="rId33"/>
      <p:boldItalic r:id="rId34"/>
    </p:embeddedFont>
    <p:embeddedFont>
      <p:font typeface="Montserrat Light"/>
      <p:regular r:id="rId35"/>
      <p:bold r:id="rId36"/>
      <p:italic r:id="rId37"/>
      <p:boldItalic r:id="rId38"/>
    </p:embeddedFont>
    <p:embeddedFont>
      <p:font typeface="Lato Black"/>
      <p:bold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8112">
          <p15:clr>
            <a:srgbClr val="A4A3A4"/>
          </p15:clr>
        </p15:guide>
        <p15:guide id="2" pos="14830">
          <p15:clr>
            <a:srgbClr val="A4A3A4"/>
          </p15:clr>
        </p15:guide>
        <p15:guide id="3" pos="526">
          <p15:clr>
            <a:srgbClr val="A4A3A4"/>
          </p15:clr>
        </p15:guide>
        <p15:guide id="4" orient="horz" pos="528">
          <p15:clr>
            <a:srgbClr val="A4A3A4"/>
          </p15:clr>
        </p15:guide>
        <p15:guide id="5" pos="7678">
          <p15:clr>
            <a:srgbClr val="A4A3A4"/>
          </p15:clr>
        </p15:guide>
        <p15:guide id="6" orient="horz" pos="43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8112" orient="horz"/>
        <p:guide pos="14830"/>
        <p:guide pos="526"/>
        <p:guide pos="528" orient="horz"/>
        <p:guide pos="7678"/>
        <p:guide pos="43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atoBlack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Lato-regular.fntdata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Lato-italic.fntdata"/><Relationship Id="rId10" Type="http://schemas.openxmlformats.org/officeDocument/2006/relationships/slide" Target="slides/slide4.xml"/><Relationship Id="rId32" Type="http://schemas.openxmlformats.org/officeDocument/2006/relationships/font" Target="fonts/Lato-bold.fntdata"/><Relationship Id="rId13" Type="http://schemas.openxmlformats.org/officeDocument/2006/relationships/slide" Target="slides/slide7.xml"/><Relationship Id="rId35" Type="http://schemas.openxmlformats.org/officeDocument/2006/relationships/font" Target="fonts/MontserratLight-regular.fntdata"/><Relationship Id="rId12" Type="http://schemas.openxmlformats.org/officeDocument/2006/relationships/slide" Target="slides/slide6.xml"/><Relationship Id="rId34" Type="http://schemas.openxmlformats.org/officeDocument/2006/relationships/font" Target="fonts/Lato-boldItalic.fntdata"/><Relationship Id="rId15" Type="http://schemas.openxmlformats.org/officeDocument/2006/relationships/slide" Target="slides/slide9.xml"/><Relationship Id="rId37" Type="http://schemas.openxmlformats.org/officeDocument/2006/relationships/font" Target="fonts/MontserratLight-italic.fntdata"/><Relationship Id="rId14" Type="http://schemas.openxmlformats.org/officeDocument/2006/relationships/slide" Target="slides/slide8.xml"/><Relationship Id="rId36" Type="http://schemas.openxmlformats.org/officeDocument/2006/relationships/font" Target="fonts/MontserratLight-bold.fntdata"/><Relationship Id="rId17" Type="http://schemas.openxmlformats.org/officeDocument/2006/relationships/slide" Target="slides/slide11.xml"/><Relationship Id="rId39" Type="http://schemas.openxmlformats.org/officeDocument/2006/relationships/font" Target="fonts/LatoBlack-bold.fntdata"/><Relationship Id="rId16" Type="http://schemas.openxmlformats.org/officeDocument/2006/relationships/slide" Target="slides/slide10.xml"/><Relationship Id="rId38" Type="http://schemas.openxmlformats.org/officeDocument/2006/relationships/font" Target="fonts/MontserratLight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" name="Google Shape;2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61b23e7452_0_0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" name="Google Shape;34;g61b23e74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g61b23e7452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6b8fdf8fe4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6b8fdf8fe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g6b8fdf8fe4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61935fc639_0_35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g61935fc639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g61935fc639_0_3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619f03e678_0_6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619f03e67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619f03e678_0_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61acd1a043_1_139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g61acd1a043_1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g61acd1a043_1_13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61acd1a043_1_147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g61acd1a043_1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g61acd1a043_1_14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61acd1a043_1_129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g61acd1a043_1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61acd1a043_1_12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478a6709a5_0_22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478a6709a5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478a6709a5_0_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61935fc639_0_0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g61935fc63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61935fc639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61acd1a043_0_4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g61acd1a043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61acd1a043_0_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6b768a5231_0_0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g6b768a523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6b768a5231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6b768a5231_0_13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g6b768a523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g6b768a5231_0_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6b768a5231_0_24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g6b768a5231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6b768a5231_0_2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6b81d4893c_0_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6b81d4893c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g6b81d4893c_0_5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478a6709a5_0_36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g478a6709a5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478a6709a5_0_3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61acd1a043_0_62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g61acd1a043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g61acd1a043_0_6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61acd1a043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g61acd1a043_1_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61acd1a043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g61acd1a043_1_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61acd1a043_1_3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g61acd1a043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g61acd1a043_1_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7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61acd1a043_1_79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9" name="Google Shape;319;g61acd1a043_1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g61acd1a043_1_7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3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1" name="Google Shape;33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2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ato"/>
              <a:buNone/>
              <a:defRPr b="0" i="0" sz="6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57136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b="0" i="0" sz="35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57136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b="0" i="0" sz="35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57136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b="0" i="0" sz="35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57136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b="0" i="0" sz="35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17216716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2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1675964" y="730251"/>
            <a:ext cx="21025800" cy="26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ato"/>
              <a:buNone/>
              <a:defRPr b="0" i="0" sz="6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" name="Google Shape;18;p3"/>
          <p:cNvSpPr txBox="1"/>
          <p:nvPr>
            <p:ph idx="1" type="body"/>
          </p:nvPr>
        </p:nvSpPr>
        <p:spPr>
          <a:xfrm>
            <a:off x="1675964" y="3651250"/>
            <a:ext cx="21025800" cy="87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57136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b="0" i="0" sz="35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57136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b="0" i="0" sz="35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57136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b="0" i="0" sz="35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57136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b="0" i="0" sz="35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10" type="dt"/>
          </p:nvPr>
        </p:nvSpPr>
        <p:spPr>
          <a:xfrm>
            <a:off x="1675964" y="12712701"/>
            <a:ext cx="5484900" cy="7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1" type="ftr"/>
          </p:nvPr>
        </p:nvSpPr>
        <p:spPr>
          <a:xfrm>
            <a:off x="8075097" y="12712701"/>
            <a:ext cx="8227500" cy="7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12" type="sldNum"/>
          </p:nvPr>
        </p:nvSpPr>
        <p:spPr>
          <a:xfrm>
            <a:off x="17216716" y="12712701"/>
            <a:ext cx="5484900" cy="7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19.png"/><Relationship Id="rId5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6.jpg"/><Relationship Id="rId5" Type="http://schemas.openxmlformats.org/officeDocument/2006/relationships/image" Target="../media/image5.png"/><Relationship Id="rId6" Type="http://schemas.openxmlformats.org/officeDocument/2006/relationships/image" Target="../media/image18.jpg"/><Relationship Id="rId7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6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jpg"/><Relationship Id="rId4" Type="http://schemas.openxmlformats.org/officeDocument/2006/relationships/image" Target="../media/image23.png"/><Relationship Id="rId5" Type="http://schemas.openxmlformats.org/officeDocument/2006/relationships/image" Target="../media/image2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www.youtube.com/watch?v=lZMkvtHU-E4" TargetMode="External"/><Relationship Id="rId4" Type="http://schemas.openxmlformats.org/officeDocument/2006/relationships/image" Target="../media/image11.jpg"/><Relationship Id="rId11" Type="http://schemas.openxmlformats.org/officeDocument/2006/relationships/image" Target="../media/image12.jpg"/><Relationship Id="rId10" Type="http://schemas.openxmlformats.org/officeDocument/2006/relationships/hyperlink" Target="http://www.youtube.com/watch?v=VFrTpLXrInw" TargetMode="External"/><Relationship Id="rId9" Type="http://schemas.openxmlformats.org/officeDocument/2006/relationships/hyperlink" Target="http://dblab.io/" TargetMode="External"/><Relationship Id="rId5" Type="http://schemas.openxmlformats.org/officeDocument/2006/relationships/hyperlink" Target="http://www.youtube.com/watch?v=4lKDCKBprgY" TargetMode="External"/><Relationship Id="rId6" Type="http://schemas.openxmlformats.org/officeDocument/2006/relationships/image" Target="../media/image10.jpg"/><Relationship Id="rId7" Type="http://schemas.openxmlformats.org/officeDocument/2006/relationships/hyperlink" Target="http://www.youtube.com/watch?v=VB_zqXqjYkY" TargetMode="External"/><Relationship Id="rId8" Type="http://schemas.openxmlformats.org/officeDocument/2006/relationships/image" Target="../media/image9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jpg"/><Relationship Id="rId4" Type="http://schemas.openxmlformats.org/officeDocument/2006/relationships/image" Target="../media/image24.gif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png"/><Relationship Id="rId4" Type="http://schemas.openxmlformats.org/officeDocument/2006/relationships/image" Target="../media/image28.gif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oogle Shape;28;p5"/>
          <p:cNvGrpSpPr/>
          <p:nvPr/>
        </p:nvGrpSpPr>
        <p:grpSpPr>
          <a:xfrm>
            <a:off x="3801700" y="5285875"/>
            <a:ext cx="13905300" cy="3144238"/>
            <a:chOff x="3801700" y="4931306"/>
            <a:chExt cx="13905300" cy="3144238"/>
          </a:xfrm>
        </p:grpSpPr>
        <p:sp>
          <p:nvSpPr>
            <p:cNvPr id="29" name="Google Shape;29;p5"/>
            <p:cNvSpPr txBox="1"/>
            <p:nvPr/>
          </p:nvSpPr>
          <p:spPr>
            <a:xfrm>
              <a:off x="3801700" y="4931306"/>
              <a:ext cx="13905300" cy="255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0">
                  <a:solidFill>
                    <a:schemeClr val="accen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REALIDADE AUMENTADA COM ARCORE</a:t>
              </a:r>
              <a:endParaRPr/>
            </a:p>
          </p:txBody>
        </p:sp>
        <p:sp>
          <p:nvSpPr>
            <p:cNvPr id="30" name="Google Shape;30;p5"/>
            <p:cNvSpPr txBox="1"/>
            <p:nvPr/>
          </p:nvSpPr>
          <p:spPr>
            <a:xfrm>
              <a:off x="3801704" y="7613879"/>
              <a:ext cx="5426026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LARISSA YASIN</a:t>
              </a:r>
              <a:endParaRPr/>
            </a:p>
          </p:txBody>
        </p:sp>
      </p:grpSp>
      <p:sp>
        <p:nvSpPr>
          <p:cNvPr id="31" name="Google Shape;31;p5"/>
          <p:cNvSpPr/>
          <p:nvPr/>
        </p:nvSpPr>
        <p:spPr>
          <a:xfrm>
            <a:off x="3903801" y="4594069"/>
            <a:ext cx="1140721" cy="1134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/>
          <p:nvPr/>
        </p:nvSpPr>
        <p:spPr>
          <a:xfrm>
            <a:off x="0" y="0"/>
            <a:ext cx="24377700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" name="Google Shape;38;p6"/>
          <p:cNvGrpSpPr/>
          <p:nvPr/>
        </p:nvGrpSpPr>
        <p:grpSpPr>
          <a:xfrm>
            <a:off x="4873166" y="2637817"/>
            <a:ext cx="14632875" cy="8440385"/>
            <a:chOff x="14294895" y="2869659"/>
            <a:chExt cx="8440258" cy="8440385"/>
          </a:xfrm>
        </p:grpSpPr>
        <p:sp>
          <p:nvSpPr>
            <p:cNvPr id="39" name="Google Shape;39;p6"/>
            <p:cNvSpPr/>
            <p:nvPr/>
          </p:nvSpPr>
          <p:spPr>
            <a:xfrm>
              <a:off x="14294895" y="2869659"/>
              <a:ext cx="8177700" cy="7976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6"/>
            <p:cNvSpPr/>
            <p:nvPr/>
          </p:nvSpPr>
          <p:spPr>
            <a:xfrm>
              <a:off x="14575753" y="3333344"/>
              <a:ext cx="8159400" cy="797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" name="Google Shape;41;p6"/>
          <p:cNvGrpSpPr/>
          <p:nvPr/>
        </p:nvGrpSpPr>
        <p:grpSpPr>
          <a:xfrm>
            <a:off x="5966974" y="3602015"/>
            <a:ext cx="13033004" cy="5239734"/>
            <a:chOff x="15915342" y="4922775"/>
            <a:chExt cx="6672300" cy="3767154"/>
          </a:xfrm>
        </p:grpSpPr>
        <p:sp>
          <p:nvSpPr>
            <p:cNvPr id="42" name="Google Shape;42;p6"/>
            <p:cNvSpPr txBox="1"/>
            <p:nvPr/>
          </p:nvSpPr>
          <p:spPr>
            <a:xfrm>
              <a:off x="15915342" y="6264729"/>
              <a:ext cx="6672300" cy="242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8700" lIns="217425" spcFirstLastPara="1" rIns="217425" wrap="square" tIns="108700">
              <a:noAutofit/>
            </a:bodyPr>
            <a:lstStyle/>
            <a:p>
              <a:pPr indent="0" lvl="0" marL="0" marR="0" rtl="0" algn="l">
                <a:lnSpc>
                  <a:spcPct val="15353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lang="en-US" sz="28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Desenvolvedora Mobile na DBServer. </a:t>
              </a:r>
              <a:endParaRPr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indent="0" lvl="0" marL="0" marR="0" rtl="0" algn="l">
                <a:lnSpc>
                  <a:spcPct val="15353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lang="en-US" sz="28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Fã de jogos de tabuleiro. </a:t>
              </a:r>
              <a:endParaRPr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indent="0" lvl="0" marL="0" marR="0" rtl="0" algn="l">
                <a:lnSpc>
                  <a:spcPct val="15353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lang="en-US" sz="28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Co-criadora do jogo Corações da Lila.</a:t>
              </a:r>
              <a:endParaRPr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3" name="Google Shape;43;p6"/>
            <p:cNvSpPr/>
            <p:nvPr/>
          </p:nvSpPr>
          <p:spPr>
            <a:xfrm>
              <a:off x="16001120" y="5938579"/>
              <a:ext cx="714600" cy="113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44" name="Google Shape;44;p6"/>
            <p:cNvSpPr txBox="1"/>
            <p:nvPr/>
          </p:nvSpPr>
          <p:spPr>
            <a:xfrm>
              <a:off x="16001116" y="4922775"/>
              <a:ext cx="3765600" cy="10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8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LARISSA YASIN</a:t>
              </a:r>
              <a:endParaRPr b="1" sz="4800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/>
        </p:nvSpPr>
        <p:spPr>
          <a:xfrm>
            <a:off x="2709939" y="4043625"/>
            <a:ext cx="146742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323232"/>
                </a:solidFill>
                <a:latin typeface="Lato"/>
                <a:ea typeface="Lato"/>
                <a:cs typeface="Lato"/>
                <a:sym typeface="Lato"/>
              </a:rPr>
              <a:t>1/7 da população mundial utiliza AR</a:t>
            </a:r>
            <a:endParaRPr/>
          </a:p>
        </p:txBody>
      </p:sp>
      <p:sp>
        <p:nvSpPr>
          <p:cNvPr id="51" name="Google Shape;51;p7"/>
          <p:cNvSpPr/>
          <p:nvPr/>
        </p:nvSpPr>
        <p:spPr>
          <a:xfrm>
            <a:off x="1642028" y="4310063"/>
            <a:ext cx="695400" cy="113400"/>
          </a:xfrm>
          <a:prstGeom prst="rect">
            <a:avLst/>
          </a:prstGeom>
          <a:solidFill>
            <a:srgbClr val="3232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2" name="Google Shape;52;p7"/>
          <p:cNvSpPr txBox="1"/>
          <p:nvPr/>
        </p:nvSpPr>
        <p:spPr>
          <a:xfrm>
            <a:off x="1642025" y="11904875"/>
            <a:ext cx="22356000" cy="13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Lato"/>
                <a:ea typeface="Lato"/>
                <a:cs typeface="Lato"/>
                <a:sym typeface="Lato"/>
              </a:rPr>
              <a:t>https://www.emarketer.com/content/virtual-and-augmented-reality-users-201</a:t>
            </a:r>
            <a:r>
              <a:rPr lang="en-US" sz="3000">
                <a:latin typeface="Lato"/>
                <a:ea typeface="Lato"/>
                <a:cs typeface="Lato"/>
                <a:sym typeface="Lato"/>
              </a:rPr>
              <a:t>9</a:t>
            </a:r>
            <a:endParaRPr sz="30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Lato"/>
                <a:ea typeface="Lato"/>
                <a:cs typeface="Lato"/>
                <a:sym typeface="Lato"/>
              </a:rPr>
              <a:t>https://citrusbits.com/stats-and-facts-about-augmented-reality/</a:t>
            </a:r>
            <a:endParaRPr sz="3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" name="Google Shape;53;p7"/>
          <p:cNvSpPr txBox="1"/>
          <p:nvPr/>
        </p:nvSpPr>
        <p:spPr>
          <a:xfrm>
            <a:off x="2709952" y="4999500"/>
            <a:ext cx="171615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323232"/>
                </a:solidFill>
                <a:latin typeface="Lato"/>
                <a:ea typeface="Lato"/>
                <a:cs typeface="Lato"/>
                <a:sym typeface="Lato"/>
              </a:rPr>
              <a:t>88</a:t>
            </a:r>
            <a:r>
              <a:rPr b="1" lang="en-US" sz="3600">
                <a:solidFill>
                  <a:srgbClr val="323232"/>
                </a:solidFill>
                <a:latin typeface="Lato"/>
                <a:ea typeface="Lato"/>
                <a:cs typeface="Lato"/>
                <a:sym typeface="Lato"/>
              </a:rPr>
              <a:t>% das empresas de porte médio utilizam ou estão buscando utilizar AR </a:t>
            </a:r>
            <a:endParaRPr/>
          </a:p>
        </p:txBody>
      </p:sp>
      <p:sp>
        <p:nvSpPr>
          <p:cNvPr id="54" name="Google Shape;54;p7"/>
          <p:cNvSpPr/>
          <p:nvPr/>
        </p:nvSpPr>
        <p:spPr>
          <a:xfrm>
            <a:off x="1642028" y="5265925"/>
            <a:ext cx="695400" cy="113400"/>
          </a:xfrm>
          <a:prstGeom prst="rect">
            <a:avLst/>
          </a:prstGeom>
          <a:solidFill>
            <a:srgbClr val="3232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5" name="Google Shape;55;p7"/>
          <p:cNvSpPr txBox="1"/>
          <p:nvPr/>
        </p:nvSpPr>
        <p:spPr>
          <a:xfrm>
            <a:off x="2709939" y="6008950"/>
            <a:ext cx="146742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323232"/>
                </a:solidFill>
                <a:latin typeface="Lato"/>
                <a:ea typeface="Lato"/>
                <a:cs typeface="Lato"/>
                <a:sym typeface="Lato"/>
              </a:rPr>
              <a:t>71% de consumidores iriam preferir ir em uma loja com AR</a:t>
            </a:r>
            <a:endParaRPr/>
          </a:p>
        </p:txBody>
      </p:sp>
      <p:sp>
        <p:nvSpPr>
          <p:cNvPr id="56" name="Google Shape;56;p7"/>
          <p:cNvSpPr/>
          <p:nvPr/>
        </p:nvSpPr>
        <p:spPr>
          <a:xfrm>
            <a:off x="1642028" y="6275388"/>
            <a:ext cx="695400" cy="113400"/>
          </a:xfrm>
          <a:prstGeom prst="rect">
            <a:avLst/>
          </a:prstGeom>
          <a:solidFill>
            <a:srgbClr val="3232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7" name="Google Shape;57;p7"/>
          <p:cNvSpPr txBox="1"/>
          <p:nvPr/>
        </p:nvSpPr>
        <p:spPr>
          <a:xfrm>
            <a:off x="2709952" y="7018375"/>
            <a:ext cx="167118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323232"/>
                </a:solidFill>
                <a:latin typeface="Lato"/>
                <a:ea typeface="Lato"/>
                <a:cs typeface="Lato"/>
                <a:sym typeface="Lato"/>
              </a:rPr>
              <a:t>53% de consumidores estão interessados em usar AR nos próximos 3 meses</a:t>
            </a:r>
            <a:endParaRPr/>
          </a:p>
        </p:txBody>
      </p:sp>
      <p:sp>
        <p:nvSpPr>
          <p:cNvPr id="58" name="Google Shape;58;p7"/>
          <p:cNvSpPr/>
          <p:nvPr/>
        </p:nvSpPr>
        <p:spPr>
          <a:xfrm>
            <a:off x="1642028" y="7284813"/>
            <a:ext cx="695400" cy="113400"/>
          </a:xfrm>
          <a:prstGeom prst="rect">
            <a:avLst/>
          </a:prstGeom>
          <a:solidFill>
            <a:srgbClr val="3232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9" name="Google Shape;59;p7"/>
          <p:cNvSpPr/>
          <p:nvPr/>
        </p:nvSpPr>
        <p:spPr>
          <a:xfrm>
            <a:off x="10150" y="0"/>
            <a:ext cx="24367500" cy="3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7"/>
          <p:cNvSpPr txBox="1"/>
          <p:nvPr/>
        </p:nvSpPr>
        <p:spPr>
          <a:xfrm>
            <a:off x="1663676" y="1097099"/>
            <a:ext cx="16716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60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REALIDADE AUMENTADA NO MERCADO</a:t>
            </a:r>
            <a:endParaRPr b="1" sz="6000">
              <a:solidFill>
                <a:schemeClr val="lt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oogle Shape;66;p8"/>
          <p:cNvGrpSpPr/>
          <p:nvPr/>
        </p:nvGrpSpPr>
        <p:grpSpPr>
          <a:xfrm>
            <a:off x="5016223" y="5153613"/>
            <a:ext cx="14345203" cy="3509576"/>
            <a:chOff x="5016223" y="4772613"/>
            <a:chExt cx="14345203" cy="3509576"/>
          </a:xfrm>
        </p:grpSpPr>
        <p:grpSp>
          <p:nvGrpSpPr>
            <p:cNvPr id="67" name="Google Shape;67;p8"/>
            <p:cNvGrpSpPr/>
            <p:nvPr/>
          </p:nvGrpSpPr>
          <p:grpSpPr>
            <a:xfrm>
              <a:off x="5016223" y="5433811"/>
              <a:ext cx="14345203" cy="2848378"/>
              <a:chOff x="5016223" y="6134725"/>
              <a:chExt cx="14345203" cy="2848378"/>
            </a:xfrm>
          </p:grpSpPr>
          <p:sp>
            <p:nvSpPr>
              <p:cNvPr id="68" name="Google Shape;68;p8"/>
              <p:cNvSpPr txBox="1"/>
              <p:nvPr/>
            </p:nvSpPr>
            <p:spPr>
              <a:xfrm>
                <a:off x="5016223" y="6134725"/>
                <a:ext cx="14345203" cy="1446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8800">
                    <a:solidFill>
                      <a:schemeClr val="accent1"/>
                    </a:solidFill>
                    <a:latin typeface="Lato Black"/>
                    <a:ea typeface="Lato Black"/>
                    <a:cs typeface="Lato Black"/>
                    <a:sym typeface="Lato Black"/>
                  </a:rPr>
                  <a:t>MUITAS REALIDADES</a:t>
                </a:r>
                <a:endParaRPr/>
              </a:p>
            </p:txBody>
          </p:sp>
          <p:sp>
            <p:nvSpPr>
              <p:cNvPr id="69" name="Google Shape;69;p8"/>
              <p:cNvSpPr/>
              <p:nvPr/>
            </p:nvSpPr>
            <p:spPr>
              <a:xfrm>
                <a:off x="6094413" y="7782774"/>
                <a:ext cx="12188825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600">
                    <a:solidFill>
                      <a:srgbClr val="7F7F7F"/>
                    </a:solidFill>
                    <a:latin typeface="Lato"/>
                    <a:ea typeface="Lato"/>
                    <a:cs typeface="Lato"/>
                    <a:sym typeface="Lato"/>
                  </a:rPr>
                  <a:t>Realidade virtual, mista e aumentada</a:t>
                </a:r>
                <a:endParaRPr sz="36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0" name="Google Shape;70;p8"/>
            <p:cNvSpPr/>
            <p:nvPr/>
          </p:nvSpPr>
          <p:spPr>
            <a:xfrm>
              <a:off x="11618464" y="4772613"/>
              <a:ext cx="1140721" cy="11344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9"/>
          <p:cNvSpPr/>
          <p:nvPr/>
        </p:nvSpPr>
        <p:spPr>
          <a:xfrm>
            <a:off x="9382938" y="2951200"/>
            <a:ext cx="4809900" cy="295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9"/>
          <p:cNvSpPr/>
          <p:nvPr/>
        </p:nvSpPr>
        <p:spPr>
          <a:xfrm>
            <a:off x="9685845" y="4676351"/>
            <a:ext cx="36330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REALIDADE </a:t>
            </a:r>
            <a:endParaRPr b="1"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MISTA (MR)</a:t>
            </a:r>
            <a:endParaRPr b="1"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8" name="Google Shape;78;p9"/>
          <p:cNvSpPr/>
          <p:nvPr/>
        </p:nvSpPr>
        <p:spPr>
          <a:xfrm>
            <a:off x="9382950" y="11166043"/>
            <a:ext cx="4809900" cy="161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9"/>
          <p:cNvSpPr/>
          <p:nvPr/>
        </p:nvSpPr>
        <p:spPr>
          <a:xfrm>
            <a:off x="9786415" y="3902031"/>
            <a:ext cx="695400" cy="137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80" name="Google Shape;80;p9"/>
          <p:cNvPicPr preferRelativeResize="0"/>
          <p:nvPr/>
        </p:nvPicPr>
        <p:blipFill rotWithShape="1">
          <a:blip r:embed="rId3">
            <a:alphaModFix/>
          </a:blip>
          <a:srcRect b="0" l="6194" r="6194" t="0"/>
          <a:stretch/>
        </p:blipFill>
        <p:spPr>
          <a:xfrm>
            <a:off x="9382950" y="5903556"/>
            <a:ext cx="4809874" cy="5262489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9"/>
          <p:cNvSpPr/>
          <p:nvPr/>
        </p:nvSpPr>
        <p:spPr>
          <a:xfrm>
            <a:off x="1353826" y="2982889"/>
            <a:ext cx="4809900" cy="29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9"/>
          <p:cNvSpPr/>
          <p:nvPr/>
        </p:nvSpPr>
        <p:spPr>
          <a:xfrm>
            <a:off x="1654684" y="4708031"/>
            <a:ext cx="36330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REALIDADE </a:t>
            </a:r>
            <a:endParaRPr b="1"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VIRTUAL (VR)</a:t>
            </a:r>
            <a:endParaRPr b="1"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" name="Google Shape;83;p9"/>
          <p:cNvSpPr/>
          <p:nvPr/>
        </p:nvSpPr>
        <p:spPr>
          <a:xfrm>
            <a:off x="1353825" y="11166055"/>
            <a:ext cx="4809900" cy="1642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9"/>
          <p:cNvSpPr/>
          <p:nvPr/>
        </p:nvSpPr>
        <p:spPr>
          <a:xfrm>
            <a:off x="1754074" y="3933714"/>
            <a:ext cx="695400" cy="13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85" name="Google Shape;85;p9"/>
          <p:cNvPicPr preferRelativeResize="0"/>
          <p:nvPr/>
        </p:nvPicPr>
        <p:blipFill rotWithShape="1">
          <a:blip r:embed="rId4">
            <a:alphaModFix/>
          </a:blip>
          <a:srcRect b="0" l="5932" r="5923" t="0"/>
          <a:stretch/>
        </p:blipFill>
        <p:spPr>
          <a:xfrm>
            <a:off x="1353825" y="5935217"/>
            <a:ext cx="4809874" cy="5230807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9"/>
          <p:cNvSpPr/>
          <p:nvPr/>
        </p:nvSpPr>
        <p:spPr>
          <a:xfrm>
            <a:off x="17872525" y="2982889"/>
            <a:ext cx="4809900" cy="295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9"/>
          <p:cNvSpPr/>
          <p:nvPr/>
        </p:nvSpPr>
        <p:spPr>
          <a:xfrm>
            <a:off x="18175425" y="4708025"/>
            <a:ext cx="42561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REALIDADE </a:t>
            </a:r>
            <a:endParaRPr b="1"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AUMENTADA (AR) (AR)</a:t>
            </a:r>
            <a:endParaRPr b="1"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" name="Google Shape;88;p9"/>
          <p:cNvSpPr/>
          <p:nvPr/>
        </p:nvSpPr>
        <p:spPr>
          <a:xfrm>
            <a:off x="17872524" y="11197837"/>
            <a:ext cx="4809900" cy="161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9"/>
          <p:cNvSpPr/>
          <p:nvPr/>
        </p:nvSpPr>
        <p:spPr>
          <a:xfrm>
            <a:off x="18279231" y="3933714"/>
            <a:ext cx="695400" cy="13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90" name="Google Shape;90;p9"/>
          <p:cNvPicPr preferRelativeResize="0"/>
          <p:nvPr/>
        </p:nvPicPr>
        <p:blipFill rotWithShape="1">
          <a:blip r:embed="rId5">
            <a:alphaModFix/>
          </a:blip>
          <a:srcRect b="0" l="6194" r="6194" t="0"/>
          <a:stretch/>
        </p:blipFill>
        <p:spPr>
          <a:xfrm>
            <a:off x="17872524" y="5935217"/>
            <a:ext cx="4809874" cy="526248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9"/>
          <p:cNvSpPr/>
          <p:nvPr/>
        </p:nvSpPr>
        <p:spPr>
          <a:xfrm>
            <a:off x="1654675" y="11302357"/>
            <a:ext cx="3949200" cy="12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Ambiente totalmente digital que bloqueia o mundo real</a:t>
            </a:r>
            <a:endParaRPr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2" name="Google Shape;92;p9"/>
          <p:cNvSpPr/>
          <p:nvPr/>
        </p:nvSpPr>
        <p:spPr>
          <a:xfrm>
            <a:off x="9685850" y="11318311"/>
            <a:ext cx="4167900" cy="12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Conteúdo digital interage com o ambiente real	</a:t>
            </a:r>
            <a:endParaRPr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3" name="Google Shape;93;p9"/>
          <p:cNvSpPr/>
          <p:nvPr/>
        </p:nvSpPr>
        <p:spPr>
          <a:xfrm>
            <a:off x="18302862" y="11318311"/>
            <a:ext cx="3949200" cy="12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Conteúdo digital sobreposto ao ambiente real</a:t>
            </a:r>
            <a:endParaRPr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4" name="Google Shape;94;p9"/>
          <p:cNvSpPr txBox="1"/>
          <p:nvPr/>
        </p:nvSpPr>
        <p:spPr>
          <a:xfrm>
            <a:off x="1353827" y="1021799"/>
            <a:ext cx="14606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rPr>
              <a:t>EXTENDED REALITY (XR)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0"/>
          <p:cNvSpPr txBox="1"/>
          <p:nvPr/>
        </p:nvSpPr>
        <p:spPr>
          <a:xfrm>
            <a:off x="1642027" y="1762299"/>
            <a:ext cx="10762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rPr>
              <a:t>EXTENDED REALITY (XR)</a:t>
            </a:r>
            <a:endParaRPr b="1" sz="6000">
              <a:solidFill>
                <a:schemeClr val="dk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101" name="Google Shape;101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223" y="4070425"/>
            <a:ext cx="22531224" cy="720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1"/>
          <p:cNvSpPr/>
          <p:nvPr/>
        </p:nvSpPr>
        <p:spPr>
          <a:xfrm>
            <a:off x="10150" y="0"/>
            <a:ext cx="24367500" cy="3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1"/>
          <p:cNvSpPr txBox="1"/>
          <p:nvPr/>
        </p:nvSpPr>
        <p:spPr>
          <a:xfrm>
            <a:off x="1663676" y="1097099"/>
            <a:ext cx="16716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REALIDADE VIRTUAL</a:t>
            </a:r>
            <a:endParaRPr/>
          </a:p>
        </p:txBody>
      </p:sp>
      <p:pic>
        <p:nvPicPr>
          <p:cNvPr id="109" name="Google Shape;10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81850" y="4382250"/>
            <a:ext cx="12224100" cy="68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4250" y="4534650"/>
            <a:ext cx="12224100" cy="686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2"/>
          <p:cNvSpPr/>
          <p:nvPr/>
        </p:nvSpPr>
        <p:spPr>
          <a:xfrm>
            <a:off x="10150" y="0"/>
            <a:ext cx="24367500" cy="3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2"/>
          <p:cNvSpPr txBox="1"/>
          <p:nvPr/>
        </p:nvSpPr>
        <p:spPr>
          <a:xfrm>
            <a:off x="1663676" y="1097099"/>
            <a:ext cx="16716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REALIDADE MISTA</a:t>
            </a:r>
            <a:endParaRPr/>
          </a:p>
        </p:txBody>
      </p:sp>
      <p:pic>
        <p:nvPicPr>
          <p:cNvPr id="118" name="Google Shape;11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81850" y="4382250"/>
            <a:ext cx="12224100" cy="686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3"/>
          <p:cNvSpPr/>
          <p:nvPr/>
        </p:nvSpPr>
        <p:spPr>
          <a:xfrm>
            <a:off x="10150" y="0"/>
            <a:ext cx="24367500" cy="3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3"/>
          <p:cNvSpPr txBox="1"/>
          <p:nvPr/>
        </p:nvSpPr>
        <p:spPr>
          <a:xfrm>
            <a:off x="1663676" y="1097099"/>
            <a:ext cx="16716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REALIDADE AUMENTADA</a:t>
            </a:r>
            <a:endParaRPr/>
          </a:p>
        </p:txBody>
      </p:sp>
      <p:pic>
        <p:nvPicPr>
          <p:cNvPr id="126" name="Google Shape;12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81850" y="4382250"/>
            <a:ext cx="12224100" cy="686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14"/>
          <p:cNvGrpSpPr/>
          <p:nvPr/>
        </p:nvGrpSpPr>
        <p:grpSpPr>
          <a:xfrm>
            <a:off x="5016223" y="5153613"/>
            <a:ext cx="14345100" cy="3509547"/>
            <a:chOff x="5016223" y="4772613"/>
            <a:chExt cx="14345100" cy="3509547"/>
          </a:xfrm>
        </p:grpSpPr>
        <p:grpSp>
          <p:nvGrpSpPr>
            <p:cNvPr id="133" name="Google Shape;133;p14"/>
            <p:cNvGrpSpPr/>
            <p:nvPr/>
          </p:nvGrpSpPr>
          <p:grpSpPr>
            <a:xfrm>
              <a:off x="5016223" y="5433811"/>
              <a:ext cx="14345100" cy="2848349"/>
              <a:chOff x="5016223" y="6134725"/>
              <a:chExt cx="14345100" cy="2848349"/>
            </a:xfrm>
          </p:grpSpPr>
          <p:sp>
            <p:nvSpPr>
              <p:cNvPr id="134" name="Google Shape;134;p14"/>
              <p:cNvSpPr txBox="1"/>
              <p:nvPr/>
            </p:nvSpPr>
            <p:spPr>
              <a:xfrm>
                <a:off x="5016223" y="6134725"/>
                <a:ext cx="14345100" cy="144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8800">
                    <a:solidFill>
                      <a:schemeClr val="accent1"/>
                    </a:solidFill>
                    <a:latin typeface="Lato Black"/>
                    <a:ea typeface="Lato Black"/>
                    <a:cs typeface="Lato Black"/>
                    <a:sym typeface="Lato Black"/>
                  </a:rPr>
                  <a:t>DESENVOLVENDO</a:t>
                </a:r>
                <a:endParaRPr/>
              </a:p>
            </p:txBody>
          </p:sp>
          <p:sp>
            <p:nvSpPr>
              <p:cNvPr id="135" name="Google Shape;135;p14"/>
              <p:cNvSpPr/>
              <p:nvPr/>
            </p:nvSpPr>
            <p:spPr>
              <a:xfrm>
                <a:off x="6094413" y="7782774"/>
                <a:ext cx="12188700" cy="120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600">
                    <a:solidFill>
                      <a:srgbClr val="7F7F7F"/>
                    </a:solidFill>
                    <a:latin typeface="Lato"/>
                    <a:ea typeface="Lato"/>
                    <a:cs typeface="Lato"/>
                    <a:sym typeface="Lato"/>
                  </a:rPr>
                  <a:t>Ferramentas para desenvolvimento de AR</a:t>
                </a:r>
                <a:endParaRPr sz="36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6" name="Google Shape;136;p14"/>
            <p:cNvSpPr/>
            <p:nvPr/>
          </p:nvSpPr>
          <p:spPr>
            <a:xfrm>
              <a:off x="11618464" y="4772613"/>
              <a:ext cx="1140600" cy="11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"/>
          <p:cNvSpPr txBox="1"/>
          <p:nvPr/>
        </p:nvSpPr>
        <p:spPr>
          <a:xfrm>
            <a:off x="1642025" y="1762300"/>
            <a:ext cx="21100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rPr>
              <a:t>FERRAMENTAS PARA DESENVOLVIMENTO</a:t>
            </a:r>
            <a:endParaRPr/>
          </a:p>
        </p:txBody>
      </p:sp>
      <p:grpSp>
        <p:nvGrpSpPr>
          <p:cNvPr id="143" name="Google Shape;143;p15"/>
          <p:cNvGrpSpPr/>
          <p:nvPr/>
        </p:nvGrpSpPr>
        <p:grpSpPr>
          <a:xfrm>
            <a:off x="1627701" y="5087953"/>
            <a:ext cx="6704100" cy="2417231"/>
            <a:chOff x="1627701" y="4826695"/>
            <a:chExt cx="6704100" cy="2417231"/>
          </a:xfrm>
        </p:grpSpPr>
        <p:grpSp>
          <p:nvGrpSpPr>
            <p:cNvPr id="144" name="Google Shape;144;p15"/>
            <p:cNvGrpSpPr/>
            <p:nvPr/>
          </p:nvGrpSpPr>
          <p:grpSpPr>
            <a:xfrm>
              <a:off x="1627701" y="4826695"/>
              <a:ext cx="6704100" cy="2417231"/>
              <a:chOff x="2008169" y="5740735"/>
              <a:chExt cx="6704100" cy="2417231"/>
            </a:xfrm>
          </p:grpSpPr>
          <p:sp>
            <p:nvSpPr>
              <p:cNvPr id="145" name="Google Shape;145;p15"/>
              <p:cNvSpPr txBox="1"/>
              <p:nvPr/>
            </p:nvSpPr>
            <p:spPr>
              <a:xfrm>
                <a:off x="2008169" y="6387066"/>
                <a:ext cx="6704100" cy="177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08700" lIns="217425" spcFirstLastPara="1" rIns="217425" wrap="square" tIns="10870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7F7F7F"/>
                  </a:buClr>
                  <a:buSzPts val="2800"/>
                  <a:buFont typeface="Arial"/>
                  <a:buNone/>
                </a:pPr>
                <a:r>
                  <a:rPr lang="en-US" sz="3000">
                    <a:solidFill>
                      <a:srgbClr val="7F7F7F"/>
                    </a:solidFill>
                    <a:latin typeface="Lato"/>
                    <a:ea typeface="Lato"/>
                    <a:cs typeface="Lato"/>
                    <a:sym typeface="Lato"/>
                  </a:rPr>
                  <a:t>SDK da Apple para exclusivo  para iOS</a:t>
                </a:r>
                <a:endParaRPr sz="3000">
                  <a:solidFill>
                    <a:srgbClr val="7F7F7F"/>
                  </a:solidFill>
                  <a:latin typeface="Lato"/>
                  <a:ea typeface="Lato"/>
                  <a:cs typeface="Lato"/>
                  <a:sym typeface="Lato"/>
                </a:endParaRPr>
              </a:p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7F7F7F"/>
                  </a:buClr>
                  <a:buSzPts val="2800"/>
                  <a:buFont typeface="Arial"/>
                  <a:buNone/>
                </a:pPr>
                <a:r>
                  <a:rPr lang="en-US" sz="3000">
                    <a:solidFill>
                      <a:srgbClr val="7F7F7F"/>
                    </a:solidFill>
                    <a:latin typeface="Lato"/>
                    <a:ea typeface="Lato"/>
                    <a:cs typeface="Lato"/>
                    <a:sym typeface="Lato"/>
                  </a:rPr>
                  <a:t>Necessário iOS 11+</a:t>
                </a:r>
                <a:endParaRPr sz="3000"/>
              </a:p>
            </p:txBody>
          </p:sp>
          <p:sp>
            <p:nvSpPr>
              <p:cNvPr id="146" name="Google Shape;146;p15"/>
              <p:cNvSpPr txBox="1"/>
              <p:nvPr/>
            </p:nvSpPr>
            <p:spPr>
              <a:xfrm>
                <a:off x="3195260" y="5740735"/>
                <a:ext cx="29343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600">
                    <a:solidFill>
                      <a:schemeClr val="dk2"/>
                    </a:solidFill>
                    <a:latin typeface="Lato"/>
                    <a:ea typeface="Lato"/>
                    <a:cs typeface="Lato"/>
                    <a:sym typeface="Lato"/>
                  </a:rPr>
                  <a:t>ARKit</a:t>
                </a:r>
                <a:endParaRPr/>
              </a:p>
            </p:txBody>
          </p:sp>
        </p:grpSp>
        <p:sp>
          <p:nvSpPr>
            <p:cNvPr id="147" name="Google Shape;147;p15"/>
            <p:cNvSpPr/>
            <p:nvPr/>
          </p:nvSpPr>
          <p:spPr>
            <a:xfrm>
              <a:off x="1850351" y="5093138"/>
              <a:ext cx="695400" cy="113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148" name="Google Shape;148;p15"/>
          <p:cNvGrpSpPr/>
          <p:nvPr/>
        </p:nvGrpSpPr>
        <p:grpSpPr>
          <a:xfrm>
            <a:off x="8833023" y="5087953"/>
            <a:ext cx="6704100" cy="2417231"/>
            <a:chOff x="1627701" y="4826695"/>
            <a:chExt cx="6704100" cy="2417231"/>
          </a:xfrm>
        </p:grpSpPr>
        <p:grpSp>
          <p:nvGrpSpPr>
            <p:cNvPr id="149" name="Google Shape;149;p15"/>
            <p:cNvGrpSpPr/>
            <p:nvPr/>
          </p:nvGrpSpPr>
          <p:grpSpPr>
            <a:xfrm>
              <a:off x="1627701" y="4826695"/>
              <a:ext cx="6704100" cy="2417231"/>
              <a:chOff x="2008169" y="5740735"/>
              <a:chExt cx="6704100" cy="2417231"/>
            </a:xfrm>
          </p:grpSpPr>
          <p:sp>
            <p:nvSpPr>
              <p:cNvPr id="150" name="Google Shape;150;p15"/>
              <p:cNvSpPr txBox="1"/>
              <p:nvPr/>
            </p:nvSpPr>
            <p:spPr>
              <a:xfrm>
                <a:off x="2008169" y="6387066"/>
                <a:ext cx="6704100" cy="177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08700" lIns="217425" spcFirstLastPara="1" rIns="217425" wrap="square" tIns="10870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7F7F7F"/>
                  </a:buClr>
                  <a:buSzPts val="2800"/>
                  <a:buFont typeface="Arial"/>
                  <a:buNone/>
                </a:pPr>
                <a:r>
                  <a:rPr lang="en-US" sz="3000">
                    <a:solidFill>
                      <a:srgbClr val="7F7F7F"/>
                    </a:solidFill>
                    <a:latin typeface="Lato"/>
                    <a:ea typeface="Lato"/>
                    <a:cs typeface="Lato"/>
                    <a:sym typeface="Lato"/>
                  </a:rPr>
                  <a:t>SDK do Google para Android e iOS</a:t>
                </a:r>
                <a:endParaRPr sz="3000">
                  <a:solidFill>
                    <a:srgbClr val="7F7F7F"/>
                  </a:solidFill>
                  <a:latin typeface="Lato"/>
                  <a:ea typeface="Lato"/>
                  <a:cs typeface="Lato"/>
                  <a:sym typeface="Lato"/>
                </a:endParaRPr>
              </a:p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7F7F7F"/>
                  </a:buClr>
                  <a:buSzPts val="2800"/>
                  <a:buFont typeface="Arial"/>
                  <a:buNone/>
                </a:pPr>
                <a:r>
                  <a:rPr lang="en-US" sz="3000">
                    <a:solidFill>
                      <a:srgbClr val="7F7F7F"/>
                    </a:solidFill>
                    <a:latin typeface="Lato"/>
                    <a:ea typeface="Lato"/>
                    <a:cs typeface="Lato"/>
                    <a:sym typeface="Lato"/>
                  </a:rPr>
                  <a:t>Pode se desenvolver nativamente ou com Unity e Unreal</a:t>
                </a:r>
                <a:endParaRPr sz="3000">
                  <a:solidFill>
                    <a:srgbClr val="7F7F7F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51" name="Google Shape;151;p15"/>
              <p:cNvSpPr txBox="1"/>
              <p:nvPr/>
            </p:nvSpPr>
            <p:spPr>
              <a:xfrm>
                <a:off x="3195260" y="5740735"/>
                <a:ext cx="29343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600">
                    <a:solidFill>
                      <a:schemeClr val="dk2"/>
                    </a:solidFill>
                    <a:latin typeface="Lato"/>
                    <a:ea typeface="Lato"/>
                    <a:cs typeface="Lato"/>
                    <a:sym typeface="Lato"/>
                  </a:rPr>
                  <a:t>ARCore</a:t>
                </a:r>
                <a:endParaRPr/>
              </a:p>
            </p:txBody>
          </p:sp>
        </p:grpSp>
        <p:sp>
          <p:nvSpPr>
            <p:cNvPr id="152" name="Google Shape;152;p15"/>
            <p:cNvSpPr/>
            <p:nvPr/>
          </p:nvSpPr>
          <p:spPr>
            <a:xfrm>
              <a:off x="1850351" y="5093138"/>
              <a:ext cx="695400" cy="113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153" name="Google Shape;153;p15"/>
          <p:cNvGrpSpPr/>
          <p:nvPr/>
        </p:nvGrpSpPr>
        <p:grpSpPr>
          <a:xfrm>
            <a:off x="16038345" y="5087950"/>
            <a:ext cx="6704100" cy="2417234"/>
            <a:chOff x="1627701" y="4826692"/>
            <a:chExt cx="6704100" cy="2417234"/>
          </a:xfrm>
        </p:grpSpPr>
        <p:grpSp>
          <p:nvGrpSpPr>
            <p:cNvPr id="154" name="Google Shape;154;p15"/>
            <p:cNvGrpSpPr/>
            <p:nvPr/>
          </p:nvGrpSpPr>
          <p:grpSpPr>
            <a:xfrm>
              <a:off x="1627701" y="4826692"/>
              <a:ext cx="6704100" cy="2417234"/>
              <a:chOff x="2008169" y="5740732"/>
              <a:chExt cx="6704100" cy="2417234"/>
            </a:xfrm>
          </p:grpSpPr>
          <p:sp>
            <p:nvSpPr>
              <p:cNvPr id="155" name="Google Shape;155;p15"/>
              <p:cNvSpPr txBox="1"/>
              <p:nvPr/>
            </p:nvSpPr>
            <p:spPr>
              <a:xfrm>
                <a:off x="2008169" y="6387066"/>
                <a:ext cx="6704100" cy="177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08700" lIns="217425" spcFirstLastPara="1" rIns="217425" wrap="square" tIns="10870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7F7F7F"/>
                  </a:buClr>
                  <a:buSzPts val="2800"/>
                  <a:buFont typeface="Arial"/>
                  <a:buNone/>
                </a:pPr>
                <a:r>
                  <a:rPr lang="en-US" sz="3000">
                    <a:solidFill>
                      <a:srgbClr val="7F7F7F"/>
                    </a:solidFill>
                    <a:latin typeface="Lato"/>
                    <a:ea typeface="Lato"/>
                    <a:cs typeface="Lato"/>
                    <a:sym typeface="Lato"/>
                  </a:rPr>
                  <a:t>AR para a Unity. Por baixo gera uma aplicação que utiliza ARKit ou ARCore </a:t>
                </a:r>
                <a:endParaRPr sz="3000"/>
              </a:p>
            </p:txBody>
          </p:sp>
          <p:sp>
            <p:nvSpPr>
              <p:cNvPr id="156" name="Google Shape;156;p15"/>
              <p:cNvSpPr txBox="1"/>
              <p:nvPr/>
            </p:nvSpPr>
            <p:spPr>
              <a:xfrm>
                <a:off x="3195246" y="5740732"/>
                <a:ext cx="38028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600">
                    <a:solidFill>
                      <a:schemeClr val="dk2"/>
                    </a:solidFill>
                    <a:latin typeface="Lato"/>
                    <a:ea typeface="Lato"/>
                    <a:cs typeface="Lato"/>
                    <a:sym typeface="Lato"/>
                  </a:rPr>
                  <a:t>AR Foundation</a:t>
                </a:r>
                <a:endParaRPr/>
              </a:p>
            </p:txBody>
          </p:sp>
        </p:grpSp>
        <p:sp>
          <p:nvSpPr>
            <p:cNvPr id="157" name="Google Shape;157;p15"/>
            <p:cNvSpPr/>
            <p:nvPr/>
          </p:nvSpPr>
          <p:spPr>
            <a:xfrm>
              <a:off x="1850351" y="5093138"/>
              <a:ext cx="695400" cy="113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pic>
        <p:nvPicPr>
          <p:cNvPr id="158" name="Google Shape;15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33023" y="8155178"/>
            <a:ext cx="5987951" cy="4133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23275" y="8553216"/>
            <a:ext cx="5189600" cy="3336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52178" y="8105401"/>
            <a:ext cx="8062023" cy="423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6"/>
          <p:cNvSpPr txBox="1"/>
          <p:nvPr/>
        </p:nvSpPr>
        <p:spPr>
          <a:xfrm>
            <a:off x="1642025" y="1762300"/>
            <a:ext cx="21100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rPr>
              <a:t>AR AS A FEATURE</a:t>
            </a:r>
            <a:endParaRPr/>
          </a:p>
        </p:txBody>
      </p:sp>
      <p:grpSp>
        <p:nvGrpSpPr>
          <p:cNvPr id="167" name="Google Shape;167;p16"/>
          <p:cNvGrpSpPr/>
          <p:nvPr/>
        </p:nvGrpSpPr>
        <p:grpSpPr>
          <a:xfrm>
            <a:off x="1627701" y="3119903"/>
            <a:ext cx="6704100" cy="2417231"/>
            <a:chOff x="1627701" y="4826695"/>
            <a:chExt cx="6704100" cy="2417231"/>
          </a:xfrm>
        </p:grpSpPr>
        <p:grpSp>
          <p:nvGrpSpPr>
            <p:cNvPr id="168" name="Google Shape;168;p16"/>
            <p:cNvGrpSpPr/>
            <p:nvPr/>
          </p:nvGrpSpPr>
          <p:grpSpPr>
            <a:xfrm>
              <a:off x="1627701" y="4826695"/>
              <a:ext cx="6704100" cy="2417231"/>
              <a:chOff x="2008169" y="5740735"/>
              <a:chExt cx="6704100" cy="2417231"/>
            </a:xfrm>
          </p:grpSpPr>
          <p:sp>
            <p:nvSpPr>
              <p:cNvPr id="169" name="Google Shape;169;p16"/>
              <p:cNvSpPr txBox="1"/>
              <p:nvPr/>
            </p:nvSpPr>
            <p:spPr>
              <a:xfrm>
                <a:off x="2008169" y="6387066"/>
                <a:ext cx="6704100" cy="177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08700" lIns="217425" spcFirstLastPara="1" rIns="217425" wrap="square" tIns="10870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7F7F7F"/>
                  </a:buClr>
                  <a:buSzPts val="2800"/>
                  <a:buFont typeface="Arial"/>
                  <a:buNone/>
                </a:pPr>
                <a:r>
                  <a:rPr lang="en-US" sz="2400">
                    <a:solidFill>
                      <a:srgbClr val="7F7F7F"/>
                    </a:solidFill>
                    <a:latin typeface="Lato"/>
                    <a:ea typeface="Lato"/>
                    <a:cs typeface="Lato"/>
                    <a:sym typeface="Lato"/>
                  </a:rPr>
                  <a:t>https://lensstudio.snapchat.com/</a:t>
                </a:r>
                <a:endParaRPr sz="2400"/>
              </a:p>
            </p:txBody>
          </p:sp>
          <p:sp>
            <p:nvSpPr>
              <p:cNvPr id="170" name="Google Shape;170;p16"/>
              <p:cNvSpPr txBox="1"/>
              <p:nvPr/>
            </p:nvSpPr>
            <p:spPr>
              <a:xfrm>
                <a:off x="3195260" y="5740735"/>
                <a:ext cx="29343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600">
                    <a:solidFill>
                      <a:schemeClr val="dk2"/>
                    </a:solidFill>
                    <a:latin typeface="Lato"/>
                    <a:ea typeface="Lato"/>
                    <a:cs typeface="Lato"/>
                    <a:sym typeface="Lato"/>
                  </a:rPr>
                  <a:t>Lens Studio</a:t>
                </a:r>
                <a:endParaRPr/>
              </a:p>
            </p:txBody>
          </p:sp>
        </p:grpSp>
        <p:sp>
          <p:nvSpPr>
            <p:cNvPr id="171" name="Google Shape;171;p16"/>
            <p:cNvSpPr/>
            <p:nvPr/>
          </p:nvSpPr>
          <p:spPr>
            <a:xfrm>
              <a:off x="1850351" y="5093138"/>
              <a:ext cx="695400" cy="113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172" name="Google Shape;172;p16"/>
          <p:cNvGrpSpPr/>
          <p:nvPr/>
        </p:nvGrpSpPr>
        <p:grpSpPr>
          <a:xfrm>
            <a:off x="8474948" y="3119900"/>
            <a:ext cx="6704100" cy="2417109"/>
            <a:chOff x="1627701" y="4826692"/>
            <a:chExt cx="6704100" cy="2417109"/>
          </a:xfrm>
        </p:grpSpPr>
        <p:grpSp>
          <p:nvGrpSpPr>
            <p:cNvPr id="173" name="Google Shape;173;p16"/>
            <p:cNvGrpSpPr/>
            <p:nvPr/>
          </p:nvGrpSpPr>
          <p:grpSpPr>
            <a:xfrm>
              <a:off x="1627701" y="4826692"/>
              <a:ext cx="6704100" cy="2417109"/>
              <a:chOff x="2008169" y="5740732"/>
              <a:chExt cx="6704100" cy="2417109"/>
            </a:xfrm>
          </p:grpSpPr>
          <p:sp>
            <p:nvSpPr>
              <p:cNvPr id="174" name="Google Shape;174;p16"/>
              <p:cNvSpPr txBox="1"/>
              <p:nvPr/>
            </p:nvSpPr>
            <p:spPr>
              <a:xfrm>
                <a:off x="2008169" y="6386941"/>
                <a:ext cx="6704100" cy="177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08700" lIns="217425" spcFirstLastPara="1" rIns="217425" wrap="square" tIns="10870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7F7F7F"/>
                  </a:buClr>
                  <a:buSzPts val="2800"/>
                  <a:buFont typeface="Arial"/>
                  <a:buNone/>
                </a:pPr>
                <a:r>
                  <a:rPr lang="en-US" sz="2400">
                    <a:solidFill>
                      <a:srgbClr val="7F7F7F"/>
                    </a:solidFill>
                    <a:latin typeface="Lato"/>
                    <a:ea typeface="Lato"/>
                    <a:cs typeface="Lato"/>
                    <a:sym typeface="Lato"/>
                  </a:rPr>
                  <a:t>https://sparkar.facebook.com/ar-studio/</a:t>
                </a:r>
                <a:endParaRPr sz="2400">
                  <a:solidFill>
                    <a:srgbClr val="7F7F7F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75" name="Google Shape;175;p16"/>
              <p:cNvSpPr txBox="1"/>
              <p:nvPr/>
            </p:nvSpPr>
            <p:spPr>
              <a:xfrm>
                <a:off x="3195273" y="5740732"/>
                <a:ext cx="35520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600">
                    <a:solidFill>
                      <a:schemeClr val="dk2"/>
                    </a:solidFill>
                    <a:latin typeface="Lato"/>
                    <a:ea typeface="Lato"/>
                    <a:cs typeface="Lato"/>
                    <a:sym typeface="Lato"/>
                  </a:rPr>
                  <a:t>Spark AR Studio</a:t>
                </a:r>
                <a:endParaRPr/>
              </a:p>
            </p:txBody>
          </p:sp>
        </p:grpSp>
        <p:sp>
          <p:nvSpPr>
            <p:cNvPr id="176" name="Google Shape;176;p16"/>
            <p:cNvSpPr/>
            <p:nvPr/>
          </p:nvSpPr>
          <p:spPr>
            <a:xfrm>
              <a:off x="1850351" y="5093138"/>
              <a:ext cx="695400" cy="113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177" name="Google Shape;177;p16"/>
          <p:cNvGrpSpPr/>
          <p:nvPr/>
        </p:nvGrpSpPr>
        <p:grpSpPr>
          <a:xfrm>
            <a:off x="1642026" y="8132150"/>
            <a:ext cx="6704100" cy="2417234"/>
            <a:chOff x="1627701" y="4826692"/>
            <a:chExt cx="6704100" cy="2417234"/>
          </a:xfrm>
        </p:grpSpPr>
        <p:grpSp>
          <p:nvGrpSpPr>
            <p:cNvPr id="178" name="Google Shape;178;p16"/>
            <p:cNvGrpSpPr/>
            <p:nvPr/>
          </p:nvGrpSpPr>
          <p:grpSpPr>
            <a:xfrm>
              <a:off x="1627701" y="4826692"/>
              <a:ext cx="6704100" cy="2417234"/>
              <a:chOff x="2008169" y="5740732"/>
              <a:chExt cx="6704100" cy="2417234"/>
            </a:xfrm>
          </p:grpSpPr>
          <p:sp>
            <p:nvSpPr>
              <p:cNvPr id="179" name="Google Shape;179;p16"/>
              <p:cNvSpPr txBox="1"/>
              <p:nvPr/>
            </p:nvSpPr>
            <p:spPr>
              <a:xfrm>
                <a:off x="2008169" y="6387066"/>
                <a:ext cx="6704100" cy="177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08700" lIns="217425" spcFirstLastPara="1" rIns="217425" wrap="square" tIns="10870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7F7F7F"/>
                  </a:buClr>
                  <a:buSzPts val="2800"/>
                  <a:buFont typeface="Arial"/>
                  <a:buNone/>
                </a:pPr>
                <a:r>
                  <a:rPr lang="en-US" sz="2400">
                    <a:solidFill>
                      <a:srgbClr val="7F7F7F"/>
                    </a:solidFill>
                    <a:latin typeface="Lato"/>
                    <a:ea typeface="Lato"/>
                    <a:cs typeface="Lato"/>
                    <a:sym typeface="Lato"/>
                  </a:rPr>
                  <a:t>https://googlewebcomponents.github.io/model-viewer/index.html</a:t>
                </a:r>
                <a:endParaRPr sz="2400"/>
              </a:p>
            </p:txBody>
          </p:sp>
          <p:sp>
            <p:nvSpPr>
              <p:cNvPr id="180" name="Google Shape;180;p16"/>
              <p:cNvSpPr txBox="1"/>
              <p:nvPr/>
            </p:nvSpPr>
            <p:spPr>
              <a:xfrm>
                <a:off x="3195270" y="5740732"/>
                <a:ext cx="35568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600">
                    <a:solidFill>
                      <a:schemeClr val="dk2"/>
                    </a:solidFill>
                    <a:latin typeface="Lato"/>
                    <a:ea typeface="Lato"/>
                    <a:cs typeface="Lato"/>
                    <a:sym typeface="Lato"/>
                  </a:rPr>
                  <a:t>model-viewer</a:t>
                </a:r>
                <a:endParaRPr/>
              </a:p>
            </p:txBody>
          </p:sp>
        </p:grpSp>
        <p:sp>
          <p:nvSpPr>
            <p:cNvPr id="181" name="Google Shape;181;p16"/>
            <p:cNvSpPr/>
            <p:nvPr/>
          </p:nvSpPr>
          <p:spPr>
            <a:xfrm>
              <a:off x="1850351" y="5093138"/>
              <a:ext cx="695400" cy="113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182" name="Google Shape;182;p16"/>
          <p:cNvGrpSpPr/>
          <p:nvPr/>
        </p:nvGrpSpPr>
        <p:grpSpPr>
          <a:xfrm>
            <a:off x="8489273" y="8132150"/>
            <a:ext cx="6704100" cy="2417109"/>
            <a:chOff x="1627701" y="4826692"/>
            <a:chExt cx="6704100" cy="2417109"/>
          </a:xfrm>
        </p:grpSpPr>
        <p:grpSp>
          <p:nvGrpSpPr>
            <p:cNvPr id="183" name="Google Shape;183;p16"/>
            <p:cNvGrpSpPr/>
            <p:nvPr/>
          </p:nvGrpSpPr>
          <p:grpSpPr>
            <a:xfrm>
              <a:off x="1627701" y="4826692"/>
              <a:ext cx="6704100" cy="2417109"/>
              <a:chOff x="2008169" y="5740732"/>
              <a:chExt cx="6704100" cy="2417109"/>
            </a:xfrm>
          </p:grpSpPr>
          <p:sp>
            <p:nvSpPr>
              <p:cNvPr id="184" name="Google Shape;184;p16"/>
              <p:cNvSpPr txBox="1"/>
              <p:nvPr/>
            </p:nvSpPr>
            <p:spPr>
              <a:xfrm>
                <a:off x="2008169" y="6386941"/>
                <a:ext cx="6704100" cy="177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08700" lIns="217425" spcFirstLastPara="1" rIns="217425" wrap="square" tIns="10870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7F7F7F"/>
                  </a:buClr>
                  <a:buSzPts val="2800"/>
                  <a:buFont typeface="Arial"/>
                  <a:buNone/>
                </a:pPr>
                <a:r>
                  <a:rPr lang="en-US" sz="2400">
                    <a:solidFill>
                      <a:srgbClr val="7F7F7F"/>
                    </a:solidFill>
                    <a:latin typeface="Lato"/>
                    <a:ea typeface="Lato"/>
                    <a:cs typeface="Lato"/>
                    <a:sym typeface="Lato"/>
                  </a:rPr>
                  <a:t>https://github.com/jeromeetienne/AR.js</a:t>
                </a:r>
                <a:endParaRPr sz="2400">
                  <a:solidFill>
                    <a:srgbClr val="7F7F7F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85" name="Google Shape;185;p16"/>
              <p:cNvSpPr txBox="1"/>
              <p:nvPr/>
            </p:nvSpPr>
            <p:spPr>
              <a:xfrm>
                <a:off x="3195273" y="5740732"/>
                <a:ext cx="35520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600">
                    <a:solidFill>
                      <a:schemeClr val="dk2"/>
                    </a:solidFill>
                    <a:latin typeface="Lato"/>
                    <a:ea typeface="Lato"/>
                    <a:cs typeface="Lato"/>
                    <a:sym typeface="Lato"/>
                  </a:rPr>
                  <a:t>AR.js</a:t>
                </a:r>
                <a:endParaRPr/>
              </a:p>
            </p:txBody>
          </p:sp>
        </p:grpSp>
        <p:sp>
          <p:nvSpPr>
            <p:cNvPr id="186" name="Google Shape;186;p16"/>
            <p:cNvSpPr/>
            <p:nvPr/>
          </p:nvSpPr>
          <p:spPr>
            <a:xfrm>
              <a:off x="1850351" y="5093138"/>
              <a:ext cx="695400" cy="113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187" name="Google Shape;187;p16"/>
          <p:cNvGrpSpPr/>
          <p:nvPr/>
        </p:nvGrpSpPr>
        <p:grpSpPr>
          <a:xfrm>
            <a:off x="15766495" y="8132150"/>
            <a:ext cx="6704100" cy="2417234"/>
            <a:chOff x="1627701" y="4826692"/>
            <a:chExt cx="6704100" cy="2417234"/>
          </a:xfrm>
        </p:grpSpPr>
        <p:grpSp>
          <p:nvGrpSpPr>
            <p:cNvPr id="188" name="Google Shape;188;p16"/>
            <p:cNvGrpSpPr/>
            <p:nvPr/>
          </p:nvGrpSpPr>
          <p:grpSpPr>
            <a:xfrm>
              <a:off x="1627701" y="4826692"/>
              <a:ext cx="6704100" cy="2417234"/>
              <a:chOff x="2008169" y="5740732"/>
              <a:chExt cx="6704100" cy="2417234"/>
            </a:xfrm>
          </p:grpSpPr>
          <p:sp>
            <p:nvSpPr>
              <p:cNvPr id="189" name="Google Shape;189;p16"/>
              <p:cNvSpPr txBox="1"/>
              <p:nvPr/>
            </p:nvSpPr>
            <p:spPr>
              <a:xfrm>
                <a:off x="2008169" y="6387066"/>
                <a:ext cx="6704100" cy="177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08700" lIns="217425" spcFirstLastPara="1" rIns="217425" wrap="square" tIns="10870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7F7F7F"/>
                  </a:buClr>
                  <a:buSzPts val="2800"/>
                  <a:buFont typeface="Arial"/>
                  <a:buNone/>
                </a:pPr>
                <a:r>
                  <a:rPr lang="en-US" sz="2400">
                    <a:solidFill>
                      <a:srgbClr val="7F7F7F"/>
                    </a:solidFill>
                    <a:latin typeface="Lato"/>
                    <a:ea typeface="Lato"/>
                    <a:cs typeface="Lato"/>
                    <a:sym typeface="Lato"/>
                  </a:rPr>
                  <a:t>https://www.8thwall.com</a:t>
                </a:r>
                <a:endParaRPr sz="2400"/>
              </a:p>
            </p:txBody>
          </p:sp>
          <p:sp>
            <p:nvSpPr>
              <p:cNvPr id="190" name="Google Shape;190;p16"/>
              <p:cNvSpPr txBox="1"/>
              <p:nvPr/>
            </p:nvSpPr>
            <p:spPr>
              <a:xfrm>
                <a:off x="3195246" y="5740732"/>
                <a:ext cx="38028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600">
                    <a:solidFill>
                      <a:schemeClr val="dk2"/>
                    </a:solidFill>
                    <a:latin typeface="Lato"/>
                    <a:ea typeface="Lato"/>
                    <a:cs typeface="Lato"/>
                    <a:sym typeface="Lato"/>
                  </a:rPr>
                  <a:t>8th Wall</a:t>
                </a:r>
                <a:endParaRPr/>
              </a:p>
            </p:txBody>
          </p:sp>
        </p:grpSp>
        <p:sp>
          <p:nvSpPr>
            <p:cNvPr id="191" name="Google Shape;191;p16"/>
            <p:cNvSpPr/>
            <p:nvPr/>
          </p:nvSpPr>
          <p:spPr>
            <a:xfrm>
              <a:off x="1850351" y="5093138"/>
              <a:ext cx="695400" cy="113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pic>
        <p:nvPicPr>
          <p:cNvPr id="192" name="Google Shape;19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0100" y="4434009"/>
            <a:ext cx="266700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58325" y="4621075"/>
            <a:ext cx="2292850" cy="229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51474" y="9816600"/>
            <a:ext cx="3421325" cy="347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963223" y="9254475"/>
            <a:ext cx="381000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84250" y="10183975"/>
            <a:ext cx="2118710" cy="229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oogle Shape;202;p17"/>
          <p:cNvGrpSpPr/>
          <p:nvPr/>
        </p:nvGrpSpPr>
        <p:grpSpPr>
          <a:xfrm>
            <a:off x="5016223" y="5153613"/>
            <a:ext cx="14345100" cy="3509547"/>
            <a:chOff x="5016223" y="4772613"/>
            <a:chExt cx="14345100" cy="3509547"/>
          </a:xfrm>
        </p:grpSpPr>
        <p:grpSp>
          <p:nvGrpSpPr>
            <p:cNvPr id="203" name="Google Shape;203;p17"/>
            <p:cNvGrpSpPr/>
            <p:nvPr/>
          </p:nvGrpSpPr>
          <p:grpSpPr>
            <a:xfrm>
              <a:off x="5016223" y="5433811"/>
              <a:ext cx="14345100" cy="2848349"/>
              <a:chOff x="5016223" y="6134725"/>
              <a:chExt cx="14345100" cy="2848349"/>
            </a:xfrm>
          </p:grpSpPr>
          <p:sp>
            <p:nvSpPr>
              <p:cNvPr id="204" name="Google Shape;204;p17"/>
              <p:cNvSpPr txBox="1"/>
              <p:nvPr/>
            </p:nvSpPr>
            <p:spPr>
              <a:xfrm>
                <a:off x="5016223" y="6134725"/>
                <a:ext cx="14345100" cy="144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8800">
                    <a:solidFill>
                      <a:schemeClr val="accent1"/>
                    </a:solidFill>
                    <a:latin typeface="Lato Black"/>
                    <a:ea typeface="Lato Black"/>
                    <a:cs typeface="Lato Black"/>
                    <a:sym typeface="Lato Black"/>
                  </a:rPr>
                  <a:t>AR NA PRÁTICA</a:t>
                </a:r>
                <a:endParaRPr/>
              </a:p>
            </p:txBody>
          </p:sp>
          <p:sp>
            <p:nvSpPr>
              <p:cNvPr id="205" name="Google Shape;205;p17"/>
              <p:cNvSpPr/>
              <p:nvPr/>
            </p:nvSpPr>
            <p:spPr>
              <a:xfrm>
                <a:off x="6094413" y="7782774"/>
                <a:ext cx="12188700" cy="120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600">
                    <a:solidFill>
                      <a:srgbClr val="7F7F7F"/>
                    </a:solidFill>
                    <a:latin typeface="Lato"/>
                    <a:ea typeface="Lato"/>
                    <a:cs typeface="Lato"/>
                    <a:sym typeface="Lato"/>
                  </a:rPr>
                  <a:t>Onde aplicar</a:t>
                </a:r>
                <a:endParaRPr sz="36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6" name="Google Shape;206;p17"/>
            <p:cNvSpPr/>
            <p:nvPr/>
          </p:nvSpPr>
          <p:spPr>
            <a:xfrm>
              <a:off x="11618464" y="4772613"/>
              <a:ext cx="1140600" cy="11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8"/>
          <p:cNvSpPr/>
          <p:nvPr/>
        </p:nvSpPr>
        <p:spPr>
          <a:xfrm>
            <a:off x="10150" y="0"/>
            <a:ext cx="24367500" cy="238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8"/>
          <p:cNvSpPr txBox="1"/>
          <p:nvPr/>
        </p:nvSpPr>
        <p:spPr>
          <a:xfrm>
            <a:off x="1613926" y="686699"/>
            <a:ext cx="16716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Assistência remota</a:t>
            </a:r>
            <a:endParaRPr sz="3000"/>
          </a:p>
        </p:txBody>
      </p:sp>
      <p:pic>
        <p:nvPicPr>
          <p:cNvPr id="214" name="Google Shape;21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7500" y="3458375"/>
            <a:ext cx="16442675" cy="92353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8"/>
          <p:cNvSpPr txBox="1"/>
          <p:nvPr/>
        </p:nvSpPr>
        <p:spPr>
          <a:xfrm>
            <a:off x="20829575" y="12711900"/>
            <a:ext cx="3168600" cy="5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Lato"/>
                <a:ea typeface="Lato"/>
                <a:cs typeface="Lato"/>
                <a:sym typeface="Lato"/>
              </a:rPr>
              <a:t>Vuforia Chalk AR</a:t>
            </a:r>
            <a:endParaRPr sz="3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9"/>
          <p:cNvSpPr/>
          <p:nvPr/>
        </p:nvSpPr>
        <p:spPr>
          <a:xfrm>
            <a:off x="10150" y="0"/>
            <a:ext cx="24367500" cy="238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9"/>
          <p:cNvSpPr txBox="1"/>
          <p:nvPr/>
        </p:nvSpPr>
        <p:spPr>
          <a:xfrm>
            <a:off x="1613926" y="686699"/>
            <a:ext cx="16716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E-commerce</a:t>
            </a:r>
            <a:endParaRPr sz="3000"/>
          </a:p>
        </p:txBody>
      </p:sp>
      <p:sp>
        <p:nvSpPr>
          <p:cNvPr id="223" name="Google Shape;223;p19"/>
          <p:cNvSpPr txBox="1"/>
          <p:nvPr/>
        </p:nvSpPr>
        <p:spPr>
          <a:xfrm>
            <a:off x="21186500" y="12711900"/>
            <a:ext cx="2811600" cy="5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Lato"/>
                <a:ea typeface="Lato"/>
                <a:cs typeface="Lato"/>
                <a:sym typeface="Lato"/>
              </a:rPr>
              <a:t>Ikea Place</a:t>
            </a:r>
            <a:endParaRPr sz="30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24" name="Google Shape;22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0672" y="3322926"/>
            <a:ext cx="16716300" cy="93889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0"/>
          <p:cNvSpPr/>
          <p:nvPr/>
        </p:nvSpPr>
        <p:spPr>
          <a:xfrm>
            <a:off x="1353825" y="2713475"/>
            <a:ext cx="6828600" cy="244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0"/>
          <p:cNvSpPr/>
          <p:nvPr/>
        </p:nvSpPr>
        <p:spPr>
          <a:xfrm>
            <a:off x="1993826" y="4142175"/>
            <a:ext cx="53028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Localização</a:t>
            </a:r>
            <a:endParaRPr/>
          </a:p>
        </p:txBody>
      </p:sp>
      <p:sp>
        <p:nvSpPr>
          <p:cNvPr id="232" name="Google Shape;232;p20"/>
          <p:cNvSpPr/>
          <p:nvPr/>
        </p:nvSpPr>
        <p:spPr>
          <a:xfrm>
            <a:off x="2205256" y="3500918"/>
            <a:ext cx="1479300" cy="11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33" name="Google Shape;233;p20"/>
          <p:cNvSpPr/>
          <p:nvPr/>
        </p:nvSpPr>
        <p:spPr>
          <a:xfrm>
            <a:off x="15825121" y="3517893"/>
            <a:ext cx="728400" cy="1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34" name="Google Shape;23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3825" y="5158474"/>
            <a:ext cx="6828624" cy="4552426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0"/>
          <p:cNvSpPr/>
          <p:nvPr/>
        </p:nvSpPr>
        <p:spPr>
          <a:xfrm>
            <a:off x="1353825" y="9710900"/>
            <a:ext cx="6828600" cy="95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0"/>
          <p:cNvSpPr/>
          <p:nvPr/>
        </p:nvSpPr>
        <p:spPr>
          <a:xfrm>
            <a:off x="1780952" y="9847200"/>
            <a:ext cx="5607000" cy="8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Google Maps</a:t>
            </a:r>
            <a:endParaRPr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7" name="Google Shape;237;p20"/>
          <p:cNvSpPr/>
          <p:nvPr/>
        </p:nvSpPr>
        <p:spPr>
          <a:xfrm>
            <a:off x="9724838" y="2713475"/>
            <a:ext cx="7178400" cy="2559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0"/>
          <p:cNvSpPr/>
          <p:nvPr/>
        </p:nvSpPr>
        <p:spPr>
          <a:xfrm>
            <a:off x="10073390" y="4121917"/>
            <a:ext cx="4457700" cy="7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Medicina</a:t>
            </a:r>
            <a:endParaRPr b="1"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9" name="Google Shape;239;p20"/>
          <p:cNvSpPr/>
          <p:nvPr/>
        </p:nvSpPr>
        <p:spPr>
          <a:xfrm>
            <a:off x="9724838" y="9710900"/>
            <a:ext cx="7178400" cy="951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0"/>
          <p:cNvSpPr/>
          <p:nvPr/>
        </p:nvSpPr>
        <p:spPr>
          <a:xfrm>
            <a:off x="10073397" y="3555889"/>
            <a:ext cx="728400" cy="13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41" name="Google Shape;24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24837" y="5504530"/>
            <a:ext cx="7178275" cy="401021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0"/>
          <p:cNvSpPr/>
          <p:nvPr/>
        </p:nvSpPr>
        <p:spPr>
          <a:xfrm>
            <a:off x="10367088" y="9831375"/>
            <a:ext cx="58938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VeinSeek</a:t>
            </a:r>
            <a:endParaRPr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3" name="Google Shape;243;p20"/>
          <p:cNvSpPr txBox="1"/>
          <p:nvPr/>
        </p:nvSpPr>
        <p:spPr>
          <a:xfrm>
            <a:off x="1353827" y="1021799"/>
            <a:ext cx="14606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rPr>
              <a:t>OUTROS EXEMPLOS</a:t>
            </a:r>
            <a:endParaRPr/>
          </a:p>
        </p:txBody>
      </p:sp>
      <p:sp>
        <p:nvSpPr>
          <p:cNvPr id="244" name="Google Shape;244;p20"/>
          <p:cNvSpPr/>
          <p:nvPr/>
        </p:nvSpPr>
        <p:spPr>
          <a:xfrm>
            <a:off x="18445700" y="2713475"/>
            <a:ext cx="3991500" cy="2292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0"/>
          <p:cNvSpPr/>
          <p:nvPr/>
        </p:nvSpPr>
        <p:spPr>
          <a:xfrm>
            <a:off x="18709702" y="4174700"/>
            <a:ext cx="33432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Educacional</a:t>
            </a:r>
            <a:endParaRPr b="1"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6" name="Google Shape;246;p20"/>
          <p:cNvSpPr/>
          <p:nvPr/>
        </p:nvSpPr>
        <p:spPr>
          <a:xfrm>
            <a:off x="18980526" y="3533443"/>
            <a:ext cx="921900" cy="11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47" name="Google Shape;247;p20"/>
          <p:cNvSpPr/>
          <p:nvPr/>
        </p:nvSpPr>
        <p:spPr>
          <a:xfrm>
            <a:off x="18445700" y="11012550"/>
            <a:ext cx="3991500" cy="95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0"/>
          <p:cNvSpPr/>
          <p:nvPr/>
        </p:nvSpPr>
        <p:spPr>
          <a:xfrm>
            <a:off x="18703025" y="11164822"/>
            <a:ext cx="3540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Star Chart</a:t>
            </a:r>
            <a:endParaRPr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49" name="Google Shape;24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445638" y="4989625"/>
            <a:ext cx="3991626" cy="60229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1"/>
          <p:cNvSpPr/>
          <p:nvPr/>
        </p:nvSpPr>
        <p:spPr>
          <a:xfrm>
            <a:off x="10150" y="0"/>
            <a:ext cx="24367500" cy="238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1"/>
          <p:cNvSpPr txBox="1"/>
          <p:nvPr/>
        </p:nvSpPr>
        <p:spPr>
          <a:xfrm>
            <a:off x="1613926" y="686699"/>
            <a:ext cx="16716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ALGUNS PROJETOS FEITOS NO DBLAB </a:t>
            </a:r>
            <a:endParaRPr b="1" sz="4800">
              <a:solidFill>
                <a:schemeClr val="lt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(LAB DE INOVAÇÃO DA DBSERVER)</a:t>
            </a:r>
            <a:endParaRPr sz="3000"/>
          </a:p>
        </p:txBody>
      </p:sp>
      <p:pic>
        <p:nvPicPr>
          <p:cNvPr id="257" name="Google Shape;257;p21" title="Realidade Aumentada - posicionamento de produto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7750" y="2687800"/>
            <a:ext cx="6872875" cy="5154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1" title="Realidade Estendida para localização Indoo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359000" y="2624938"/>
            <a:ext cx="7040525" cy="528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1" title="Detecção de Objetos e Realidade Estendida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359000" y="8266775"/>
            <a:ext cx="7040525" cy="5280383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1"/>
          <p:cNvSpPr txBox="1"/>
          <p:nvPr/>
        </p:nvSpPr>
        <p:spPr>
          <a:xfrm>
            <a:off x="21186500" y="12711900"/>
            <a:ext cx="2811600" cy="5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9"/>
              </a:rPr>
              <a:t>http://dblab.io</a:t>
            </a:r>
            <a:endParaRPr sz="30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61" name="Google Shape;261;p21" title="Case RA varejo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727749" y="8264700"/>
            <a:ext cx="6872875" cy="5154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22"/>
          <p:cNvGrpSpPr/>
          <p:nvPr/>
        </p:nvGrpSpPr>
        <p:grpSpPr>
          <a:xfrm>
            <a:off x="5016223" y="5153613"/>
            <a:ext cx="14345100" cy="3509547"/>
            <a:chOff x="5016223" y="4772613"/>
            <a:chExt cx="14345100" cy="3509547"/>
          </a:xfrm>
        </p:grpSpPr>
        <p:grpSp>
          <p:nvGrpSpPr>
            <p:cNvPr id="268" name="Google Shape;268;p22"/>
            <p:cNvGrpSpPr/>
            <p:nvPr/>
          </p:nvGrpSpPr>
          <p:grpSpPr>
            <a:xfrm>
              <a:off x="5016223" y="5433811"/>
              <a:ext cx="14345100" cy="2848349"/>
              <a:chOff x="5016223" y="6134725"/>
              <a:chExt cx="14345100" cy="2848349"/>
            </a:xfrm>
          </p:grpSpPr>
          <p:sp>
            <p:nvSpPr>
              <p:cNvPr id="269" name="Google Shape;269;p22"/>
              <p:cNvSpPr txBox="1"/>
              <p:nvPr/>
            </p:nvSpPr>
            <p:spPr>
              <a:xfrm>
                <a:off x="5016223" y="6134725"/>
                <a:ext cx="14345100" cy="144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Font typeface="Arial"/>
                  <a:buNone/>
                </a:pPr>
                <a:r>
                  <a:rPr b="1" lang="en-US" sz="8800">
                    <a:solidFill>
                      <a:schemeClr val="accent1"/>
                    </a:solidFill>
                    <a:latin typeface="Lato Black"/>
                    <a:ea typeface="Lato Black"/>
                    <a:cs typeface="Lato Black"/>
                    <a:sym typeface="Lato Black"/>
                  </a:rPr>
                  <a:t>ARCORE</a:t>
                </a:r>
                <a:endParaRPr/>
              </a:p>
            </p:txBody>
          </p:sp>
          <p:sp>
            <p:nvSpPr>
              <p:cNvPr id="270" name="Google Shape;270;p22"/>
              <p:cNvSpPr/>
              <p:nvPr/>
            </p:nvSpPr>
            <p:spPr>
              <a:xfrm>
                <a:off x="6094413" y="7782774"/>
                <a:ext cx="12188700" cy="120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Font typeface="Arial"/>
                  <a:buNone/>
                </a:pPr>
                <a:r>
                  <a:rPr lang="en-US" sz="3600">
                    <a:solidFill>
                      <a:srgbClr val="7F7F7F"/>
                    </a:solidFill>
                    <a:latin typeface="Lato"/>
                    <a:ea typeface="Lato"/>
                    <a:cs typeface="Lato"/>
                    <a:sym typeface="Lato"/>
                  </a:rPr>
                  <a:t>Entendendo um pouco a ferramenta</a:t>
                </a:r>
                <a:endParaRPr sz="36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600">
                  <a:solidFill>
                    <a:srgbClr val="7F7F7F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  <p:sp>
          <p:nvSpPr>
            <p:cNvPr id="271" name="Google Shape;271;p22"/>
            <p:cNvSpPr/>
            <p:nvPr/>
          </p:nvSpPr>
          <p:spPr>
            <a:xfrm>
              <a:off x="11618464" y="4772613"/>
              <a:ext cx="1140600" cy="11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3"/>
          <p:cNvSpPr/>
          <p:nvPr/>
        </p:nvSpPr>
        <p:spPr>
          <a:xfrm>
            <a:off x="1407200" y="4038900"/>
            <a:ext cx="10231800" cy="244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3"/>
          <p:cNvSpPr/>
          <p:nvPr/>
        </p:nvSpPr>
        <p:spPr>
          <a:xfrm>
            <a:off x="17374211" y="4038902"/>
            <a:ext cx="4809900" cy="244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3"/>
          <p:cNvSpPr/>
          <p:nvPr/>
        </p:nvSpPr>
        <p:spPr>
          <a:xfrm>
            <a:off x="2047202" y="5467607"/>
            <a:ext cx="77283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Posicionando objetos</a:t>
            </a:r>
            <a:endParaRPr/>
          </a:p>
        </p:txBody>
      </p:sp>
      <p:sp>
        <p:nvSpPr>
          <p:cNvPr id="279" name="Google Shape;279;p23"/>
          <p:cNvSpPr/>
          <p:nvPr/>
        </p:nvSpPr>
        <p:spPr>
          <a:xfrm>
            <a:off x="17677126" y="5467600"/>
            <a:ext cx="42474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Augmented Faces</a:t>
            </a:r>
            <a:endParaRPr b="1"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0" name="Google Shape;280;p23"/>
          <p:cNvSpPr/>
          <p:nvPr/>
        </p:nvSpPr>
        <p:spPr>
          <a:xfrm>
            <a:off x="2258631" y="4826343"/>
            <a:ext cx="1479300" cy="11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81" name="Google Shape;281;p23"/>
          <p:cNvSpPr/>
          <p:nvPr/>
        </p:nvSpPr>
        <p:spPr>
          <a:xfrm>
            <a:off x="17777688" y="4826345"/>
            <a:ext cx="695400" cy="11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82" name="Google Shape;282;p23"/>
          <p:cNvSpPr/>
          <p:nvPr/>
        </p:nvSpPr>
        <p:spPr>
          <a:xfrm>
            <a:off x="22847229" y="4826345"/>
            <a:ext cx="695400" cy="11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83" name="Google Shape;283;p23"/>
          <p:cNvSpPr txBox="1"/>
          <p:nvPr/>
        </p:nvSpPr>
        <p:spPr>
          <a:xfrm>
            <a:off x="1642027" y="1762299"/>
            <a:ext cx="14606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rPr>
              <a:t>FEATURES</a:t>
            </a:r>
            <a:endParaRPr/>
          </a:p>
        </p:txBody>
      </p:sp>
      <p:pic>
        <p:nvPicPr>
          <p:cNvPr id="284" name="Google Shape;284;p23"/>
          <p:cNvPicPr preferRelativeResize="0"/>
          <p:nvPr/>
        </p:nvPicPr>
        <p:blipFill rotWithShape="1">
          <a:blip r:embed="rId3">
            <a:alphaModFix/>
          </a:blip>
          <a:srcRect b="9495" l="0" r="0" t="9487"/>
          <a:stretch/>
        </p:blipFill>
        <p:spPr>
          <a:xfrm>
            <a:off x="17374200" y="6483911"/>
            <a:ext cx="4809900" cy="5600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7125" y="6483898"/>
            <a:ext cx="10231950" cy="57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4"/>
          <p:cNvSpPr/>
          <p:nvPr/>
        </p:nvSpPr>
        <p:spPr>
          <a:xfrm>
            <a:off x="1503827" y="4038900"/>
            <a:ext cx="9360900" cy="2445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4"/>
          <p:cNvSpPr/>
          <p:nvPr/>
        </p:nvSpPr>
        <p:spPr>
          <a:xfrm>
            <a:off x="13828025" y="4038900"/>
            <a:ext cx="9114000" cy="2445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4"/>
          <p:cNvSpPr/>
          <p:nvPr/>
        </p:nvSpPr>
        <p:spPr>
          <a:xfrm>
            <a:off x="2093342" y="5467607"/>
            <a:ext cx="70704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Augment Images</a:t>
            </a:r>
            <a:endParaRPr/>
          </a:p>
        </p:txBody>
      </p:sp>
      <p:sp>
        <p:nvSpPr>
          <p:cNvPr id="293" name="Google Shape;293;p24"/>
          <p:cNvSpPr/>
          <p:nvPr/>
        </p:nvSpPr>
        <p:spPr>
          <a:xfrm>
            <a:off x="14400245" y="5467607"/>
            <a:ext cx="68838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Cloud Anchors</a:t>
            </a:r>
            <a:endParaRPr/>
          </a:p>
        </p:txBody>
      </p:sp>
      <p:sp>
        <p:nvSpPr>
          <p:cNvPr id="294" name="Google Shape;294;p24"/>
          <p:cNvSpPr/>
          <p:nvPr/>
        </p:nvSpPr>
        <p:spPr>
          <a:xfrm>
            <a:off x="2295354" y="4826343"/>
            <a:ext cx="1353300" cy="11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95" name="Google Shape;295;p24"/>
          <p:cNvSpPr/>
          <p:nvPr/>
        </p:nvSpPr>
        <p:spPr>
          <a:xfrm>
            <a:off x="14604775" y="4826343"/>
            <a:ext cx="1317900" cy="11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96" name="Google Shape;296;p24"/>
          <p:cNvSpPr txBox="1"/>
          <p:nvPr/>
        </p:nvSpPr>
        <p:spPr>
          <a:xfrm>
            <a:off x="1642027" y="1762299"/>
            <a:ext cx="14606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rPr>
              <a:t>FEATURES</a:t>
            </a:r>
            <a:endParaRPr/>
          </a:p>
        </p:txBody>
      </p:sp>
      <p:pic>
        <p:nvPicPr>
          <p:cNvPr id="297" name="Google Shape;29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27875" y="6483900"/>
            <a:ext cx="9113926" cy="54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3788" y="6483900"/>
            <a:ext cx="9360966" cy="527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5"/>
          <p:cNvSpPr txBox="1"/>
          <p:nvPr/>
        </p:nvSpPr>
        <p:spPr>
          <a:xfrm>
            <a:off x="1642027" y="1762299"/>
            <a:ext cx="10762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rPr>
              <a:t>ARCORE PARA ANDROID </a:t>
            </a:r>
            <a:endParaRPr/>
          </a:p>
        </p:txBody>
      </p:sp>
      <p:sp>
        <p:nvSpPr>
          <p:cNvPr id="305" name="Google Shape;305;p25"/>
          <p:cNvSpPr txBox="1"/>
          <p:nvPr/>
        </p:nvSpPr>
        <p:spPr>
          <a:xfrm>
            <a:off x="1480200" y="4940171"/>
            <a:ext cx="21196800" cy="27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00" lIns="217425" spcFirstLastPara="1" rIns="217425" wrap="square" tIns="108700">
            <a:noAutofit/>
          </a:bodyPr>
          <a:lstStyle/>
          <a:p>
            <a:pPr indent="-508000" lvl="0" marL="457200" marR="0" rtl="0" algn="just">
              <a:lnSpc>
                <a:spcPct val="145714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rPr>
              <a:t>Android Studio (Java/Kotlin)</a:t>
            </a:r>
            <a:endParaRPr sz="3600"/>
          </a:p>
          <a:p>
            <a:pPr indent="-508000" lvl="0" marL="457200" marR="0" rtl="0" algn="just">
              <a:lnSpc>
                <a:spcPct val="145714"/>
              </a:lnSpc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rPr>
              <a:t>Sceneform </a:t>
            </a:r>
            <a:endParaRPr sz="3600">
              <a:solidFill>
                <a:srgbClr val="7F7F7F"/>
              </a:solidFill>
              <a:latin typeface="Lato"/>
              <a:ea typeface="Lato"/>
              <a:cs typeface="Lato"/>
              <a:sym typeface="Lato"/>
            </a:endParaRPr>
          </a:p>
          <a:p>
            <a:pPr indent="-457200" lvl="1" marL="914400" marR="0" rtl="0" algn="just">
              <a:lnSpc>
                <a:spcPct val="145714"/>
              </a:lnSpc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rial"/>
              <a:buChar char="○"/>
            </a:pPr>
            <a:r>
              <a:rPr lang="en-US" sz="3600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rPr>
              <a:t>https://github.com/google-ar/sceneform-android-sdk</a:t>
            </a:r>
            <a:endParaRPr sz="3600"/>
          </a:p>
          <a:p>
            <a:pPr indent="-508000" lvl="0" marL="457200" marR="0" rtl="0" algn="just">
              <a:lnSpc>
                <a:spcPct val="145714"/>
              </a:lnSpc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rPr>
              <a:t>Emulador ou dispositivo Android com suporte ao ARCore </a:t>
            </a:r>
            <a:endParaRPr sz="3600">
              <a:solidFill>
                <a:srgbClr val="7F7F7F"/>
              </a:solidFill>
              <a:latin typeface="Lato"/>
              <a:ea typeface="Lato"/>
              <a:cs typeface="Lato"/>
              <a:sym typeface="Lato"/>
            </a:endParaRPr>
          </a:p>
          <a:p>
            <a:pPr indent="-457200" lvl="1" marL="914400" marR="0" rtl="0" algn="just">
              <a:lnSpc>
                <a:spcPct val="145714"/>
              </a:lnSpc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rial"/>
              <a:buChar char="○"/>
            </a:pPr>
            <a:r>
              <a:rPr lang="en-US" sz="3600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rPr>
              <a:t>https://developers.google.com/ar/discover/supported-devices</a:t>
            </a:r>
            <a:endParaRPr sz="3600"/>
          </a:p>
        </p:txBody>
      </p:sp>
      <p:sp>
        <p:nvSpPr>
          <p:cNvPr id="306" name="Google Shape;306;p25"/>
          <p:cNvSpPr txBox="1"/>
          <p:nvPr/>
        </p:nvSpPr>
        <p:spPr>
          <a:xfrm>
            <a:off x="2709915" y="3964146"/>
            <a:ext cx="6198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REQUISITOS</a:t>
            </a:r>
            <a:endParaRPr/>
          </a:p>
        </p:txBody>
      </p:sp>
      <p:sp>
        <p:nvSpPr>
          <p:cNvPr id="307" name="Google Shape;307;p25"/>
          <p:cNvSpPr/>
          <p:nvPr/>
        </p:nvSpPr>
        <p:spPr>
          <a:xfrm>
            <a:off x="1642028" y="4230588"/>
            <a:ext cx="695400" cy="113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6"/>
          <p:cNvSpPr/>
          <p:nvPr/>
        </p:nvSpPr>
        <p:spPr>
          <a:xfrm>
            <a:off x="0" y="0"/>
            <a:ext cx="24377649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6"/>
          <p:cNvSpPr/>
          <p:nvPr/>
        </p:nvSpPr>
        <p:spPr>
          <a:xfrm>
            <a:off x="12188825" y="16098556"/>
            <a:ext cx="1218882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With this in mind, the marketing department would inform the department to create a prototype. 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6"/>
          <p:cNvSpPr txBox="1"/>
          <p:nvPr/>
        </p:nvSpPr>
        <p:spPr>
          <a:xfrm>
            <a:off x="3701950" y="5892132"/>
            <a:ext cx="12871200" cy="24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VAMOS AO CÓDIGO</a:t>
            </a:r>
            <a:endParaRPr sz="10000"/>
          </a:p>
        </p:txBody>
      </p:sp>
      <p:pic>
        <p:nvPicPr>
          <p:cNvPr id="316" name="Google Shape;31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2025" y="5771340"/>
            <a:ext cx="2642250" cy="264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7"/>
          <p:cNvSpPr/>
          <p:nvPr/>
        </p:nvSpPr>
        <p:spPr>
          <a:xfrm>
            <a:off x="0" y="0"/>
            <a:ext cx="24377700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3" name="Google Shape;323;p27"/>
          <p:cNvGrpSpPr/>
          <p:nvPr/>
        </p:nvGrpSpPr>
        <p:grpSpPr>
          <a:xfrm>
            <a:off x="4873166" y="2637817"/>
            <a:ext cx="14632875" cy="8440385"/>
            <a:chOff x="14294895" y="2869659"/>
            <a:chExt cx="8440258" cy="8440385"/>
          </a:xfrm>
        </p:grpSpPr>
        <p:sp>
          <p:nvSpPr>
            <p:cNvPr id="324" name="Google Shape;324;p27"/>
            <p:cNvSpPr/>
            <p:nvPr/>
          </p:nvSpPr>
          <p:spPr>
            <a:xfrm>
              <a:off x="14294895" y="2869659"/>
              <a:ext cx="8177700" cy="7976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27"/>
            <p:cNvSpPr/>
            <p:nvPr/>
          </p:nvSpPr>
          <p:spPr>
            <a:xfrm>
              <a:off x="14575753" y="3333344"/>
              <a:ext cx="8159400" cy="797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6" name="Google Shape;326;p27"/>
          <p:cNvGrpSpPr/>
          <p:nvPr/>
        </p:nvGrpSpPr>
        <p:grpSpPr>
          <a:xfrm>
            <a:off x="6303504" y="4021532"/>
            <a:ext cx="11770500" cy="6136600"/>
            <a:chOff x="6303504" y="3782869"/>
            <a:chExt cx="11770500" cy="6136600"/>
          </a:xfrm>
        </p:grpSpPr>
        <p:sp>
          <p:nvSpPr>
            <p:cNvPr id="327" name="Google Shape;327;p27"/>
            <p:cNvSpPr txBox="1"/>
            <p:nvPr/>
          </p:nvSpPr>
          <p:spPr>
            <a:xfrm>
              <a:off x="6303504" y="3782869"/>
              <a:ext cx="11770500" cy="470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8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PROJETO DISPONÍVEL EM</a:t>
              </a:r>
              <a:br>
                <a:rPr b="1" lang="en-US" sz="48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</a:br>
              <a:br>
                <a:rPr b="1" lang="en-US" sz="48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</a:br>
              <a:r>
                <a:rPr b="1" lang="en-US" sz="36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https://github.com/larissayasin/ARCore-talk</a:t>
              </a:r>
              <a:endParaRPr sz="3600"/>
            </a:p>
          </p:txBody>
        </p:sp>
        <p:sp>
          <p:nvSpPr>
            <p:cNvPr id="328" name="Google Shape;328;p27"/>
            <p:cNvSpPr txBox="1"/>
            <p:nvPr/>
          </p:nvSpPr>
          <p:spPr>
            <a:xfrm>
              <a:off x="7412944" y="9396269"/>
              <a:ext cx="32475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oogle Shape;334;p28"/>
          <p:cNvGrpSpPr/>
          <p:nvPr/>
        </p:nvGrpSpPr>
        <p:grpSpPr>
          <a:xfrm>
            <a:off x="3801700" y="5285887"/>
            <a:ext cx="10865276" cy="3144263"/>
            <a:chOff x="3801700" y="4931318"/>
            <a:chExt cx="10865276" cy="3144263"/>
          </a:xfrm>
        </p:grpSpPr>
        <p:sp>
          <p:nvSpPr>
            <p:cNvPr id="335" name="Google Shape;335;p28"/>
            <p:cNvSpPr txBox="1"/>
            <p:nvPr/>
          </p:nvSpPr>
          <p:spPr>
            <a:xfrm>
              <a:off x="3801704" y="4931318"/>
              <a:ext cx="10865272" cy="25545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0">
                  <a:solidFill>
                    <a:schemeClr val="accen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Obrigada!</a:t>
              </a:r>
              <a:endParaRPr/>
            </a:p>
          </p:txBody>
        </p:sp>
        <p:sp>
          <p:nvSpPr>
            <p:cNvPr id="336" name="Google Shape;336;p28"/>
            <p:cNvSpPr txBox="1"/>
            <p:nvPr/>
          </p:nvSpPr>
          <p:spPr>
            <a:xfrm>
              <a:off x="3801700" y="7613881"/>
              <a:ext cx="77724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larissa.yasin@gmail.com</a:t>
              </a:r>
              <a:endParaRPr b="1" sz="3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https://www.linkedin.com/in/larissayasin/</a:t>
              </a:r>
              <a:br>
                <a:rPr b="1" lang="en-US" sz="30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</a:br>
              <a:r>
                <a:rPr b="1" lang="en-US" sz="30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https://twitter.com/larissayasin</a:t>
              </a:r>
              <a:endParaRPr b="1" sz="3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337" name="Google Shape;337;p28"/>
          <p:cNvSpPr/>
          <p:nvPr/>
        </p:nvSpPr>
        <p:spPr>
          <a:xfrm>
            <a:off x="3903801" y="4594069"/>
            <a:ext cx="1140721" cy="1134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8 1">
      <a:dk1>
        <a:srgbClr val="000000"/>
      </a:dk1>
      <a:lt1>
        <a:srgbClr val="FFFFFF"/>
      </a:lt1>
      <a:dk2>
        <a:srgbClr val="323232"/>
      </a:dk2>
      <a:lt2>
        <a:srgbClr val="FEFFFE"/>
      </a:lt2>
      <a:accent1>
        <a:srgbClr val="145DE8"/>
      </a:accent1>
      <a:accent2>
        <a:srgbClr val="1837D1"/>
      </a:accent2>
      <a:accent3>
        <a:srgbClr val="1758D1"/>
      </a:accent3>
      <a:accent4>
        <a:srgbClr val="406E9D"/>
      </a:accent4>
      <a:accent5>
        <a:srgbClr val="22314D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8 1">
      <a:dk1>
        <a:srgbClr val="000000"/>
      </a:dk1>
      <a:lt1>
        <a:srgbClr val="FFFFFF"/>
      </a:lt1>
      <a:dk2>
        <a:srgbClr val="323232"/>
      </a:dk2>
      <a:lt2>
        <a:srgbClr val="FEFFFE"/>
      </a:lt2>
      <a:accent1>
        <a:srgbClr val="145DE8"/>
      </a:accent1>
      <a:accent2>
        <a:srgbClr val="1837D1"/>
      </a:accent2>
      <a:accent3>
        <a:srgbClr val="1758D1"/>
      </a:accent3>
      <a:accent4>
        <a:srgbClr val="406E9D"/>
      </a:accent4>
      <a:accent5>
        <a:srgbClr val="22314D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