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y="6858000" cx="12192000"/>
  <p:notesSz cx="6858000" cy="9144000"/>
  <p:embeddedFontLst>
    <p:embeddedFont>
      <p:font typeface="Lato"/>
      <p:regular r:id="rId23"/>
      <p:bold r:id="rId24"/>
      <p:italic r:id="rId25"/>
      <p:boldItalic r:id="rId26"/>
    </p:embeddedFont>
    <p:embeddedFont>
      <p:font typeface="Bree Serif"/>
      <p:regular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font" Target="fonts/Lato-bold.fntdata"/><Relationship Id="rId23" Type="http://schemas.openxmlformats.org/officeDocument/2006/relationships/font" Target="fonts/Lato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Lato-boldItalic.fntdata"/><Relationship Id="rId25" Type="http://schemas.openxmlformats.org/officeDocument/2006/relationships/font" Target="fonts/Lato-italic.fntdata"/><Relationship Id="rId27" Type="http://schemas.openxmlformats.org/officeDocument/2006/relationships/font" Target="fonts/BreeSerif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naltech.com.br/seguranca/saiba-como-se-proteger-de-ataques-de-ransomware/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Char char="-"/>
            </a:pPr>
            <a:r>
              <a:rPr lang="pt-BR" sz="3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Ransowares (</a:t>
            </a:r>
            <a:r>
              <a:rPr lang="pt-BR" u="sng">
                <a:solidFill>
                  <a:schemeClr val="hlink"/>
                </a:solidFill>
                <a:hlinkClick r:id="rId2"/>
              </a:rPr>
              <a:t>https://canaltech.com.br/seguranca/saiba-como-se-proteger-de-ataques-de-ransomware/</a:t>
            </a:r>
            <a:r>
              <a:rPr lang="pt-BR" sz="3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)</a:t>
            </a:r>
            <a:endParaRPr sz="3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2" name="Google Shape;12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0" name="Google Shape;13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7" name="Google Shape;14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6" name="Google Shape;15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5" name="Google Shape;165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4" name="Google Shape;174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1" name="Google Shape;191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6ba47870df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0" name="Google Shape;200;g6ba47870df_0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641fab51eb_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09" name="Google Shape;209;g641fab51eb_7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641fab51eb_7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7" name="Google Shape;217;g641fab51eb_7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9" name="Google Shape;229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ato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BJEC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_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ato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A98"/>
              </a:buClr>
              <a:buSzPts val="2400"/>
              <a:buNone/>
              <a:defRPr sz="2400">
                <a:solidFill>
                  <a:srgbClr val="888A9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A98"/>
              </a:buClr>
              <a:buSzPts val="2000"/>
              <a:buNone/>
              <a:defRPr sz="2000">
                <a:solidFill>
                  <a:srgbClr val="888A9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A98"/>
              </a:buClr>
              <a:buSzPts val="1800"/>
              <a:buNone/>
              <a:defRPr sz="1800">
                <a:solidFill>
                  <a:srgbClr val="888A9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A98"/>
              </a:buClr>
              <a:buSzPts val="1600"/>
              <a:buNone/>
              <a:defRPr sz="1600">
                <a:solidFill>
                  <a:srgbClr val="888A9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A98"/>
              </a:buClr>
              <a:buSzPts val="1600"/>
              <a:buNone/>
              <a:defRPr sz="1600">
                <a:solidFill>
                  <a:srgbClr val="888A9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A98"/>
              </a:buClr>
              <a:buSzPts val="1600"/>
              <a:buNone/>
              <a:defRPr sz="1600">
                <a:solidFill>
                  <a:srgbClr val="888A9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A98"/>
              </a:buClr>
              <a:buSzPts val="1600"/>
              <a:buNone/>
              <a:defRPr sz="1600">
                <a:solidFill>
                  <a:srgbClr val="888A9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A98"/>
              </a:buClr>
              <a:buSzPts val="1600"/>
              <a:buNone/>
              <a:defRPr sz="1600">
                <a:solidFill>
                  <a:srgbClr val="888A9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A98"/>
              </a:buClr>
              <a:buSzPts val="1600"/>
              <a:buNone/>
              <a:defRPr sz="1600">
                <a:solidFill>
                  <a:srgbClr val="888A9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_OBJECT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_OBJECTS_WITH_TEXT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_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BJECT_WITH_CAPTION_TEXT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ato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_WITH_CAPTION_TEXT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ato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_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_TITLE_AND_VERTICAL_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ato"/>
              <a:buNone/>
              <a:defRPr b="0" i="0" sz="4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8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Relationship Id="rId4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jpg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Relationship Id="rId4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jpg"/><Relationship Id="rId4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jpg"/><Relationship Id="rId4" Type="http://schemas.openxmlformats.org/officeDocument/2006/relationships/image" Target="../media/image5.png"/><Relationship Id="rId5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g"/><Relationship Id="rId4" Type="http://schemas.openxmlformats.org/officeDocument/2006/relationships/image" Target="../media/image5.png"/><Relationship Id="rId5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jpg"/><Relationship Id="rId4" Type="http://schemas.openxmlformats.org/officeDocument/2006/relationships/image" Target="../media/image5.png"/><Relationship Id="rId5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jpg"/><Relationship Id="rId4" Type="http://schemas.openxmlformats.org/officeDocument/2006/relationships/image" Target="../media/image21.png"/><Relationship Id="rId5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jpg"/><Relationship Id="rId4" Type="http://schemas.openxmlformats.org/officeDocument/2006/relationships/image" Target="../media/image15.png"/><Relationship Id="rId5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jpg"/><Relationship Id="rId4" Type="http://schemas.openxmlformats.org/officeDocument/2006/relationships/image" Target="../media/image5.png"/><Relationship Id="rId5" Type="http://schemas.openxmlformats.org/officeDocument/2006/relationships/image" Target="../media/image2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jpg"/><Relationship Id="rId4" Type="http://schemas.openxmlformats.org/officeDocument/2006/relationships/image" Target="../media/image17.png"/><Relationship Id="rId5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jpg"/><Relationship Id="rId4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jpg"/><Relationship Id="rId4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jpg"/><Relationship Id="rId4" Type="http://schemas.openxmlformats.org/officeDocument/2006/relationships/image" Target="../media/image5.png"/><Relationship Id="rId5" Type="http://schemas.openxmlformats.org/officeDocument/2006/relationships/image" Target="../media/image2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0.png"/><Relationship Id="rId4" Type="http://schemas.openxmlformats.org/officeDocument/2006/relationships/image" Target="../media/image25.png"/><Relationship Id="rId9" Type="http://schemas.openxmlformats.org/officeDocument/2006/relationships/image" Target="../media/image27.png"/><Relationship Id="rId5" Type="http://schemas.openxmlformats.org/officeDocument/2006/relationships/image" Target="../media/image22.png"/><Relationship Id="rId6" Type="http://schemas.openxmlformats.org/officeDocument/2006/relationships/image" Target="../media/image26.png"/><Relationship Id="rId7" Type="http://schemas.openxmlformats.org/officeDocument/2006/relationships/image" Target="../media/image28.jpg"/><Relationship Id="rId8" Type="http://schemas.openxmlformats.org/officeDocument/2006/relationships/hyperlink" Target="https://www.facebook.com/brunagrellt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" y="-6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/>
          <p:nvPr/>
        </p:nvSpPr>
        <p:spPr>
          <a:xfrm>
            <a:off x="3308050" y="5357225"/>
            <a:ext cx="3231900" cy="3642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3"/>
          <p:cNvSpPr txBox="1"/>
          <p:nvPr>
            <p:ph idx="4294967295" type="title"/>
          </p:nvPr>
        </p:nvSpPr>
        <p:spPr>
          <a:xfrm>
            <a:off x="838200" y="149455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pt-BR" sz="4000">
                <a:solidFill>
                  <a:srgbClr val="FFFFFF"/>
                </a:solidFill>
              </a:rPr>
              <a:t>Qual o bem</a:t>
            </a:r>
            <a:r>
              <a:rPr lang="pt-BR" sz="4000">
                <a:solidFill>
                  <a:srgbClr val="FFFFFF"/>
                </a:solidFill>
              </a:rPr>
              <a:t> mais </a:t>
            </a:r>
            <a:r>
              <a:rPr b="1" lang="pt-BR" sz="4000">
                <a:solidFill>
                  <a:srgbClr val="FFFFFF"/>
                </a:solidFill>
              </a:rPr>
              <a:t>valioso </a:t>
            </a:r>
            <a:r>
              <a:rPr lang="pt-BR" sz="4000">
                <a:solidFill>
                  <a:srgbClr val="FFFFFF"/>
                </a:solidFill>
              </a:rPr>
              <a:t>que sua </a:t>
            </a:r>
            <a:r>
              <a:rPr b="1" lang="pt-BR" sz="4000">
                <a:solidFill>
                  <a:srgbClr val="FFFFFF"/>
                </a:solidFill>
              </a:rPr>
              <a:t>empresa </a:t>
            </a:r>
            <a:r>
              <a:rPr lang="pt-BR" sz="4000">
                <a:solidFill>
                  <a:srgbClr val="FFFFFF"/>
                </a:solidFill>
              </a:rPr>
              <a:t>tem </a:t>
            </a:r>
            <a:r>
              <a:rPr b="1" lang="pt-BR" sz="4000">
                <a:solidFill>
                  <a:srgbClr val="FFFFFF"/>
                </a:solidFill>
              </a:rPr>
              <a:t>hoje</a:t>
            </a:r>
            <a:r>
              <a:rPr lang="pt-BR" sz="4000">
                <a:solidFill>
                  <a:srgbClr val="FFFFFF"/>
                </a:solidFill>
              </a:rPr>
              <a:t>?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87" name="Google Shape;87;p13"/>
          <p:cNvSpPr txBox="1"/>
          <p:nvPr>
            <p:ph idx="4294967295" type="body"/>
          </p:nvPr>
        </p:nvSpPr>
        <p:spPr>
          <a:xfrm>
            <a:off x="838200" y="3176875"/>
            <a:ext cx="5913900" cy="274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01600" lvl="0" marL="2286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pt-BR" sz="3600">
                <a:solidFill>
                  <a:srgbClr val="FFFFFF"/>
                </a:solidFill>
              </a:rPr>
              <a:t>BASE DE DADOS</a:t>
            </a:r>
            <a:r>
              <a:rPr lang="pt-BR" sz="3000">
                <a:solidFill>
                  <a:srgbClr val="FFFFFF"/>
                </a:solidFill>
              </a:rPr>
              <a:t> é o ativo mais </a:t>
            </a:r>
            <a:r>
              <a:rPr b="1" lang="pt-BR" sz="3000">
                <a:solidFill>
                  <a:srgbClr val="FFFFFF"/>
                </a:solidFill>
              </a:rPr>
              <a:t>precioso </a:t>
            </a:r>
            <a:r>
              <a:rPr lang="pt-BR" sz="3000">
                <a:solidFill>
                  <a:srgbClr val="FFFFFF"/>
                </a:solidFill>
              </a:rPr>
              <a:t>de qualquer empresa. </a:t>
            </a:r>
            <a:endParaRPr sz="30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06884" y="6070398"/>
            <a:ext cx="1730061" cy="47899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 txBox="1"/>
          <p:nvPr/>
        </p:nvSpPr>
        <p:spPr>
          <a:xfrm>
            <a:off x="1912175" y="1008975"/>
            <a:ext cx="8739300" cy="22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Na palestra de hoje vamos falar:</a:t>
            </a:r>
            <a:endParaRPr b="1" i="0" sz="4800" u="none" cap="none" strike="noStrike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pt-BR" sz="48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Por que</a:t>
            </a:r>
            <a:r>
              <a:rPr b="0" i="0" lang="pt-BR" sz="48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 ter uma </a:t>
            </a:r>
            <a:r>
              <a:rPr b="1" i="0" lang="pt-BR" sz="48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ferramenta </a:t>
            </a:r>
            <a:r>
              <a:rPr b="0" i="0" lang="pt-BR" sz="48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de </a:t>
            </a:r>
            <a:r>
              <a:rPr b="1" i="0" lang="pt-BR" sz="48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backup</a:t>
            </a:r>
            <a:r>
              <a:rPr b="0" i="0" lang="pt-BR" sz="48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?</a:t>
            </a:r>
            <a:endParaRPr b="0" i="0" sz="4800" u="none" cap="none" strike="noStrike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1745675" y="3491675"/>
            <a:ext cx="9377100" cy="18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Lato"/>
              <a:buAutoNum type="arabicPeriod"/>
            </a:pPr>
            <a:r>
              <a:rPr b="1" lang="pt-BR" sz="24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Credibilidade</a:t>
            </a:r>
            <a:r>
              <a:rPr lang="pt-BR" sz="24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: desgaste da imagem da sua empresa;</a:t>
            </a:r>
            <a:endParaRPr sz="24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  <a:p>
            <a:pPr indent="-381000" lvl="0" marL="4572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Lato"/>
              <a:buAutoNum type="arabicPeriod"/>
            </a:pPr>
            <a:r>
              <a:rPr b="1" lang="pt-BR" sz="24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Segurança</a:t>
            </a:r>
            <a:r>
              <a:rPr lang="pt-BR" sz="24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: perda no controle dos processos;</a:t>
            </a:r>
            <a:endParaRPr sz="24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  <a:p>
            <a:pPr indent="-381000" lvl="0" marL="4572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Lato"/>
              <a:buAutoNum type="arabicPeriod"/>
            </a:pPr>
            <a:r>
              <a:rPr b="1" lang="pt-BR" sz="24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Custo</a:t>
            </a:r>
            <a:r>
              <a:rPr lang="pt-BR" sz="24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: paralisação do negócio.</a:t>
            </a:r>
            <a:endParaRPr sz="24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5"/>
          <p:cNvSpPr txBox="1"/>
          <p:nvPr>
            <p:ph type="title"/>
          </p:nvPr>
        </p:nvSpPr>
        <p:spPr>
          <a:xfrm>
            <a:off x="3939700" y="502000"/>
            <a:ext cx="7629900" cy="584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457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ato"/>
              <a:buNone/>
            </a:pPr>
            <a:r>
              <a:rPr lang="pt-BR" sz="3200">
                <a:solidFill>
                  <a:schemeClr val="lt1"/>
                </a:solidFill>
              </a:rPr>
              <a:t>Vamos falar em percentuais:</a:t>
            </a:r>
            <a:endParaRPr sz="32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ato"/>
              <a:buNone/>
            </a:pPr>
            <a:r>
              <a:t/>
            </a:r>
            <a:endParaRPr sz="3200">
              <a:solidFill>
                <a:schemeClr val="lt1"/>
              </a:solidFill>
            </a:endParaRPr>
          </a:p>
          <a:p>
            <a:pPr indent="-3810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pt-BR" sz="2400">
                <a:solidFill>
                  <a:schemeClr val="lt1"/>
                </a:solidFill>
              </a:rPr>
              <a:t>44% dos dados são perdidos por defeitos em hardware ou sistemas;</a:t>
            </a:r>
            <a:endParaRPr sz="2400">
              <a:solidFill>
                <a:schemeClr val="lt1"/>
              </a:solidFill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000">
              <a:solidFill>
                <a:schemeClr val="lt1"/>
              </a:solidFill>
            </a:endParaRPr>
          </a:p>
          <a:p>
            <a:pPr indent="-3810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pt-BR" sz="2400">
                <a:solidFill>
                  <a:schemeClr val="lt1"/>
                </a:solidFill>
              </a:rPr>
              <a:t>32% é causado por falha humana;</a:t>
            </a:r>
            <a:endParaRPr sz="2400">
              <a:solidFill>
                <a:schemeClr val="lt1"/>
              </a:solidFill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000">
              <a:solidFill>
                <a:schemeClr val="lt1"/>
              </a:solidFill>
            </a:endParaRPr>
          </a:p>
          <a:p>
            <a:pPr indent="-3810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pt-BR" sz="2400">
                <a:solidFill>
                  <a:schemeClr val="lt1"/>
                </a:solidFill>
              </a:rPr>
              <a:t>14% por vírus de computador;</a:t>
            </a:r>
            <a:endParaRPr sz="2400">
              <a:solidFill>
                <a:schemeClr val="lt1"/>
              </a:solidFill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000">
              <a:solidFill>
                <a:schemeClr val="lt1"/>
              </a:solidFill>
            </a:endParaRPr>
          </a:p>
          <a:p>
            <a:pPr indent="-3810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pt-BR" sz="2400">
                <a:solidFill>
                  <a:schemeClr val="lt1"/>
                </a:solidFill>
              </a:rPr>
              <a:t>7% por software corrompido;</a:t>
            </a:r>
            <a:endParaRPr sz="2400">
              <a:solidFill>
                <a:schemeClr val="lt1"/>
              </a:solidFill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000">
              <a:solidFill>
                <a:schemeClr val="lt1"/>
              </a:solidFill>
            </a:endParaRPr>
          </a:p>
          <a:p>
            <a:pPr indent="-3810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pt-BR" sz="2400">
                <a:solidFill>
                  <a:schemeClr val="lt1"/>
                </a:solidFill>
              </a:rPr>
              <a:t>3% por desastres naturais.</a:t>
            </a:r>
            <a:endParaRPr sz="3200">
              <a:solidFill>
                <a:schemeClr val="lt1"/>
              </a:solidFill>
            </a:endParaRPr>
          </a:p>
        </p:txBody>
      </p:sp>
      <p:cxnSp>
        <p:nvCxnSpPr>
          <p:cNvPr id="101" name="Google Shape;101;p15"/>
          <p:cNvCxnSpPr/>
          <p:nvPr/>
        </p:nvCxnSpPr>
        <p:spPr>
          <a:xfrm>
            <a:off x="3939699" y="2829294"/>
            <a:ext cx="0" cy="11994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02" name="Google Shape;102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4138" y="3028076"/>
            <a:ext cx="2898982" cy="801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6"/>
          <p:cNvSpPr txBox="1"/>
          <p:nvPr>
            <p:ph type="title"/>
          </p:nvPr>
        </p:nvSpPr>
        <p:spPr>
          <a:xfrm>
            <a:off x="525850" y="508200"/>
            <a:ext cx="7629900" cy="584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45720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ato"/>
              <a:buNone/>
            </a:pPr>
            <a:r>
              <a:rPr lang="pt-BR" sz="3200">
                <a:solidFill>
                  <a:schemeClr val="lt1"/>
                </a:solidFill>
              </a:rPr>
              <a:t>Vamos falar em números:</a:t>
            </a:r>
            <a:endParaRPr sz="32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ato"/>
              <a:buNone/>
            </a:pPr>
            <a:r>
              <a:t/>
            </a:r>
            <a:endParaRPr sz="3200">
              <a:solidFill>
                <a:schemeClr val="lt1"/>
              </a:solidFill>
            </a:endParaRPr>
          </a:p>
          <a:p>
            <a:pPr indent="-3810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pt-BR" sz="2400">
                <a:solidFill>
                  <a:schemeClr val="lt1"/>
                </a:solidFill>
              </a:rPr>
              <a:t>22% das pequenas empresas param de operar após um ataque de ransomware;</a:t>
            </a:r>
            <a:endParaRPr sz="2400">
              <a:solidFill>
                <a:schemeClr val="lt1"/>
              </a:solidFill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000">
              <a:solidFill>
                <a:schemeClr val="lt1"/>
              </a:solidFill>
            </a:endParaRPr>
          </a:p>
          <a:p>
            <a:pPr indent="-3810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pt-BR" sz="2400">
                <a:solidFill>
                  <a:schemeClr val="lt1"/>
                </a:solidFill>
              </a:rPr>
              <a:t>Segundo o Gartner, o custo médio do tempo de inatividade é de $ 5.600 por minuto;</a:t>
            </a:r>
            <a:endParaRPr sz="2400">
              <a:solidFill>
                <a:schemeClr val="lt1"/>
              </a:solidFill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000">
              <a:solidFill>
                <a:schemeClr val="lt1"/>
              </a:solidFill>
            </a:endParaRPr>
          </a:p>
          <a:p>
            <a:pPr indent="-3810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pt-BR" sz="2400">
                <a:solidFill>
                  <a:schemeClr val="lt1"/>
                </a:solidFill>
              </a:rPr>
              <a:t>96% das empresas com plano de backup e recuperação de desastres recuperam totalmente as operações.</a:t>
            </a:r>
            <a:endParaRPr sz="24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ato"/>
              <a:buNone/>
            </a:pPr>
            <a:r>
              <a:t/>
            </a:r>
            <a:endParaRPr sz="32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200">
              <a:solidFill>
                <a:schemeClr val="lt1"/>
              </a:solidFill>
            </a:endParaRPr>
          </a:p>
        </p:txBody>
      </p:sp>
      <p:cxnSp>
        <p:nvCxnSpPr>
          <p:cNvPr id="109" name="Google Shape;109;p16"/>
          <p:cNvCxnSpPr/>
          <p:nvPr/>
        </p:nvCxnSpPr>
        <p:spPr>
          <a:xfrm>
            <a:off x="8155749" y="2829294"/>
            <a:ext cx="0" cy="11994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10" name="Google Shape;110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21138" y="3028076"/>
            <a:ext cx="2898982" cy="801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7"/>
          <p:cNvSpPr txBox="1"/>
          <p:nvPr>
            <p:ph type="title"/>
          </p:nvPr>
        </p:nvSpPr>
        <p:spPr>
          <a:xfrm>
            <a:off x="3939700" y="2087775"/>
            <a:ext cx="7629900" cy="119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ato"/>
              <a:buNone/>
            </a:pPr>
            <a:r>
              <a:rPr lang="pt-BR" sz="3200">
                <a:solidFill>
                  <a:schemeClr val="lt1"/>
                </a:solidFill>
              </a:rPr>
              <a:t>E se </a:t>
            </a:r>
            <a:r>
              <a:rPr b="1" lang="pt-BR" sz="3200">
                <a:solidFill>
                  <a:schemeClr val="lt1"/>
                </a:solidFill>
              </a:rPr>
              <a:t>sua empresa</a:t>
            </a:r>
            <a:r>
              <a:rPr lang="pt-BR" sz="3200">
                <a:solidFill>
                  <a:schemeClr val="lt1"/>
                </a:solidFill>
              </a:rPr>
              <a:t> estivesse </a:t>
            </a:r>
            <a:r>
              <a:rPr b="1" lang="pt-BR" sz="3200">
                <a:solidFill>
                  <a:schemeClr val="lt1"/>
                </a:solidFill>
              </a:rPr>
              <a:t>incluída </a:t>
            </a:r>
            <a:r>
              <a:rPr lang="pt-BR" sz="3200">
                <a:solidFill>
                  <a:schemeClr val="lt1"/>
                </a:solidFill>
              </a:rPr>
              <a:t>dentro de alguma destas </a:t>
            </a:r>
            <a:r>
              <a:rPr b="1" lang="pt-BR" sz="3200">
                <a:solidFill>
                  <a:schemeClr val="lt1"/>
                </a:solidFill>
              </a:rPr>
              <a:t>estatísticas</a:t>
            </a:r>
            <a:r>
              <a:rPr lang="pt-BR" sz="3200">
                <a:solidFill>
                  <a:schemeClr val="lt1"/>
                </a:solidFill>
              </a:rPr>
              <a:t>?</a:t>
            </a:r>
            <a:endParaRPr sz="32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ato"/>
              <a:buNone/>
            </a:pPr>
            <a:r>
              <a:t/>
            </a:r>
            <a:endParaRPr sz="3200">
              <a:solidFill>
                <a:schemeClr val="lt1"/>
              </a:solidFill>
            </a:endParaRPr>
          </a:p>
        </p:txBody>
      </p:sp>
      <p:cxnSp>
        <p:nvCxnSpPr>
          <p:cNvPr id="117" name="Google Shape;117;p17"/>
          <p:cNvCxnSpPr/>
          <p:nvPr/>
        </p:nvCxnSpPr>
        <p:spPr>
          <a:xfrm>
            <a:off x="3939699" y="2829294"/>
            <a:ext cx="0" cy="11994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18" name="Google Shape;118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4138" y="3028076"/>
            <a:ext cx="2898982" cy="801846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7"/>
          <p:cNvSpPr txBox="1"/>
          <p:nvPr>
            <p:ph type="title"/>
          </p:nvPr>
        </p:nvSpPr>
        <p:spPr>
          <a:xfrm>
            <a:off x="3939700" y="2981925"/>
            <a:ext cx="7629900" cy="178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45720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ato"/>
              <a:buNone/>
            </a:pPr>
            <a:r>
              <a:rPr lang="pt-BR" sz="2400">
                <a:solidFill>
                  <a:schemeClr val="lt1"/>
                </a:solidFill>
              </a:rPr>
              <a:t>Eu </a:t>
            </a:r>
            <a:r>
              <a:rPr b="1" lang="pt-BR" sz="2400">
                <a:solidFill>
                  <a:schemeClr val="lt1"/>
                </a:solidFill>
              </a:rPr>
              <a:t>gostaria </a:t>
            </a:r>
            <a:r>
              <a:rPr lang="pt-BR" sz="2400">
                <a:solidFill>
                  <a:schemeClr val="lt1"/>
                </a:solidFill>
              </a:rPr>
              <a:t>que fosse dentro dos </a:t>
            </a:r>
            <a:r>
              <a:rPr b="1" lang="pt-BR" sz="2400">
                <a:solidFill>
                  <a:schemeClr val="lt1"/>
                </a:solidFill>
              </a:rPr>
              <a:t>96% das empresas</a:t>
            </a:r>
            <a:r>
              <a:rPr lang="pt-BR" sz="2400">
                <a:solidFill>
                  <a:schemeClr val="lt1"/>
                </a:solidFill>
              </a:rPr>
              <a:t> que contam com um </a:t>
            </a:r>
            <a:r>
              <a:rPr b="1" lang="pt-BR" sz="2400">
                <a:solidFill>
                  <a:schemeClr val="lt1"/>
                </a:solidFill>
              </a:rPr>
              <a:t>plano de backup</a:t>
            </a:r>
            <a:r>
              <a:rPr lang="pt-BR" sz="2400">
                <a:solidFill>
                  <a:schemeClr val="lt1"/>
                </a:solidFill>
              </a:rPr>
              <a:t> que </a:t>
            </a:r>
            <a:r>
              <a:rPr b="1" lang="pt-BR" sz="2400">
                <a:solidFill>
                  <a:schemeClr val="lt1"/>
                </a:solidFill>
              </a:rPr>
              <a:t>recuperam totalmente as operações</a:t>
            </a:r>
            <a:r>
              <a:rPr lang="pt-BR" sz="2400">
                <a:solidFill>
                  <a:schemeClr val="lt1"/>
                </a:solidFill>
              </a:rPr>
              <a:t>.</a:t>
            </a:r>
            <a:endParaRPr sz="3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8"/>
          <p:cNvSpPr txBox="1"/>
          <p:nvPr>
            <p:ph type="title"/>
          </p:nvPr>
        </p:nvSpPr>
        <p:spPr>
          <a:xfrm>
            <a:off x="449650" y="508200"/>
            <a:ext cx="7629900" cy="584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45720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ato"/>
              <a:buNone/>
            </a:pPr>
            <a:r>
              <a:rPr lang="pt-BR" sz="3000">
                <a:solidFill>
                  <a:schemeClr val="lt1"/>
                </a:solidFill>
              </a:rPr>
              <a:t>O que</a:t>
            </a:r>
            <a:r>
              <a:rPr lang="pt-BR" sz="3200">
                <a:solidFill>
                  <a:schemeClr val="lt1"/>
                </a:solidFill>
              </a:rPr>
              <a:t> </a:t>
            </a:r>
            <a:r>
              <a:rPr b="1" lang="pt-BR" sz="3500">
                <a:solidFill>
                  <a:schemeClr val="lt1"/>
                </a:solidFill>
              </a:rPr>
              <a:t>é backup</a:t>
            </a:r>
            <a:r>
              <a:rPr lang="pt-BR" sz="3500">
                <a:solidFill>
                  <a:schemeClr val="lt1"/>
                </a:solidFill>
              </a:rPr>
              <a:t>: </a:t>
            </a:r>
            <a:endParaRPr sz="32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>
              <a:solidFill>
                <a:schemeClr val="lt1"/>
              </a:solidFill>
            </a:endParaRPr>
          </a:p>
          <a:p>
            <a:pPr indent="-381000" lvl="0" marL="9144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pt-BR" sz="2400">
                <a:solidFill>
                  <a:schemeClr val="lt1"/>
                </a:solidFill>
              </a:rPr>
              <a:t>Backup é uma cópia de segurança dos seus dados, ou seja, ela normalmente é acionada em um caso de desastre</a:t>
            </a:r>
            <a:r>
              <a:rPr lang="pt-BR" sz="1800">
                <a:solidFill>
                  <a:srgbClr val="F3F3F3"/>
                </a:solidFill>
                <a:latin typeface="Bree Serif"/>
                <a:ea typeface="Bree Serif"/>
                <a:cs typeface="Bree Serif"/>
                <a:sym typeface="Bree Serif"/>
              </a:rPr>
              <a:t>.</a:t>
            </a:r>
            <a:endParaRPr sz="1800">
              <a:solidFill>
                <a:srgbClr val="F3F3F3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>
              <a:solidFill>
                <a:schemeClr val="lt1"/>
              </a:solidFill>
            </a:endParaRPr>
          </a:p>
          <a:p>
            <a:pPr indent="45720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ato"/>
              <a:buNone/>
            </a:pPr>
            <a:r>
              <a:rPr lang="pt-BR" sz="3000">
                <a:solidFill>
                  <a:schemeClr val="lt1"/>
                </a:solidFill>
              </a:rPr>
              <a:t>E o que</a:t>
            </a:r>
            <a:r>
              <a:rPr lang="pt-BR" sz="3200">
                <a:solidFill>
                  <a:schemeClr val="lt1"/>
                </a:solidFill>
              </a:rPr>
              <a:t> </a:t>
            </a:r>
            <a:r>
              <a:rPr b="1" lang="pt-BR" sz="3500">
                <a:solidFill>
                  <a:schemeClr val="lt1"/>
                </a:solidFill>
              </a:rPr>
              <a:t>não é backup</a:t>
            </a:r>
            <a:r>
              <a:rPr lang="pt-BR" sz="3200">
                <a:solidFill>
                  <a:schemeClr val="lt1"/>
                </a:solidFill>
              </a:rPr>
              <a:t>:</a:t>
            </a:r>
            <a:endParaRPr sz="32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>
              <a:solidFill>
                <a:schemeClr val="lt1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000">
              <a:solidFill>
                <a:schemeClr val="lt1"/>
              </a:solidFill>
            </a:endParaRPr>
          </a:p>
          <a:p>
            <a:pPr indent="-381000" lvl="0" marL="9144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pt-BR" sz="2400">
                <a:solidFill>
                  <a:schemeClr val="lt1"/>
                </a:solidFill>
              </a:rPr>
              <a:t>Vamos ressaltar que snapshot não é backup</a:t>
            </a:r>
            <a:r>
              <a:rPr lang="pt-BR" sz="1800">
                <a:solidFill>
                  <a:srgbClr val="F3F3F3"/>
                </a:solidFill>
                <a:latin typeface="Bree Serif"/>
                <a:ea typeface="Bree Serif"/>
                <a:cs typeface="Bree Serif"/>
                <a:sym typeface="Bree Serif"/>
              </a:rPr>
              <a:t>. </a:t>
            </a:r>
            <a:endParaRPr sz="3200">
              <a:solidFill>
                <a:schemeClr val="lt1"/>
              </a:solidFill>
            </a:endParaRPr>
          </a:p>
        </p:txBody>
      </p:sp>
      <p:cxnSp>
        <p:nvCxnSpPr>
          <p:cNvPr id="126" name="Google Shape;126;p18"/>
          <p:cNvCxnSpPr/>
          <p:nvPr/>
        </p:nvCxnSpPr>
        <p:spPr>
          <a:xfrm>
            <a:off x="8155749" y="2829294"/>
            <a:ext cx="0" cy="11994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27" name="Google Shape;127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21138" y="3028076"/>
            <a:ext cx="2898982" cy="801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9"/>
          <p:cNvSpPr txBox="1"/>
          <p:nvPr>
            <p:ph type="title"/>
          </p:nvPr>
        </p:nvSpPr>
        <p:spPr>
          <a:xfrm>
            <a:off x="3939700" y="502000"/>
            <a:ext cx="8006100" cy="584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ato"/>
              <a:buNone/>
            </a:pPr>
            <a:r>
              <a:rPr lang="pt-BR" sz="3200">
                <a:solidFill>
                  <a:schemeClr val="lt1"/>
                </a:solidFill>
              </a:rPr>
              <a:t>O que uma ferramenta de backup deve oferecer:</a:t>
            </a:r>
            <a:endParaRPr sz="32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ato"/>
              <a:buNone/>
            </a:pPr>
            <a:r>
              <a:t/>
            </a:r>
            <a:endParaRPr sz="3200">
              <a:solidFill>
                <a:schemeClr val="lt1"/>
              </a:solidFill>
            </a:endParaRPr>
          </a:p>
          <a:p>
            <a:pPr indent="-3810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pt-BR" sz="2400">
                <a:solidFill>
                  <a:schemeClr val="lt1"/>
                </a:solidFill>
              </a:rPr>
              <a:t>Versionamento da cópia de dados;</a:t>
            </a:r>
            <a:endParaRPr sz="2400">
              <a:solidFill>
                <a:schemeClr val="lt1"/>
              </a:solidFill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000">
              <a:solidFill>
                <a:schemeClr val="lt1"/>
              </a:solidFill>
            </a:endParaRPr>
          </a:p>
          <a:p>
            <a:pPr indent="-3810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pt-BR" sz="2400">
                <a:solidFill>
                  <a:schemeClr val="lt1"/>
                </a:solidFill>
              </a:rPr>
              <a:t>Módulos de integração com sua aplicação, como BD;</a:t>
            </a:r>
            <a:endParaRPr sz="2400">
              <a:solidFill>
                <a:schemeClr val="lt1"/>
              </a:solidFill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000">
              <a:solidFill>
                <a:schemeClr val="lt1"/>
              </a:solidFill>
            </a:endParaRPr>
          </a:p>
          <a:p>
            <a:pPr indent="-3810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pt-BR" sz="2400">
                <a:solidFill>
                  <a:schemeClr val="lt1"/>
                </a:solidFill>
              </a:rPr>
              <a:t>Armazenamento seguro, preferencialmente na nuvem e em múltiplas plataformas;</a:t>
            </a:r>
            <a:endParaRPr sz="2400">
              <a:solidFill>
                <a:schemeClr val="lt1"/>
              </a:solidFill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000">
              <a:solidFill>
                <a:schemeClr val="lt1"/>
              </a:solidFill>
            </a:endParaRPr>
          </a:p>
          <a:p>
            <a:pPr indent="-3810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pt-BR" sz="2400">
                <a:solidFill>
                  <a:schemeClr val="lt1"/>
                </a:solidFill>
              </a:rPr>
              <a:t>Execução automatizada de tarefas;</a:t>
            </a:r>
            <a:endParaRPr sz="2400">
              <a:solidFill>
                <a:schemeClr val="lt1"/>
              </a:solidFill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000">
              <a:solidFill>
                <a:schemeClr val="lt1"/>
              </a:solidFill>
            </a:endParaRPr>
          </a:p>
          <a:p>
            <a:pPr indent="-3810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pt-BR" sz="2400">
                <a:solidFill>
                  <a:schemeClr val="lt1"/>
                </a:solidFill>
              </a:rPr>
              <a:t>Agilidade segura na restauração de dados;</a:t>
            </a:r>
            <a:endParaRPr sz="2400">
              <a:solidFill>
                <a:schemeClr val="lt1"/>
              </a:solidFill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000">
              <a:solidFill>
                <a:schemeClr val="lt1"/>
              </a:solidFill>
            </a:endParaRPr>
          </a:p>
          <a:p>
            <a:pPr indent="-3810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pt-BR" sz="2400">
                <a:solidFill>
                  <a:schemeClr val="lt1"/>
                </a:solidFill>
              </a:rPr>
              <a:t>Baixa utilização de recursos do servidor</a:t>
            </a:r>
            <a:endParaRPr sz="2400">
              <a:solidFill>
                <a:schemeClr val="lt1"/>
              </a:solidFill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000">
              <a:solidFill>
                <a:schemeClr val="lt1"/>
              </a:solidFill>
            </a:endParaRPr>
          </a:p>
          <a:p>
            <a:pPr indent="-3810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pt-BR" sz="2400">
                <a:solidFill>
                  <a:schemeClr val="lt1"/>
                </a:solidFill>
              </a:rPr>
              <a:t>Atender suas necessidades e expectativas.</a:t>
            </a:r>
            <a:endParaRPr sz="2400">
              <a:solidFill>
                <a:schemeClr val="lt1"/>
              </a:solidFill>
            </a:endParaRPr>
          </a:p>
        </p:txBody>
      </p:sp>
      <p:cxnSp>
        <p:nvCxnSpPr>
          <p:cNvPr id="134" name="Google Shape;134;p19"/>
          <p:cNvCxnSpPr/>
          <p:nvPr/>
        </p:nvCxnSpPr>
        <p:spPr>
          <a:xfrm>
            <a:off x="3939699" y="2829294"/>
            <a:ext cx="0" cy="11994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35" name="Google Shape;135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4138" y="3028076"/>
            <a:ext cx="2898982" cy="801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1" name="Google Shape;141;p20"/>
          <p:cNvCxnSpPr/>
          <p:nvPr/>
        </p:nvCxnSpPr>
        <p:spPr>
          <a:xfrm>
            <a:off x="4548549" y="2829294"/>
            <a:ext cx="0" cy="11994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42" name="Google Shape;142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2288" y="114926"/>
            <a:ext cx="2898982" cy="801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10475" y="817425"/>
            <a:ext cx="6639200" cy="52231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0"/>
          <p:cNvSpPr txBox="1"/>
          <p:nvPr/>
        </p:nvSpPr>
        <p:spPr>
          <a:xfrm>
            <a:off x="576525" y="1335175"/>
            <a:ext cx="3626700" cy="449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Com o AdentroOBM você consegue criar rotinas personalizadas, com agendamentos diários, semanais, mensais, anuais e customizados de acordo com a sua necessidade.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0" name="Google Shape;150;p21"/>
          <p:cNvCxnSpPr/>
          <p:nvPr/>
        </p:nvCxnSpPr>
        <p:spPr>
          <a:xfrm>
            <a:off x="4548549" y="2829294"/>
            <a:ext cx="0" cy="11994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51" name="Google Shape;151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2288" y="114926"/>
            <a:ext cx="2898982" cy="801846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1"/>
          <p:cNvSpPr txBox="1"/>
          <p:nvPr/>
        </p:nvSpPr>
        <p:spPr>
          <a:xfrm>
            <a:off x="132300" y="1320000"/>
            <a:ext cx="3500700" cy="449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Com o AdentroOBM você escolhe o melhor destino para salvar sua cópia de backup e além disso, pode adicionar mais de um destino.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" name="Google Shape;153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09100" y="257175"/>
            <a:ext cx="8324850" cy="634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2288" y="5906126"/>
            <a:ext cx="2898982" cy="80184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0" name="Google Shape;160;p22"/>
          <p:cNvCxnSpPr/>
          <p:nvPr/>
        </p:nvCxnSpPr>
        <p:spPr>
          <a:xfrm>
            <a:off x="7624849" y="2677619"/>
            <a:ext cx="0" cy="11994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61" name="Google Shape;161;p22"/>
          <p:cNvSpPr txBox="1"/>
          <p:nvPr/>
        </p:nvSpPr>
        <p:spPr>
          <a:xfrm>
            <a:off x="7874525" y="1183500"/>
            <a:ext cx="4021200" cy="449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Com o AdentroOBM você consegue criar políticas de retenção personalizadas, de acordo com a necessidade da sua aplicação.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2" name="Google Shape;162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0827" y="918077"/>
            <a:ext cx="6729649" cy="4718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43050" y="1328513"/>
            <a:ext cx="5496704" cy="4200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9" name="Google Shape;169;p23"/>
          <p:cNvCxnSpPr/>
          <p:nvPr/>
        </p:nvCxnSpPr>
        <p:spPr>
          <a:xfrm>
            <a:off x="5140274" y="2829306"/>
            <a:ext cx="0" cy="11994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70" name="Google Shape;170;p23"/>
          <p:cNvSpPr txBox="1"/>
          <p:nvPr/>
        </p:nvSpPr>
        <p:spPr>
          <a:xfrm>
            <a:off x="576525" y="1335175"/>
            <a:ext cx="4385400" cy="449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Com o AdentroOBM é possível configurar comandos antes de iniciar sua rotina de backup, e também após finalizar.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2288" y="114926"/>
            <a:ext cx="2898982" cy="801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4100" y="1418150"/>
            <a:ext cx="5985775" cy="402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23888" y="114926"/>
            <a:ext cx="2898982" cy="80184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9" name="Google Shape;179;p24"/>
          <p:cNvCxnSpPr/>
          <p:nvPr/>
        </p:nvCxnSpPr>
        <p:spPr>
          <a:xfrm>
            <a:off x="7320049" y="2677619"/>
            <a:ext cx="0" cy="11994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80" name="Google Shape;180;p24"/>
          <p:cNvSpPr txBox="1"/>
          <p:nvPr/>
        </p:nvSpPr>
        <p:spPr>
          <a:xfrm>
            <a:off x="7571525" y="1183500"/>
            <a:ext cx="4324200" cy="449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Com o AdentroOBM é possível limitar a transferência dos seus dados para não afetar na performance do seu ambiente.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2288" y="5906126"/>
            <a:ext cx="2898982" cy="801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8638" y="313750"/>
            <a:ext cx="8543925" cy="382905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5"/>
          <p:cNvSpPr txBox="1"/>
          <p:nvPr/>
        </p:nvSpPr>
        <p:spPr>
          <a:xfrm>
            <a:off x="5181250" y="4362900"/>
            <a:ext cx="6804600" cy="17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Com o AdentroOBM é possível restaurar um único arquivo ou todo o seu ambiente para o local original ou para um local alternativo, como outro notebook, servidor ou smartphone.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8250" y="1491643"/>
            <a:ext cx="5598400" cy="357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23888" y="5906126"/>
            <a:ext cx="2898982" cy="80184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6" name="Google Shape;196;p26"/>
          <p:cNvCxnSpPr/>
          <p:nvPr/>
        </p:nvCxnSpPr>
        <p:spPr>
          <a:xfrm>
            <a:off x="7320049" y="2677619"/>
            <a:ext cx="0" cy="11994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97" name="Google Shape;197;p26"/>
          <p:cNvSpPr txBox="1"/>
          <p:nvPr/>
        </p:nvSpPr>
        <p:spPr>
          <a:xfrm>
            <a:off x="7342925" y="1183500"/>
            <a:ext cx="4324200" cy="449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Com o AdentroOBM é possível gerenciar suas rotinas de backup através do e-mail, adicionando quantas contas de e-mail desejar.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5738" y="2876401"/>
            <a:ext cx="2898982" cy="80184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7"/>
          <p:cNvCxnSpPr/>
          <p:nvPr/>
        </p:nvCxnSpPr>
        <p:spPr>
          <a:xfrm>
            <a:off x="7320049" y="2677619"/>
            <a:ext cx="0" cy="11994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05" name="Google Shape;205;p27"/>
          <p:cNvSpPr txBox="1"/>
          <p:nvPr/>
        </p:nvSpPr>
        <p:spPr>
          <a:xfrm>
            <a:off x="4433000" y="1183500"/>
            <a:ext cx="7234200" cy="449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pt-BR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Importante </a:t>
            </a:r>
            <a:r>
              <a:rPr lang="pt-BR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ressaltar que o </a:t>
            </a:r>
            <a:r>
              <a:rPr b="1" lang="pt-BR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backup </a:t>
            </a:r>
            <a:r>
              <a:rPr lang="pt-BR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é uma das premissas para estar em </a:t>
            </a:r>
            <a:r>
              <a:rPr b="1" lang="pt-BR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compliance </a:t>
            </a:r>
            <a:r>
              <a:rPr lang="pt-BR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com a </a:t>
            </a:r>
            <a:r>
              <a:rPr b="1" lang="pt-BR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LGPD</a:t>
            </a:r>
            <a:endParaRPr b="1" sz="3600" u="none" cap="none" strike="noStrike">
              <a:solidFill>
                <a:srgbClr val="000000"/>
              </a:solidFill>
            </a:endParaRPr>
          </a:p>
        </p:txBody>
      </p:sp>
      <p:cxnSp>
        <p:nvCxnSpPr>
          <p:cNvPr id="206" name="Google Shape;206;p27"/>
          <p:cNvCxnSpPr/>
          <p:nvPr/>
        </p:nvCxnSpPr>
        <p:spPr>
          <a:xfrm>
            <a:off x="4274224" y="2677619"/>
            <a:ext cx="0" cy="1199400"/>
          </a:xfrm>
          <a:prstGeom prst="straightConnector1">
            <a:avLst/>
          </a:prstGeom>
          <a:noFill/>
          <a:ln cap="flat" cmpd="sng" w="9525">
            <a:solidFill>
              <a:srgbClr val="797D80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8"/>
          <p:cNvSpPr txBox="1"/>
          <p:nvPr>
            <p:ph type="title"/>
          </p:nvPr>
        </p:nvSpPr>
        <p:spPr>
          <a:xfrm>
            <a:off x="3939700" y="502000"/>
            <a:ext cx="7629900" cy="584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ato"/>
              <a:buNone/>
            </a:pPr>
            <a:r>
              <a:rPr lang="pt-BR" sz="3200">
                <a:solidFill>
                  <a:schemeClr val="lt1"/>
                </a:solidFill>
              </a:rPr>
              <a:t>Alguns cases:</a:t>
            </a:r>
            <a:endParaRPr sz="3200">
              <a:solidFill>
                <a:schemeClr val="lt1"/>
              </a:solidFill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000">
              <a:solidFill>
                <a:schemeClr val="lt1"/>
              </a:solidFill>
            </a:endParaRPr>
          </a:p>
          <a:p>
            <a:pPr indent="-3810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pt-BR" sz="2400">
                <a:solidFill>
                  <a:schemeClr val="lt1"/>
                </a:solidFill>
              </a:rPr>
              <a:t>Grupo de empresas que fatura mais de 300k por dia sofreu uma indisponibilidade de 2 dias pela falta de gestão do serviço de backup;</a:t>
            </a:r>
            <a:endParaRPr sz="2400">
              <a:solidFill>
                <a:schemeClr val="lt1"/>
              </a:solidFill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000">
              <a:solidFill>
                <a:schemeClr val="lt1"/>
              </a:solidFill>
            </a:endParaRPr>
          </a:p>
          <a:p>
            <a:pPr indent="-3810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pt-BR" sz="2400">
                <a:solidFill>
                  <a:schemeClr val="lt1"/>
                </a:solidFill>
              </a:rPr>
              <a:t>Uma companhia sofreu um processo judicial de 100k pela falta de atenção num processo de bloqueio de conta de e-mail após o desligamento de um funcionário;</a:t>
            </a:r>
            <a:endParaRPr sz="2400">
              <a:solidFill>
                <a:schemeClr val="lt1"/>
              </a:solidFill>
            </a:endParaRPr>
          </a:p>
        </p:txBody>
      </p:sp>
      <p:cxnSp>
        <p:nvCxnSpPr>
          <p:cNvPr id="213" name="Google Shape;213;p28"/>
          <p:cNvCxnSpPr/>
          <p:nvPr/>
        </p:nvCxnSpPr>
        <p:spPr>
          <a:xfrm>
            <a:off x="3939699" y="2829294"/>
            <a:ext cx="0" cy="11994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214" name="Google Shape;214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4138" y="3028076"/>
            <a:ext cx="2898982" cy="801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2288" y="5906126"/>
            <a:ext cx="2898982" cy="80184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1" name="Google Shape;221;p29"/>
          <p:cNvCxnSpPr/>
          <p:nvPr/>
        </p:nvCxnSpPr>
        <p:spPr>
          <a:xfrm>
            <a:off x="7624849" y="2677619"/>
            <a:ext cx="0" cy="11994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22" name="Google Shape;222;p29"/>
          <p:cNvSpPr txBox="1"/>
          <p:nvPr/>
        </p:nvSpPr>
        <p:spPr>
          <a:xfrm>
            <a:off x="7874525" y="1183500"/>
            <a:ext cx="4021200" cy="449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29"/>
          <p:cNvSpPr txBox="1"/>
          <p:nvPr/>
        </p:nvSpPr>
        <p:spPr>
          <a:xfrm>
            <a:off x="451800" y="394475"/>
            <a:ext cx="11288400" cy="15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Sua empresa já possui uma solução de backup?</a:t>
            </a:r>
            <a:endParaRPr sz="3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4" name="Google Shape;224;p29"/>
          <p:cNvSpPr txBox="1"/>
          <p:nvPr/>
        </p:nvSpPr>
        <p:spPr>
          <a:xfrm>
            <a:off x="4131738" y="5808475"/>
            <a:ext cx="39285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Ou acesse: qrco.de/bbLLwH</a:t>
            </a:r>
            <a:endParaRPr/>
          </a:p>
        </p:txBody>
      </p:sp>
      <p:sp>
        <p:nvSpPr>
          <p:cNvPr id="225" name="Google Shape;225;p29"/>
          <p:cNvSpPr txBox="1"/>
          <p:nvPr/>
        </p:nvSpPr>
        <p:spPr>
          <a:xfrm>
            <a:off x="2371800" y="1247875"/>
            <a:ext cx="74484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Ganhe 15 dias de teste da ferramenta ADENTRO OBM</a:t>
            </a:r>
            <a:endParaRPr/>
          </a:p>
        </p:txBody>
      </p:sp>
      <p:pic>
        <p:nvPicPr>
          <p:cNvPr id="226" name="Google Shape;22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85400" y="1787275"/>
            <a:ext cx="4021200" cy="402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5049" cy="6858002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0"/>
          <p:cNvSpPr txBox="1"/>
          <p:nvPr/>
        </p:nvSpPr>
        <p:spPr>
          <a:xfrm>
            <a:off x="8462495" y="1602161"/>
            <a:ext cx="2867400" cy="4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rgbClr val="00205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3" name="Google Shape;233;p30"/>
          <p:cNvSpPr txBox="1"/>
          <p:nvPr/>
        </p:nvSpPr>
        <p:spPr>
          <a:xfrm>
            <a:off x="1803075" y="3217900"/>
            <a:ext cx="6201000" cy="16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pt-BR" sz="4000" u="none" cap="none" strike="noStrike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BRUNA </a:t>
            </a:r>
            <a:r>
              <a:rPr b="1" i="0" lang="pt-BR" sz="3000" u="none" cap="none" strike="noStrik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MARTINS GRELLT</a:t>
            </a:r>
            <a:endParaRPr b="1" i="0" sz="30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pt-BR" sz="16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Customer Success | Gerente de Projetos na Adentro</a:t>
            </a:r>
            <a:endParaRPr sz="16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pt-BR" sz="16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Coautora do livro Jornada Ágil e Digital - Editora Brasport </a:t>
            </a:r>
            <a:endParaRPr sz="16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pt-BR" sz="16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Organizadora do Customer Success Meetup Porto Alegre</a:t>
            </a:r>
            <a:endParaRPr sz="16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sz="16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4572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34" name="Google Shape;23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3527" y="4894827"/>
            <a:ext cx="535950" cy="529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3525" y="5329375"/>
            <a:ext cx="535950" cy="529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3525" y="5795875"/>
            <a:ext cx="535950" cy="52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0"/>
          <p:cNvPicPr preferRelativeResize="0"/>
          <p:nvPr/>
        </p:nvPicPr>
        <p:blipFill rotWithShape="1">
          <a:blip r:embed="rId7">
            <a:alphaModFix/>
          </a:blip>
          <a:srcRect b="24747" l="0" r="0" t="3102"/>
          <a:stretch/>
        </p:blipFill>
        <p:spPr>
          <a:xfrm>
            <a:off x="253525" y="3217900"/>
            <a:ext cx="1549551" cy="1676928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0"/>
          <p:cNvSpPr txBox="1"/>
          <p:nvPr/>
        </p:nvSpPr>
        <p:spPr>
          <a:xfrm>
            <a:off x="725900" y="4894825"/>
            <a:ext cx="60087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instagram.com/brunagrellt</a:t>
            </a:r>
            <a:endParaRPr sz="24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45720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accent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8"/>
              </a:rPr>
              <a:t>facebook.com/brunagrellt</a:t>
            </a:r>
            <a:endParaRPr sz="24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45720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linkedin.com/in/brunagrellt</a:t>
            </a:r>
            <a:endParaRPr sz="24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bruna.grellt@adentro.com.br</a:t>
            </a:r>
            <a:endParaRPr sz="24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9" name="Google Shape;239;p30"/>
          <p:cNvSpPr txBox="1"/>
          <p:nvPr/>
        </p:nvSpPr>
        <p:spPr>
          <a:xfrm>
            <a:off x="837950" y="2012400"/>
            <a:ext cx="4688100" cy="11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OBRIGADA!</a:t>
            </a:r>
            <a:endParaRPr sz="6000"/>
          </a:p>
        </p:txBody>
      </p:sp>
      <p:pic>
        <p:nvPicPr>
          <p:cNvPr id="240" name="Google Shape;240;p3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85312" y="6325138"/>
            <a:ext cx="472376" cy="470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Padrão Adentro">
      <a:dk1>
        <a:srgbClr val="002056"/>
      </a:dk1>
      <a:lt1>
        <a:srgbClr val="FFFFFF"/>
      </a:lt1>
      <a:dk2>
        <a:srgbClr val="002056"/>
      </a:dk2>
      <a:lt2>
        <a:srgbClr val="FFFFFF"/>
      </a:lt2>
      <a:accent1>
        <a:srgbClr val="5FABBE"/>
      </a:accent1>
      <a:accent2>
        <a:srgbClr val="D89F00"/>
      </a:accent2>
      <a:accent3>
        <a:srgbClr val="EDDF00"/>
      </a:accent3>
      <a:accent4>
        <a:srgbClr val="FFC000"/>
      </a:accent4>
      <a:accent5>
        <a:srgbClr val="4472C4"/>
      </a:accent5>
      <a:accent6>
        <a:srgbClr val="70AD47"/>
      </a:accent6>
      <a:hlink>
        <a:srgbClr val="00B0F0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