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9144000" cy="5143500"/>
  <p:notesSz cx="6858000" cy="9144000"/>
  <p:embeddedFontLst>
    <p:embeddedFont>
      <p:font typeface="Helvetica Neue" panose="020B060402020209020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584"/>
        <p:guide pos="612"/>
        <p:guide pos="1329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bb73400a6_0_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6bb73400a6_0_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75a87e13c5_0_1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75a87e13c5_0_1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5a87e13c5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5a87e13c5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75a87e13c5_0_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75a87e13c5_0_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5a87e13c5_0_10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5a87e13c5_0_10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5a87e13c5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5a87e13c5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75a87e13c5_0_1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75a87e13c5_0_1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5a87e13c5_0_1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75a87e13c5_0_1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5a87e13c5_0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5a87e13c5_0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75a87e13c5_0_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75a87e13c5_0_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5a87e13c5_0_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75a87e13c5_0_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75a87e13c5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75a87e13c5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5a87e13c5_0_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75a87e13c5_0_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5a87e13c5_0_5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75a87e13c5_0_5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5a87e13c5_0_5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75a87e13c5_0_5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75a87e13c5_0_6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75a87e13c5_0_6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75a87e13c5_0_6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75a87e13c5_0_6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75a87e13c5_0_7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75a87e13c5_0_7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75a87e13c5_0_7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75a87e13c5_0_7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75a87e13c5_0_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75a87e13c5_0_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75a87e13c5_0_8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75a87e13c5_0_8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75a87e13c5_0_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75a87e13c5_0_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75a87e13c5_0_9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75a87e13c5_0_9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75a87e13c5_0_9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75a87e13c5_0_9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75a87e13c5_0_10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75a87e13c5_0_10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6bb73400a6_0_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6bb73400a6_0_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6bb73400a6_0_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6bb73400a6_0_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6666"/>
        </a:solidFill>
        <a:effectLst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971775" y="850775"/>
            <a:ext cx="72003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4200" b="1">
                <a:solidFill>
                  <a:srgbClr val="FFFFFF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p</a:t>
            </a:r>
            <a:r>
              <a:rPr lang="pt-BR" sz="4200" b="1">
                <a:solidFill>
                  <a:srgbClr val="FFFFFF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or que pensar em diversidade e inclusão</a:t>
            </a:r>
            <a:br>
              <a:rPr lang="pt-BR" sz="4200" b="1">
                <a:solidFill>
                  <a:srgbClr val="FFFFFF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4200" b="1">
                <a:solidFill>
                  <a:srgbClr val="FFFFFF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na pesquisa em UX?</a:t>
            </a:r>
            <a:endParaRPr sz="4200" b="1">
              <a:solidFill>
                <a:srgbClr val="FFFFFF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600" b="1">
                <a:solidFill>
                  <a:srgbClr val="FFFFFF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</a:t>
            </a:r>
            <a:endParaRPr sz="2600" b="1">
              <a:solidFill>
                <a:srgbClr val="FFFFFF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971775" y="927825"/>
            <a:ext cx="7200300" cy="3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rgbClr val="E06666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quem somos nós</a:t>
            </a:r>
            <a:br>
              <a:rPr lang="pt-BR" sz="3600" b="1">
                <a:solidFill>
                  <a:srgbClr val="E06666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3600" b="1">
                <a:solidFill>
                  <a:srgbClr val="E06666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na fila do pão?</a:t>
            </a:r>
            <a:endParaRPr sz="3600" b="1">
              <a:solidFill>
                <a:srgbClr val="E06666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451550" y="3450875"/>
            <a:ext cx="2679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</a:t>
            </a:r>
            <a:endParaRPr b="1"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pic>
        <p:nvPicPr>
          <p:cNvPr id="65" name="Google Shape;65;p15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67350" y="926975"/>
            <a:ext cx="2447700" cy="24477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 rotWithShape="1">
          <a:blip r:embed="rId2"/>
          <a:srcRect l="1513" t="6184" r="16243" b="11571"/>
          <a:stretch>
            <a:fillRect/>
          </a:stretch>
        </p:blipFill>
        <p:spPr>
          <a:xfrm>
            <a:off x="5128954" y="926975"/>
            <a:ext cx="2447700" cy="2447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5013150" y="3450875"/>
            <a:ext cx="2679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helena agra</a:t>
            </a:r>
            <a:endParaRPr b="1"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971775" y="926975"/>
            <a:ext cx="72003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4000" b="1">
                <a:solidFill>
                  <a:srgbClr val="FFFFFF"/>
                </a:solidFill>
                <a:highlight>
                  <a:srgbClr val="E06666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mais motivos para pesquisar trazendo diversidade e inclusão</a:t>
            </a:r>
            <a:endParaRPr sz="4000" b="1">
              <a:solidFill>
                <a:srgbClr val="FFFFFF"/>
              </a:solidFill>
              <a:highlight>
                <a:srgbClr val="E06666"/>
              </a:highlight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73" name="Google Shape;73;p16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/>
        </p:nvSpPr>
        <p:spPr>
          <a:xfrm>
            <a:off x="2110275" y="926975"/>
            <a:ext cx="60618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diversidade na pesquisa traz novos pontos de vista</a:t>
            </a:r>
            <a:endParaRPr sz="2400" b="1"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9717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80" name="Google Shape;80;p17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/>
        </p:nvSpPr>
        <p:spPr>
          <a:xfrm>
            <a:off x="2110275" y="926975"/>
            <a:ext cx="60618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pe</a:t>
            </a:r>
            <a:r>
              <a:rPr lang="pt-BR" sz="2400" b="1"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squisar com diversidade pode trazer benefícios para todas as pessoas</a:t>
            </a:r>
            <a:endParaRPr sz="2400" b="1"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86" name="Google Shape;86;p18"/>
          <p:cNvSpPr txBox="1"/>
          <p:nvPr/>
        </p:nvSpPr>
        <p:spPr>
          <a:xfrm>
            <a:off x="9717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b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87" name="Google Shape;87;p18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/>
        </p:nvSpPr>
        <p:spPr>
          <a:xfrm>
            <a:off x="2110275" y="926975"/>
            <a:ext cx="60618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d</a:t>
            </a:r>
            <a:r>
              <a:rPr lang="pt-BR" sz="2400" b="1"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iversidade traz inovação</a:t>
            </a:r>
            <a:endParaRPr sz="2400" b="1"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93" name="Google Shape;93;p19"/>
          <p:cNvSpPr txBox="1"/>
          <p:nvPr/>
        </p:nvSpPr>
        <p:spPr>
          <a:xfrm>
            <a:off x="9717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c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94" name="Google Shape;94;p19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/>
        </p:nvSpPr>
        <p:spPr>
          <a:xfrm>
            <a:off x="2110275" y="926975"/>
            <a:ext cx="60618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f</a:t>
            </a:r>
            <a:r>
              <a:rPr lang="pt-BR" sz="2400" b="1"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azer pesquisa para diversidade e inclusão é criar um produto ou serviço mais rentável além de ser socialmente positivo</a:t>
            </a:r>
            <a:endParaRPr sz="2400" b="1"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00" name="Google Shape;100;p20"/>
          <p:cNvSpPr txBox="1"/>
          <p:nvPr/>
        </p:nvSpPr>
        <p:spPr>
          <a:xfrm>
            <a:off x="9717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d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01" name="Google Shape;101;p20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/>
        </p:nvSpPr>
        <p:spPr>
          <a:xfrm>
            <a:off x="971775" y="926975"/>
            <a:ext cx="72003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4000" b="1">
                <a:solidFill>
                  <a:srgbClr val="FFFFFF"/>
                </a:solidFill>
                <a:highlight>
                  <a:srgbClr val="E06666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dicas para criar uma pesquisa para diversidade </a:t>
            </a:r>
            <a:br>
              <a:rPr lang="pt-BR" sz="4000" b="1">
                <a:solidFill>
                  <a:srgbClr val="FFFFFF"/>
                </a:solidFill>
                <a:highlight>
                  <a:srgbClr val="E06666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4000" b="1">
                <a:solidFill>
                  <a:srgbClr val="FFFFFF"/>
                </a:solidFill>
                <a:highlight>
                  <a:srgbClr val="E06666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e inclusão</a:t>
            </a:r>
            <a:endParaRPr sz="4000" b="1">
              <a:solidFill>
                <a:srgbClr val="FFFFFF"/>
              </a:solidFill>
              <a:highlight>
                <a:srgbClr val="E06666"/>
              </a:highlight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07" name="Google Shape;107;p21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/>
        </p:nvSpPr>
        <p:spPr>
          <a:xfrm>
            <a:off x="2110275" y="926975"/>
            <a:ext cx="60621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p</a:t>
            </a: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ergunte-se: será que eu preciso desta informação? como ela é relevante para minha pesquisa?</a:t>
            </a:r>
            <a:endParaRPr sz="24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13" name="Google Shape;113;p22"/>
          <p:cNvSpPr txBox="1"/>
          <p:nvPr/>
        </p:nvSpPr>
        <p:spPr>
          <a:xfrm>
            <a:off x="9717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1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14" name="Google Shape;114;p22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/>
        </p:nvSpPr>
        <p:spPr>
          <a:xfrm>
            <a:off x="2110275" y="926975"/>
            <a:ext cx="60621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i</a:t>
            </a: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nforme às pessoas usuárias que as informações não serão compartilhadas com ninguém ou permita que elas controlem manualmente quem as vê.</a:t>
            </a:r>
            <a:endParaRPr sz="24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20" name="Google Shape;120;p23"/>
          <p:cNvSpPr txBox="1"/>
          <p:nvPr/>
        </p:nvSpPr>
        <p:spPr>
          <a:xfrm>
            <a:off x="9717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2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21" name="Google Shape;121;p23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/>
        </p:nvSpPr>
        <p:spPr>
          <a:xfrm>
            <a:off x="2110275" y="926975"/>
            <a:ext cx="60621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e</a:t>
            </a: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xplore maneiras diferentes de fazer </a:t>
            </a:r>
            <a:b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 mesma pergunta.</a:t>
            </a:r>
            <a:endParaRPr sz="24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"com qual grupo racial ou étnico você mais </a:t>
            </a:r>
            <a:br>
              <a:rPr lang="pt-BR" sz="18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18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se identifica?", "você se descreveria como..." </a:t>
            </a:r>
            <a:br>
              <a:rPr lang="pt-BR" sz="18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18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ou "como você se classificaria?"</a:t>
            </a:r>
            <a:endParaRPr sz="18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27" name="Google Shape;127;p24"/>
          <p:cNvSpPr txBox="1"/>
          <p:nvPr/>
        </p:nvSpPr>
        <p:spPr>
          <a:xfrm>
            <a:off x="9717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3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28" name="Google Shape;128;p24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/>
        </p:nvSpPr>
        <p:spPr>
          <a:xfrm>
            <a:off x="2110275" y="926975"/>
            <a:ext cx="60621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u</a:t>
            </a: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tilize o gênero neutro nas perguntas, isso traz inclusão para mulheres, pessoa não-binária, intersexuais </a:t>
            </a:r>
            <a:b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e outros.</a:t>
            </a:r>
            <a:endParaRPr sz="24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34" name="Google Shape;134;p25"/>
          <p:cNvSpPr txBox="1"/>
          <p:nvPr/>
        </p:nvSpPr>
        <p:spPr>
          <a:xfrm>
            <a:off x="9717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4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/>
        </p:nvSpPr>
        <p:spPr>
          <a:xfrm>
            <a:off x="2110275" y="926975"/>
            <a:ext cx="60621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t</a:t>
            </a: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orne o campo sobre gênero opcional </a:t>
            </a:r>
            <a:b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o máximo que puder.</a:t>
            </a:r>
            <a:endParaRPr sz="24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feminino, masculino, outro, prefiro não responder.</a:t>
            </a:r>
            <a:endParaRPr sz="18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9717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5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/>
        </p:nvSpPr>
        <p:spPr>
          <a:xfrm>
            <a:off x="2110275" y="926975"/>
            <a:ext cx="60621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s</a:t>
            </a: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e você quer saber o gênero para saber como tratar em comunicações a pessoa usuária que tal ao invés de perguntar por gênero, pedir qual pronome deve ser usado?</a:t>
            </a:r>
            <a:endParaRPr sz="24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ela/dela; ele/dele; neutro ou prefiro não responder.</a:t>
            </a:r>
            <a:endParaRPr sz="18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48" name="Google Shape;148;p27"/>
          <p:cNvSpPr txBox="1"/>
          <p:nvPr/>
        </p:nvSpPr>
        <p:spPr>
          <a:xfrm>
            <a:off x="9717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6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49" name="Google Shape;149;p27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/>
        </p:nvSpPr>
        <p:spPr>
          <a:xfrm>
            <a:off x="2110275" y="926975"/>
            <a:ext cx="60621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c</a:t>
            </a: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aso sua pesquisa precise medir diversidade use listas com opções!</a:t>
            </a:r>
            <a:endParaRPr sz="24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por exemplo: mulher trans, mulher cis, homem trans, homem cis, travesti, pessoa não-binária, agênero, intersexual, outro, prefiro não responder.</a:t>
            </a:r>
            <a:endParaRPr sz="18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55" name="Google Shape;155;p28"/>
          <p:cNvSpPr txBox="1"/>
          <p:nvPr/>
        </p:nvSpPr>
        <p:spPr>
          <a:xfrm>
            <a:off x="9717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7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56" name="Google Shape;156;p28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/>
          <p:nvPr/>
        </p:nvSpPr>
        <p:spPr>
          <a:xfrm>
            <a:off x="2110275" y="926975"/>
            <a:ext cx="60621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n</a:t>
            </a: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ão baseie nenhuma resposta apenas em cores, nem todos enxergam cores da mesma maneira.</a:t>
            </a:r>
            <a:endParaRPr sz="24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62" name="Google Shape;162;p29"/>
          <p:cNvSpPr txBox="1"/>
          <p:nvPr/>
        </p:nvSpPr>
        <p:spPr>
          <a:xfrm>
            <a:off x="9717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8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63" name="Google Shape;163;p29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/>
          <p:nvPr/>
        </p:nvSpPr>
        <p:spPr>
          <a:xfrm>
            <a:off x="2110275" y="926975"/>
            <a:ext cx="60621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e</a:t>
            </a: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xplique porque essa pergunta </a:t>
            </a:r>
            <a:b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é importante.</a:t>
            </a:r>
            <a:endParaRPr sz="24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69" name="Google Shape;169;p30"/>
          <p:cNvSpPr txBox="1"/>
          <p:nvPr/>
        </p:nvSpPr>
        <p:spPr>
          <a:xfrm>
            <a:off x="9717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9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70" name="Google Shape;170;p30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 txBox="1"/>
          <p:nvPr/>
        </p:nvSpPr>
        <p:spPr>
          <a:xfrm>
            <a:off x="2110275" y="926975"/>
            <a:ext cx="60621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s</a:t>
            </a: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empre informe o número de passos </a:t>
            </a:r>
            <a:b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da pesquisa, ou como ela vai acontecer. isso pode ajudar pessoas neurodivergentes.</a:t>
            </a:r>
            <a:endParaRPr sz="24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76" name="Google Shape;176;p31"/>
          <p:cNvSpPr txBox="1"/>
          <p:nvPr/>
        </p:nvSpPr>
        <p:spPr>
          <a:xfrm>
            <a:off x="4383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10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77" name="Google Shape;177;p31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2"/>
          <p:cNvSpPr txBox="1"/>
          <p:nvPr/>
        </p:nvSpPr>
        <p:spPr>
          <a:xfrm>
            <a:off x="2110275" y="926975"/>
            <a:ext cx="60621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f</a:t>
            </a: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aça perguntas simples e objetivas.</a:t>
            </a:r>
            <a:b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2400" b="1">
                <a:solidFill>
                  <a:schemeClr val="dk1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isso ajuda pessoas com menos conhecimento acadêmico, pessoas disléxicas e autistas.</a:t>
            </a:r>
            <a:endParaRPr sz="2400" b="1">
              <a:solidFill>
                <a:schemeClr val="dk1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83" name="Google Shape;183;p32"/>
          <p:cNvSpPr txBox="1"/>
          <p:nvPr/>
        </p:nvSpPr>
        <p:spPr>
          <a:xfrm>
            <a:off x="438375" y="393600"/>
            <a:ext cx="1806000" cy="1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9600" b="1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11</a:t>
            </a:r>
            <a:endParaRPr sz="9600" b="1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84" name="Google Shape;184;p32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6666"/>
        </a:solidFill>
        <a:effectLst/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"/>
          <p:cNvSpPr txBox="1"/>
          <p:nvPr/>
        </p:nvSpPr>
        <p:spPr>
          <a:xfrm>
            <a:off x="971775" y="926975"/>
            <a:ext cx="72006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p</a:t>
            </a: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recisamos entender nosso viés inconsciente.</a:t>
            </a:r>
            <a:endParaRPr sz="3600" b="1">
              <a:solidFill>
                <a:srgbClr val="E06666"/>
              </a:solidFill>
              <a:highlight>
                <a:srgbClr val="FFFFFF"/>
              </a:highlight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90" name="Google Shape;190;p33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F4CCCC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F4CCCC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6666"/>
        </a:solidFill>
        <a:effectLst/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4"/>
          <p:cNvSpPr txBox="1"/>
          <p:nvPr/>
        </p:nvSpPr>
        <p:spPr>
          <a:xfrm>
            <a:off x="971775" y="926975"/>
            <a:ext cx="72006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p</a:t>
            </a: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recisamos considerar </a:t>
            </a:r>
            <a:b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o impacto do nosso trabalho </a:t>
            </a:r>
            <a:b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e como ele pode devolver algo positivo à sociedade.</a:t>
            </a:r>
            <a:endParaRPr sz="3600" b="1">
              <a:solidFill>
                <a:srgbClr val="E06666"/>
              </a:solidFill>
              <a:highlight>
                <a:srgbClr val="FFFFFF"/>
              </a:highlight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196" name="Google Shape;196;p34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F4CCCC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F4CCCC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6666"/>
        </a:solidFill>
        <a:effectLst/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/>
          <p:nvPr/>
        </p:nvSpPr>
        <p:spPr>
          <a:xfrm>
            <a:off x="971775" y="926975"/>
            <a:ext cx="72006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 </a:t>
            </a: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tecnologia não é neutra.</a:t>
            </a:r>
            <a:b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não é imparcial.</a:t>
            </a:r>
            <a:endParaRPr sz="3600" b="1">
              <a:solidFill>
                <a:srgbClr val="E06666"/>
              </a:solidFill>
              <a:highlight>
                <a:srgbClr val="FFFFFF"/>
              </a:highlight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202" name="Google Shape;202;p35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F4CCCC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F4CCCC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6666"/>
        </a:solidFill>
        <a:effectLst/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6"/>
          <p:cNvSpPr txBox="1"/>
          <p:nvPr/>
        </p:nvSpPr>
        <p:spPr>
          <a:xfrm>
            <a:off x="971775" y="926975"/>
            <a:ext cx="72006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q</a:t>
            </a: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uem somos reflete sobre </a:t>
            </a:r>
            <a:b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</a:b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o que construímos.</a:t>
            </a:r>
            <a:endParaRPr sz="3600" b="1">
              <a:solidFill>
                <a:srgbClr val="E06666"/>
              </a:solidFill>
              <a:highlight>
                <a:srgbClr val="FFFFFF"/>
              </a:highlight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208" name="Google Shape;208;p36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F4CCCC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F4CCCC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6666"/>
        </a:solidFill>
        <a:effectLst/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7"/>
          <p:cNvSpPr txBox="1"/>
          <p:nvPr/>
        </p:nvSpPr>
        <p:spPr>
          <a:xfrm>
            <a:off x="971775" y="926975"/>
            <a:ext cx="72006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 </a:t>
            </a:r>
            <a:r>
              <a:rPr lang="pt-BR" sz="3600" b="1">
                <a:solidFill>
                  <a:srgbClr val="E06666"/>
                </a:solidFill>
                <a:highlight>
                  <a:srgbClr val="FFFFFF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conversa não termina aqui...</a:t>
            </a:r>
            <a:endParaRPr sz="3600" b="1">
              <a:solidFill>
                <a:srgbClr val="E06666"/>
              </a:solidFill>
              <a:highlight>
                <a:srgbClr val="FFFFFF"/>
              </a:highlight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214" name="Google Shape;214;p37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F4CCCC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F4CCCC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8"/>
          <p:cNvSpPr txBox="1"/>
          <p:nvPr/>
        </p:nvSpPr>
        <p:spPr>
          <a:xfrm>
            <a:off x="971775" y="926975"/>
            <a:ext cx="72006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rgbClr val="FFFFFF"/>
                </a:solidFill>
                <a:highlight>
                  <a:srgbClr val="E06666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"a cultura não faz as pessoas. as pessoas fazem a cultura."</a:t>
            </a:r>
            <a:endParaRPr sz="3600" b="1">
              <a:solidFill>
                <a:srgbClr val="FFFFFF"/>
              </a:solidFill>
              <a:highlight>
                <a:srgbClr val="E06666"/>
              </a:highlight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1800" b="1">
                <a:solidFill>
                  <a:srgbClr val="FFFFFF"/>
                </a:solidFill>
                <a:highlight>
                  <a:srgbClr val="E06666"/>
                </a:highlight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chimamanda ngozi adichie</a:t>
            </a:r>
            <a:endParaRPr sz="1800" b="1">
              <a:solidFill>
                <a:srgbClr val="FFFFFF"/>
              </a:solidFill>
              <a:highlight>
                <a:srgbClr val="E06666"/>
              </a:highlight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  <p:sp>
        <p:nvSpPr>
          <p:cNvPr id="220" name="Google Shape;220;p38"/>
          <p:cNvSpPr txBox="1"/>
          <p:nvPr/>
        </p:nvSpPr>
        <p:spPr>
          <a:xfrm>
            <a:off x="5950000" y="4705800"/>
            <a:ext cx="30417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A9999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aline de rocco e helena agra @ TDCPOA2019</a:t>
            </a:r>
            <a:endParaRPr sz="1000">
              <a:solidFill>
                <a:srgbClr val="EA9999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6666"/>
        </a:solidFill>
        <a:effectLst/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"/>
          <p:cNvSpPr txBox="1"/>
          <p:nvPr/>
        </p:nvSpPr>
        <p:spPr>
          <a:xfrm>
            <a:off x="971775" y="926975"/>
            <a:ext cx="72003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6000" b="1">
                <a:solidFill>
                  <a:srgbClr val="FFFFFF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obrigade</a:t>
            </a:r>
            <a:endParaRPr sz="6000" b="1">
              <a:solidFill>
                <a:srgbClr val="FFFFFF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>
                <a:solidFill>
                  <a:srgbClr val="FFFFFF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atussetderocco@gmail.com</a:t>
            </a:r>
            <a:endParaRPr lang="pt-BR" sz="2400" b="1">
              <a:solidFill>
                <a:srgbClr val="FFFFFF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>
                <a:solidFill>
                  <a:srgbClr val="FFFFFF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cincohelenas@gmail.com</a:t>
            </a:r>
            <a:endParaRPr lang="pt-BR" sz="2400" b="1">
              <a:solidFill>
                <a:srgbClr val="FFFFFF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6666"/>
        </a:solidFill>
        <a:effectLst/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"/>
          <p:cNvSpPr txBox="1"/>
          <p:nvPr/>
        </p:nvSpPr>
        <p:spPr>
          <a:xfrm>
            <a:off x="971775" y="926975"/>
            <a:ext cx="7200300" cy="3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FFFFFF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saiba mais sobre...</a:t>
            </a:r>
            <a:endParaRPr lang="pt-BR" sz="2400" b="1">
              <a:solidFill>
                <a:srgbClr val="FFFFFF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FFFFFF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linguagem neutra: http://abre.ai/ay2A</a:t>
            </a:r>
            <a:endParaRPr lang="pt-BR" sz="2400" b="1">
              <a:solidFill>
                <a:srgbClr val="FFFFFF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FFFFFF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gênero e sexualidade: http://abre.ai/ay2B</a:t>
            </a:r>
            <a:endParaRPr lang="pt-BR" sz="2400" b="1">
              <a:solidFill>
                <a:srgbClr val="FFFFFF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FFFFFF"/>
                </a:solidFill>
                <a:latin typeface="Helvetica Neue" panose="020B0604020202090204"/>
                <a:ea typeface="Helvetica Neue" panose="020B0604020202090204"/>
                <a:cs typeface="Helvetica Neue" panose="020B0604020202090204"/>
                <a:sym typeface="Helvetica Neue" panose="020B0604020202090204"/>
              </a:rPr>
              <a:t>diversidade: http://abre.ai/ay2z</a:t>
            </a:r>
            <a:endParaRPr lang="pt-BR" sz="2400" b="1">
              <a:solidFill>
                <a:srgbClr val="FFFFFF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pt-BR" sz="2400" b="1">
              <a:solidFill>
                <a:srgbClr val="FFFFFF"/>
              </a:solidFill>
              <a:latin typeface="Helvetica Neue" panose="020B0604020202090204"/>
              <a:ea typeface="Helvetica Neue" panose="020B0604020202090204"/>
              <a:cs typeface="Helvetica Neue" panose="020B0604020202090204"/>
              <a:sym typeface="Helvetica Neue" panose="020B060402020209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3432</Words>
  <Application>WPS Presentation</Application>
  <PresentationFormat/>
  <Paragraphs>146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Arial</vt:lpstr>
      <vt:lpstr>SimSun</vt:lpstr>
      <vt:lpstr>Wingdings</vt:lpstr>
      <vt:lpstr>Arial</vt:lpstr>
      <vt:lpstr>Helvetica Neue</vt:lpstr>
      <vt:lpstr>Microsoft YaHei</vt:lpstr>
      <vt:lpstr/>
      <vt:lpstr>Arial Unicode MS</vt:lpstr>
      <vt:lpstr>Alex Brush</vt:lpstr>
      <vt:lpstr>Simple Light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Aline</cp:lastModifiedBy>
  <cp:revision>1</cp:revision>
  <dcterms:created xsi:type="dcterms:W3CDTF">2019-12-13T17:07:05Z</dcterms:created>
  <dcterms:modified xsi:type="dcterms:W3CDTF">2019-12-13T17:07:06Z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1046-11.2.0.9052</vt:lpwstr>
  </property>
</Properties>
</file>