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36"/>
  </p:notesMasterIdLst>
  <p:handoutMasterIdLst>
    <p:handoutMasterId r:id="rId37"/>
  </p:handoutMasterIdLst>
  <p:sldIdLst>
    <p:sldId id="944" r:id="rId6"/>
    <p:sldId id="961" r:id="rId7"/>
    <p:sldId id="965" r:id="rId8"/>
    <p:sldId id="949" r:id="rId9"/>
    <p:sldId id="954" r:id="rId10"/>
    <p:sldId id="945" r:id="rId11"/>
    <p:sldId id="966" r:id="rId12"/>
    <p:sldId id="981" r:id="rId13"/>
    <p:sldId id="967" r:id="rId14"/>
    <p:sldId id="982" r:id="rId15"/>
    <p:sldId id="963" r:id="rId16"/>
    <p:sldId id="970" r:id="rId17"/>
    <p:sldId id="972" r:id="rId18"/>
    <p:sldId id="973" r:id="rId19"/>
    <p:sldId id="977" r:id="rId20"/>
    <p:sldId id="978" r:id="rId21"/>
    <p:sldId id="979" r:id="rId22"/>
    <p:sldId id="971" r:id="rId23"/>
    <p:sldId id="976" r:id="rId24"/>
    <p:sldId id="985" r:id="rId25"/>
    <p:sldId id="968" r:id="rId26"/>
    <p:sldId id="964" r:id="rId27"/>
    <p:sldId id="975" r:id="rId28"/>
    <p:sldId id="983" r:id="rId29"/>
    <p:sldId id="952" r:id="rId30"/>
    <p:sldId id="950" r:id="rId31"/>
    <p:sldId id="984" r:id="rId32"/>
    <p:sldId id="986" r:id="rId33"/>
    <p:sldId id="959" r:id="rId34"/>
    <p:sldId id="987" r:id="rId35"/>
  </p:sldIdLst>
  <p:sldSz cx="12192000" cy="6858000"/>
  <p:notesSz cx="6858000" cy="9144000"/>
  <p:custShowLst>
    <p:custShow name="Cloud" id="0">
      <p:sldLst/>
    </p:custShow>
    <p:custShow name="Dados" id="1">
      <p:sldLst/>
    </p:custShow>
    <p:custShow name="Apresentação" id="2">
      <p:sldLst/>
    </p:custShow>
    <p:custShow name="Execução" id="3">
      <p:sldLst/>
    </p:custShow>
    <p:custShow name="Integração" id="4">
      <p:sldLst/>
    </p:custShow>
    <p:custShow name="Eng Software" id="5">
      <p:sldLst/>
    </p:custShow>
    <p:custShow name="Desenvolvimento" id="6">
      <p:sldLst/>
    </p:custShow>
    <p:custShow name="Operação" id="7">
      <p:sldLst/>
    </p:custShow>
  </p:custShow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C973F90-295E-47B1-A582-A7EB3EED439A}">
          <p14:sldIdLst>
            <p14:sldId id="944"/>
            <p14:sldId id="961"/>
            <p14:sldId id="965"/>
            <p14:sldId id="949"/>
            <p14:sldId id="954"/>
            <p14:sldId id="945"/>
            <p14:sldId id="966"/>
            <p14:sldId id="981"/>
            <p14:sldId id="967"/>
            <p14:sldId id="982"/>
            <p14:sldId id="963"/>
            <p14:sldId id="970"/>
            <p14:sldId id="972"/>
            <p14:sldId id="973"/>
            <p14:sldId id="977"/>
            <p14:sldId id="978"/>
            <p14:sldId id="979"/>
            <p14:sldId id="971"/>
            <p14:sldId id="976"/>
            <p14:sldId id="985"/>
            <p14:sldId id="968"/>
            <p14:sldId id="964"/>
            <p14:sldId id="975"/>
            <p14:sldId id="983"/>
            <p14:sldId id="952"/>
            <p14:sldId id="950"/>
            <p14:sldId id="984"/>
            <p14:sldId id="986"/>
            <p14:sldId id="959"/>
            <p14:sldId id="98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rival Neri Junior" initials="NNJ" lastIdx="1" clrIdx="0">
    <p:extLst>
      <p:ext uri="{19B8F6BF-5375-455C-9EA6-DF929625EA0E}">
        <p15:presenceInfo xmlns:p15="http://schemas.microsoft.com/office/powerpoint/2012/main" userId="S-1-5-21-1231882768-1224874989-327642922-54708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DDE"/>
    <a:srgbClr val="1ACC91"/>
    <a:srgbClr val="23D39D"/>
    <a:srgbClr val="35C3A8"/>
    <a:srgbClr val="3DBDC3"/>
    <a:srgbClr val="FFFF00"/>
    <a:srgbClr val="FF99FF"/>
    <a:srgbClr val="33CC33"/>
    <a:srgbClr val="599F83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5332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F7968C-DE53-48B3-BCCA-FFE22E3A36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848AB-F67A-4456-9BB3-527F92552E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3B18C-7C19-45AF-9096-075293350C4F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5489E4-B493-4CF2-B803-45009D7D9A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683A6-5ED7-42BD-8AAE-A8854527AA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5221A-49A2-4D78-999B-125CFCAF27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968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8F4A0-0AF8-473E-839C-B906169A17E0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6EF60-58A2-4AAA-B72E-24B5176566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004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7" r="14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42289-239F-4D9F-99F3-DF733AF608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55771" y="2846585"/>
            <a:ext cx="6578563" cy="7571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Título da Apresentação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400160-FC32-4A14-9C27-F5BFB09E20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55771" y="4196323"/>
            <a:ext cx="4320000" cy="309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solidFill>
                  <a:schemeClr val="bg1"/>
                </a:solidFill>
                <a:cs typeface="ZWAdobeF" pitchFamily="2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pt-BR"/>
            </a:lvl5pPr>
          </a:lstStyle>
          <a:p>
            <a:pPr>
              <a:lnSpc>
                <a:spcPct val="75000"/>
              </a:lnSpc>
            </a:pPr>
            <a:r>
              <a:rPr lang="pt-BR">
                <a:solidFill>
                  <a:schemeClr val="bg1"/>
                </a:solidFill>
                <a:cs typeface="ZWAdobeF" pitchFamily="2" charset="0"/>
              </a:rPr>
              <a:t>DD de &lt;mês&gt; de AAAA</a:t>
            </a:r>
          </a:p>
        </p:txBody>
      </p:sp>
    </p:spTree>
    <p:extLst>
      <p:ext uri="{BB962C8B-B14F-4D97-AF65-F5344CB8AC3E}">
        <p14:creationId xmlns:p14="http://schemas.microsoft.com/office/powerpoint/2010/main" val="104291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945E83-5778-4418-B26B-6324F22C6D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E252D7-CD71-4370-A411-FE3F62415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2148" y="385389"/>
            <a:ext cx="9440862" cy="488201"/>
          </a:xfrm>
          <a:prstGeom prst="rect">
            <a:avLst/>
          </a:prstGeom>
          <a:noFill/>
        </p:spPr>
        <p:txBody>
          <a:bodyPr wrap="square" tIns="36000" bIns="36000" rtlCol="0" anchor="ctr">
            <a:spAutoFit/>
          </a:bodyPr>
          <a:lstStyle>
            <a:lvl1pPr marL="0" indent="0">
              <a:buNone/>
              <a:defRPr lang="en-US" sz="3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75000"/>
              </a:lnSpc>
            </a:pPr>
            <a:r>
              <a:rPr lang="pt-BR" noProof="0"/>
              <a:t>Headline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B87FC37-9EFD-43B3-902A-CB811A3A039D}"/>
              </a:ext>
            </a:extLst>
          </p:cNvPr>
          <p:cNvGrpSpPr/>
          <p:nvPr userDrawn="1"/>
        </p:nvGrpSpPr>
        <p:grpSpPr>
          <a:xfrm rot="5400000">
            <a:off x="11677678" y="746234"/>
            <a:ext cx="1609445" cy="288989"/>
            <a:chOff x="-1607099" y="3178387"/>
            <a:chExt cx="750818" cy="487707"/>
          </a:xfrm>
        </p:grpSpPr>
        <p:sp>
          <p:nvSpPr>
            <p:cNvPr id="7" name="Isosceles Triangle 120">
              <a:extLst>
                <a:ext uri="{FF2B5EF4-FFF2-40B4-BE49-F238E27FC236}">
                  <a16:creationId xmlns:a16="http://schemas.microsoft.com/office/drawing/2014/main" id="{C1AF626E-27EA-49BC-9304-F585942DC0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607099" y="3178387"/>
              <a:ext cx="301195" cy="487706"/>
            </a:xfrm>
            <a:prstGeom prst="rect">
              <a:avLst/>
            </a:prstGeom>
            <a:solidFill>
              <a:srgbClr val="8FAADC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Isosceles Triangle 121">
              <a:extLst>
                <a:ext uri="{FF2B5EF4-FFF2-40B4-BE49-F238E27FC236}">
                  <a16:creationId xmlns:a16="http://schemas.microsoft.com/office/drawing/2014/main" id="{1076BA46-13A0-4597-89DC-72AAE23F1C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458672" y="3178387"/>
              <a:ext cx="301195" cy="487706"/>
            </a:xfrm>
            <a:prstGeom prst="rect">
              <a:avLst/>
            </a:prstGeom>
            <a:solidFill>
              <a:srgbClr val="02AEEF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Isosceles Triangle 122">
              <a:extLst>
                <a:ext uri="{FF2B5EF4-FFF2-40B4-BE49-F238E27FC236}">
                  <a16:creationId xmlns:a16="http://schemas.microsoft.com/office/drawing/2014/main" id="{B19341F1-C79D-47AA-AE92-F37C4343B5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308075" y="3178387"/>
              <a:ext cx="301195" cy="487706"/>
            </a:xfrm>
            <a:prstGeom prst="rect">
              <a:avLst/>
            </a:prstGeom>
            <a:solidFill>
              <a:srgbClr val="0070C0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Isosceles Triangle 123">
              <a:extLst>
                <a:ext uri="{FF2B5EF4-FFF2-40B4-BE49-F238E27FC236}">
                  <a16:creationId xmlns:a16="http://schemas.microsoft.com/office/drawing/2014/main" id="{6351AB11-61D3-4E4C-953B-727DA41E1B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157476" y="3178387"/>
              <a:ext cx="301195" cy="487706"/>
            </a:xfrm>
            <a:prstGeom prst="rect">
              <a:avLst/>
            </a:prstGeom>
            <a:solidFill>
              <a:srgbClr val="1F5197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Isosceles Triangle 124">
              <a:extLst>
                <a:ext uri="{FF2B5EF4-FFF2-40B4-BE49-F238E27FC236}">
                  <a16:creationId xmlns:a16="http://schemas.microsoft.com/office/drawing/2014/main" id="{A5E54A6F-36FC-459F-A71C-D57C0C7178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006880" y="3178388"/>
              <a:ext cx="150599" cy="487706"/>
            </a:xfrm>
            <a:prstGeom prst="rect">
              <a:avLst/>
            </a:prstGeom>
            <a:solidFill>
              <a:srgbClr val="203864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642065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945E83-5778-4418-B26B-6324F22C6D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FDFDA2F-43E9-4C86-A7B3-5B877A18C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2148" y="385389"/>
            <a:ext cx="9440862" cy="488201"/>
          </a:xfrm>
          <a:prstGeom prst="rect">
            <a:avLst/>
          </a:prstGeom>
          <a:noFill/>
        </p:spPr>
        <p:txBody>
          <a:bodyPr wrap="square" tIns="36000" bIns="36000" rtlCol="0" anchor="ctr">
            <a:spAutoFit/>
          </a:bodyPr>
          <a:lstStyle>
            <a:lvl1pPr marL="0" indent="0">
              <a:buNone/>
              <a:defRPr lang="en-US" sz="3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75000"/>
              </a:lnSpc>
            </a:pPr>
            <a:r>
              <a:rPr lang="pt-BR" noProof="0"/>
              <a:t>Headline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A999AA-C900-423B-A917-C4C0875FA7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2148" y="869377"/>
            <a:ext cx="9440862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75000"/>
              </a:lnSpc>
            </a:pPr>
            <a:r>
              <a:rPr lang="pt-BR" noProof="0"/>
              <a:t>Mensagem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ECD82B-8CB1-4F64-871D-ED0547AA4DEC}"/>
              </a:ext>
            </a:extLst>
          </p:cNvPr>
          <p:cNvGrpSpPr/>
          <p:nvPr userDrawn="1"/>
        </p:nvGrpSpPr>
        <p:grpSpPr>
          <a:xfrm rot="5400000">
            <a:off x="11677678" y="746234"/>
            <a:ext cx="1609445" cy="288989"/>
            <a:chOff x="-1607099" y="3178387"/>
            <a:chExt cx="750818" cy="487707"/>
          </a:xfrm>
        </p:grpSpPr>
        <p:sp>
          <p:nvSpPr>
            <p:cNvPr id="6" name="Isosceles Triangle 120">
              <a:extLst>
                <a:ext uri="{FF2B5EF4-FFF2-40B4-BE49-F238E27FC236}">
                  <a16:creationId xmlns:a16="http://schemas.microsoft.com/office/drawing/2014/main" id="{02AA76CE-44E5-476B-ADCD-8B0023ADEC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607099" y="3178387"/>
              <a:ext cx="301195" cy="487706"/>
            </a:xfrm>
            <a:prstGeom prst="rect">
              <a:avLst/>
            </a:prstGeom>
            <a:solidFill>
              <a:srgbClr val="8FAADC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Isosceles Triangle 121">
              <a:extLst>
                <a:ext uri="{FF2B5EF4-FFF2-40B4-BE49-F238E27FC236}">
                  <a16:creationId xmlns:a16="http://schemas.microsoft.com/office/drawing/2014/main" id="{D3B2ED51-160D-45AA-B7CF-80EE8862B4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458672" y="3178387"/>
              <a:ext cx="301195" cy="487706"/>
            </a:xfrm>
            <a:prstGeom prst="rect">
              <a:avLst/>
            </a:prstGeom>
            <a:solidFill>
              <a:srgbClr val="02AEEF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Isosceles Triangle 122">
              <a:extLst>
                <a:ext uri="{FF2B5EF4-FFF2-40B4-BE49-F238E27FC236}">
                  <a16:creationId xmlns:a16="http://schemas.microsoft.com/office/drawing/2014/main" id="{E4FE414B-90EA-48BF-B79E-016C8FB3F8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308075" y="3178387"/>
              <a:ext cx="301195" cy="487706"/>
            </a:xfrm>
            <a:prstGeom prst="rect">
              <a:avLst/>
            </a:prstGeom>
            <a:solidFill>
              <a:srgbClr val="0070C0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Isosceles Triangle 123">
              <a:extLst>
                <a:ext uri="{FF2B5EF4-FFF2-40B4-BE49-F238E27FC236}">
                  <a16:creationId xmlns:a16="http://schemas.microsoft.com/office/drawing/2014/main" id="{9AE3512A-014B-4F6C-979C-C08ED8E380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157476" y="3178387"/>
              <a:ext cx="301195" cy="487706"/>
            </a:xfrm>
            <a:prstGeom prst="rect">
              <a:avLst/>
            </a:prstGeom>
            <a:solidFill>
              <a:srgbClr val="1F5197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Isosceles Triangle 124">
              <a:extLst>
                <a:ext uri="{FF2B5EF4-FFF2-40B4-BE49-F238E27FC236}">
                  <a16:creationId xmlns:a16="http://schemas.microsoft.com/office/drawing/2014/main" id="{1C5429CB-2F6D-4213-B174-6643532175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006880" y="3178388"/>
              <a:ext cx="150599" cy="487706"/>
            </a:xfrm>
            <a:prstGeom prst="rect">
              <a:avLst/>
            </a:prstGeom>
            <a:solidFill>
              <a:srgbClr val="203864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565154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945E83-5778-4418-B26B-6324F22C6D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FDFDA2F-43E9-4C86-A7B3-5B877A18C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2148" y="385389"/>
            <a:ext cx="9440862" cy="488201"/>
          </a:xfrm>
          <a:prstGeom prst="rect">
            <a:avLst/>
          </a:prstGeom>
          <a:noFill/>
        </p:spPr>
        <p:txBody>
          <a:bodyPr wrap="square" tIns="36000" bIns="36000" rtlCol="0" anchor="ctr">
            <a:spAutoFit/>
          </a:bodyPr>
          <a:lstStyle>
            <a:lvl1pPr marL="0" indent="0">
              <a:buNone/>
              <a:defRPr lang="en-US" sz="3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75000"/>
              </a:lnSpc>
            </a:pPr>
            <a:r>
              <a:rPr lang="pt-BR" noProof="0"/>
              <a:t>Headline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A999AA-C900-423B-A917-C4C0875FA7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2148" y="869377"/>
            <a:ext cx="9440862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000" dirty="0" smtClean="0">
                <a:solidFill>
                  <a:schemeClr val="tx1"/>
                </a:solidFill>
                <a:latin typeface="Graphik" panose="020B0503030202060203" pitchFamily="34" charset="0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75000"/>
              </a:lnSpc>
            </a:pPr>
            <a:r>
              <a:rPr lang="pt-BR" noProof="0" dirty="0"/>
              <a:t>Mensagem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ECD82B-8CB1-4F64-871D-ED0547AA4DEC}"/>
              </a:ext>
            </a:extLst>
          </p:cNvPr>
          <p:cNvGrpSpPr/>
          <p:nvPr userDrawn="1"/>
        </p:nvGrpSpPr>
        <p:grpSpPr>
          <a:xfrm rot="5400000">
            <a:off x="11677678" y="746234"/>
            <a:ext cx="1609445" cy="288989"/>
            <a:chOff x="-1607099" y="3178387"/>
            <a:chExt cx="750818" cy="487707"/>
          </a:xfrm>
        </p:grpSpPr>
        <p:sp>
          <p:nvSpPr>
            <p:cNvPr id="6" name="Isosceles Triangle 120">
              <a:extLst>
                <a:ext uri="{FF2B5EF4-FFF2-40B4-BE49-F238E27FC236}">
                  <a16:creationId xmlns:a16="http://schemas.microsoft.com/office/drawing/2014/main" id="{02AA76CE-44E5-476B-ADCD-8B0023ADEC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607099" y="3178387"/>
              <a:ext cx="301195" cy="487706"/>
            </a:xfrm>
            <a:prstGeom prst="rect">
              <a:avLst/>
            </a:prstGeom>
            <a:solidFill>
              <a:srgbClr val="8FAADC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Isosceles Triangle 121">
              <a:extLst>
                <a:ext uri="{FF2B5EF4-FFF2-40B4-BE49-F238E27FC236}">
                  <a16:creationId xmlns:a16="http://schemas.microsoft.com/office/drawing/2014/main" id="{D3B2ED51-160D-45AA-B7CF-80EE8862B4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458672" y="3178387"/>
              <a:ext cx="301195" cy="487706"/>
            </a:xfrm>
            <a:prstGeom prst="rect">
              <a:avLst/>
            </a:prstGeom>
            <a:solidFill>
              <a:srgbClr val="02AEEF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Isosceles Triangle 122">
              <a:extLst>
                <a:ext uri="{FF2B5EF4-FFF2-40B4-BE49-F238E27FC236}">
                  <a16:creationId xmlns:a16="http://schemas.microsoft.com/office/drawing/2014/main" id="{E4FE414B-90EA-48BF-B79E-016C8FB3F8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308075" y="3178387"/>
              <a:ext cx="301195" cy="487706"/>
            </a:xfrm>
            <a:prstGeom prst="rect">
              <a:avLst/>
            </a:prstGeom>
            <a:solidFill>
              <a:srgbClr val="0070C0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Isosceles Triangle 123">
              <a:extLst>
                <a:ext uri="{FF2B5EF4-FFF2-40B4-BE49-F238E27FC236}">
                  <a16:creationId xmlns:a16="http://schemas.microsoft.com/office/drawing/2014/main" id="{9AE3512A-014B-4F6C-979C-C08ED8E380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157476" y="3178387"/>
              <a:ext cx="301195" cy="487706"/>
            </a:xfrm>
            <a:prstGeom prst="rect">
              <a:avLst/>
            </a:prstGeom>
            <a:solidFill>
              <a:srgbClr val="1F5197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Isosceles Triangle 124">
              <a:extLst>
                <a:ext uri="{FF2B5EF4-FFF2-40B4-BE49-F238E27FC236}">
                  <a16:creationId xmlns:a16="http://schemas.microsoft.com/office/drawing/2014/main" id="{1C5429CB-2F6D-4213-B174-6643532175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006880" y="3178388"/>
              <a:ext cx="150599" cy="487706"/>
            </a:xfrm>
            <a:prstGeom prst="rect">
              <a:avLst/>
            </a:prstGeom>
            <a:solidFill>
              <a:srgbClr val="203864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176121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7" r="14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E2F79-D9D9-49E0-B0A1-FF521DEF60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3122" y="3133535"/>
            <a:ext cx="2525756" cy="59093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SEPARADOR</a:t>
            </a:r>
          </a:p>
        </p:txBody>
      </p:sp>
    </p:spTree>
    <p:extLst>
      <p:ext uri="{BB962C8B-B14F-4D97-AF65-F5344CB8AC3E}">
        <p14:creationId xmlns:p14="http://schemas.microsoft.com/office/powerpoint/2010/main" val="426156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7" y="-97842"/>
            <a:ext cx="12193057" cy="705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48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ng Headlin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8"/>
          </p:nvPr>
        </p:nvSpPr>
        <p:spPr>
          <a:xfrm>
            <a:off x="381001" y="1828802"/>
            <a:ext cx="8572500" cy="4689475"/>
          </a:xfrm>
        </p:spPr>
        <p:txBody>
          <a:bodyPr/>
          <a:lstStyle>
            <a:lvl3pPr marL="514338" indent="-230182">
              <a:buFont typeface="Graphik" panose="020B0503030202060203" pitchFamily="34" charset="0"/>
              <a:buChar char="–"/>
              <a:defRPr/>
            </a:lvl3pPr>
            <a:lvl5pPr marL="857229" indent="-177796">
              <a:buFont typeface="Graphik" panose="020B0503030202060203" pitchFamily="34" charset="0"/>
              <a:buChar char="–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AC08D-23A9-440E-BCB9-AA1E9877CC3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DC09A018-5523-494C-A62F-044AC87259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519009"/>
            <a:ext cx="10875262" cy="20637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pt-BR"/>
              <a:t>Copyright © 2018 Accenture. Todos os direitos reservados. Material confidencial e de propriedade da Accenture. Seu logo e High Performance Delivered são marcas da Accenture.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033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432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0" r:id="rId5"/>
    <p:sldLayoutId id="2147483651" r:id="rId6"/>
    <p:sldLayoutId id="214748365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slide" Target="slide1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slide" Target="slide1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jpe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slide" Target="slide26.xml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pboccaletti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A9C2B1-7A80-4300-9EF0-ADF354DA9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12604" y="4598547"/>
            <a:ext cx="2566792" cy="867930"/>
          </a:xfrm>
        </p:spPr>
        <p:txBody>
          <a:bodyPr/>
          <a:lstStyle/>
          <a:p>
            <a:pPr algn="ctr"/>
            <a:r>
              <a:rPr lang="pt-BR" sz="2800" dirty="0" err="1">
                <a:latin typeface="+mn-lt"/>
              </a:rPr>
              <a:t>Chapter’s</a:t>
            </a:r>
            <a:r>
              <a:rPr lang="pt-BR" sz="2800" dirty="0">
                <a:latin typeface="+mn-lt"/>
              </a:rPr>
              <a:t> Office</a:t>
            </a:r>
            <a:br>
              <a:rPr lang="pt-BR" sz="2800" dirty="0">
                <a:latin typeface="+mn-lt"/>
              </a:rPr>
            </a:br>
            <a:r>
              <a:rPr lang="pt-BR" sz="2800" dirty="0">
                <a:latin typeface="+mn-lt"/>
              </a:rPr>
              <a:t>DEV Team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834F37-DDE1-4846-ACC1-E4E1F7C3B66B}"/>
              </a:ext>
            </a:extLst>
          </p:cNvPr>
          <p:cNvSpPr txBox="1"/>
          <p:nvPr/>
        </p:nvSpPr>
        <p:spPr>
          <a:xfrm>
            <a:off x="3313460" y="1510749"/>
            <a:ext cx="556507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6600" b="1" dirty="0" err="1">
                <a:solidFill>
                  <a:schemeClr val="bg1"/>
                </a:solidFill>
              </a:rPr>
              <a:t>Code</a:t>
            </a:r>
            <a:r>
              <a:rPr lang="pt-BR" sz="6600" b="1" dirty="0">
                <a:solidFill>
                  <a:schemeClr val="bg1"/>
                </a:solidFill>
              </a:rPr>
              <a:t> review: </a:t>
            </a:r>
          </a:p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6600" b="1" dirty="0">
                <a:solidFill>
                  <a:schemeClr val="bg1"/>
                </a:solidFill>
              </a:rPr>
              <a:t>Herói ou vilão?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74F5852-BAB8-4459-B2C7-B9960913A5AC}"/>
              </a:ext>
            </a:extLst>
          </p:cNvPr>
          <p:cNvSpPr txBox="1"/>
          <p:nvPr/>
        </p:nvSpPr>
        <p:spPr>
          <a:xfrm>
            <a:off x="3313460" y="6069496"/>
            <a:ext cx="5565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“É uma reunião de amigos que acreditam na programação extrema”</a:t>
            </a:r>
            <a:br>
              <a:rPr lang="pt-BR" sz="14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Jorge Fernando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337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8214" y="3429000"/>
            <a:ext cx="2525756" cy="590931"/>
          </a:xfrm>
          <a:prstGeom prst="rect">
            <a:avLst/>
          </a:prstGeom>
        </p:spPr>
        <p:txBody>
          <a:bodyPr/>
          <a:lstStyle/>
          <a:p>
            <a:r>
              <a:rPr lang="pt-BR" sz="6000" b="1" dirty="0"/>
              <a:t>Quem aqui se sente...</a:t>
            </a:r>
            <a:endParaRPr lang="pt-BR" sz="6000" b="1" kern="0" dirty="0">
              <a:solidFill>
                <a:prstClr val="black"/>
              </a:solidFill>
            </a:endParaRPr>
          </a:p>
          <a:p>
            <a:endParaRPr lang="pt-BR" sz="6000" b="1" dirty="0"/>
          </a:p>
        </p:txBody>
      </p:sp>
    </p:spTree>
    <p:extLst>
      <p:ext uri="{BB962C8B-B14F-4D97-AF65-F5344CB8AC3E}">
        <p14:creationId xmlns:p14="http://schemas.microsoft.com/office/powerpoint/2010/main" val="285844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1769" y="2297127"/>
            <a:ext cx="7145940" cy="2509405"/>
          </a:xfrm>
        </p:spPr>
        <p:txBody>
          <a:bodyPr/>
          <a:lstStyle/>
          <a:p>
            <a:r>
              <a:rPr lang="pt-BR" sz="4800" b="1" dirty="0"/>
              <a:t>Como somos(nos sentimos) </a:t>
            </a:r>
          </a:p>
          <a:p>
            <a:r>
              <a:rPr lang="pt-BR" sz="4800" b="1" dirty="0"/>
              <a:t>e o que nos propomos a fazer.</a:t>
            </a:r>
            <a:endParaRPr lang="pt-BR" sz="4800" b="1" kern="0" dirty="0">
              <a:solidFill>
                <a:prstClr val="black"/>
              </a:solidFill>
            </a:endParaRPr>
          </a:p>
          <a:p>
            <a:endParaRPr lang="pt-BR" sz="6000" b="1" dirty="0"/>
          </a:p>
        </p:txBody>
      </p:sp>
    </p:spTree>
    <p:extLst>
      <p:ext uri="{BB962C8B-B14F-4D97-AF65-F5344CB8AC3E}">
        <p14:creationId xmlns:p14="http://schemas.microsoft.com/office/powerpoint/2010/main" val="444112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C8A9C2B1-7A80-4300-9EF0-ADF354DA93BF}"/>
              </a:ext>
            </a:extLst>
          </p:cNvPr>
          <p:cNvSpPr txBox="1">
            <a:spLocks/>
          </p:cNvSpPr>
          <p:nvPr/>
        </p:nvSpPr>
        <p:spPr>
          <a:xfrm>
            <a:off x="901285" y="337740"/>
            <a:ext cx="8069818" cy="571301"/>
          </a:xfrm>
          <a:prstGeom prst="rect">
            <a:avLst/>
          </a:prstGeom>
          <a:noFill/>
        </p:spPr>
        <p:txBody>
          <a:bodyPr wrap="square" tIns="36000" bIns="3600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kern="0" dirty="0">
                <a:solidFill>
                  <a:prstClr val="black"/>
                </a:solidFill>
              </a:rPr>
              <a:t>Motivações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728585" y="4010612"/>
            <a:ext cx="2777357" cy="2553891"/>
          </a:xfrm>
          <a:prstGeom prst="flowChartAlternateProcess">
            <a:avLst/>
          </a:prstGeom>
          <a:solidFill>
            <a:srgbClr val="3DBDC3"/>
          </a:solidFill>
        </p:spPr>
        <p:txBody>
          <a:bodyPr wrap="square" rtlCol="0">
            <a:spAutoFit/>
          </a:bodyPr>
          <a:lstStyle/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ee Rg" panose="02000503000000020004" pitchFamily="50" charset="0"/>
                <a:cs typeface="Arial" panose="020B0604020202020204" pitchFamily="34" charset="0"/>
              </a:rPr>
              <a:t>Foco</a:t>
            </a:r>
            <a:r>
              <a:rPr kumimoji="0" lang="pt-BR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ee Rg" panose="02000503000000020004" pitchFamily="50" charset="0"/>
                <a:cs typeface="Arial" panose="020B0604020202020204" pitchFamily="34" charset="0"/>
              </a:rPr>
              <a:t> na entrega e resolução de  Problemas ocupava espaço da </a:t>
            </a:r>
            <a:r>
              <a:rPr lang="pt-BR" sz="2400" b="1" kern="0" dirty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Evolução</a:t>
            </a:r>
            <a:r>
              <a:rPr kumimoji="0" lang="pt-BR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ee Rg" panose="02000503000000020004" pitchFamily="50" charset="0"/>
                <a:cs typeface="Arial" panose="020B0604020202020204" pitchFamily="34" charset="0"/>
              </a:rPr>
              <a:t> das Pessoas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ree Rg" panose="02000503000000020004" pitchFamily="50" charset="0"/>
              <a:cs typeface="Arial" panose="020B060402020202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8372043" y="1717029"/>
            <a:ext cx="3352799" cy="1328023"/>
          </a:xfrm>
          <a:prstGeom prst="flowChartAlternateProcess">
            <a:avLst/>
          </a:prstGeom>
          <a:solidFill>
            <a:srgbClr val="23D39D"/>
          </a:solidFill>
        </p:spPr>
        <p:txBody>
          <a:bodyPr wrap="square" rtlCol="0">
            <a:spAutoFit/>
          </a:bodyPr>
          <a:lstStyle/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ee Rg" panose="02000503000000020004" pitchFamily="50" charset="0"/>
                <a:cs typeface="Arial" panose="020B0604020202020204" pitchFamily="34" charset="0"/>
              </a:rPr>
              <a:t>Distorções no</a:t>
            </a:r>
            <a:r>
              <a:rPr kumimoji="0" lang="pt-BR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ee Rg" panose="02000503000000020004" pitchFamily="50" charset="0"/>
                <a:cs typeface="Arial" panose="020B0604020202020204" pitchFamily="34" charset="0"/>
              </a:rPr>
              <a:t> </a:t>
            </a:r>
            <a:r>
              <a:rPr lang="pt-BR" sz="2400" b="1" kern="0" dirty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Reconhecimento</a:t>
            </a:r>
            <a:r>
              <a:rPr kumimoji="0" lang="pt-BR" sz="2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ee Rg" panose="02000503000000020004" pitchFamily="50" charset="0"/>
                <a:cs typeface="Arial" panose="020B0604020202020204" pitchFamily="34" charset="0"/>
              </a:rPr>
              <a:t> por falta de um padrão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ree Rg" panose="02000503000000020004" pitchFamily="50" charset="0"/>
              <a:cs typeface="Arial" panose="020B060402020202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8372043" y="4827856"/>
            <a:ext cx="2467214" cy="919401"/>
          </a:xfrm>
          <a:prstGeom prst="flowChartAlternateProcess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2400" kern="0" dirty="0" err="1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Turnovers</a:t>
            </a:r>
            <a:r>
              <a:rPr lang="pt-BR" sz="2400" kern="0" dirty="0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 de </a:t>
            </a:r>
            <a:r>
              <a:rPr lang="pt-BR" sz="2400" b="1" kern="0" dirty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Talentos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936194" y="5619180"/>
            <a:ext cx="3129853" cy="919401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2400" kern="0" dirty="0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Curva </a:t>
            </a:r>
            <a:r>
              <a:rPr lang="pt-BR" sz="2400" kern="0" noProof="0" dirty="0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de </a:t>
            </a:r>
            <a:r>
              <a:rPr lang="pt-BR" sz="2400" b="1" kern="0" dirty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A</a:t>
            </a:r>
            <a:r>
              <a:rPr lang="pt-BR" sz="2400" b="1" kern="0" dirty="0" err="1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daptação</a:t>
            </a:r>
            <a:r>
              <a:rPr lang="pt-BR" sz="2400" b="1" kern="0" dirty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 </a:t>
            </a:r>
            <a:r>
              <a:rPr kumimoji="0" lang="pt-BR" sz="2400" b="0" i="0" u="none" strike="noStrike" kern="0" cap="none" spc="0" normalizeH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ee Rg" panose="02000503000000020004" pitchFamily="50" charset="0"/>
                <a:cs typeface="Arial" panose="020B0604020202020204" pitchFamily="34" charset="0"/>
              </a:rPr>
              <a:t>novos </a:t>
            </a:r>
            <a:r>
              <a:rPr lang="pt-BR" sz="2400" kern="0" baseline="0" noProof="0" dirty="0" err="1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Devs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ree Rg" panose="02000503000000020004" pitchFamily="50" charset="0"/>
              <a:cs typeface="Arial" panose="020B06040202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783912" y="1717029"/>
            <a:ext cx="3721248" cy="1736646"/>
          </a:xfrm>
          <a:prstGeom prst="roundRect">
            <a:avLst/>
          </a:prstGeom>
          <a:solidFill>
            <a:srgbClr val="35C3A8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2400" kern="0" dirty="0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Fuga de engajamento por falta de </a:t>
            </a:r>
            <a:r>
              <a:rPr lang="pt-BR" sz="2400" b="1" kern="0" dirty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Feedback</a:t>
            </a:r>
            <a:r>
              <a:rPr lang="pt-BR" sz="2400" kern="0" dirty="0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 e acompanhamento constante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ree Rg" panose="02000503000000020004" pitchFamily="50" charset="0"/>
              <a:cs typeface="Arial" panose="020B0604020202020204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8237899" y="3397963"/>
            <a:ext cx="2601358" cy="919401"/>
          </a:xfrm>
          <a:prstGeom prst="flowChartAlternateProcess">
            <a:avLst/>
          </a:prstGeom>
          <a:solidFill>
            <a:srgbClr val="22ADDE"/>
          </a:solidFill>
        </p:spPr>
        <p:txBody>
          <a:bodyPr wrap="square" rtlCol="0">
            <a:spAutoFit/>
          </a:bodyPr>
          <a:lstStyle/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2400" kern="0" dirty="0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Ausência de visão de </a:t>
            </a:r>
            <a:r>
              <a:rPr lang="pt-BR" sz="2400" b="1" kern="0" dirty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Carreira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5239803" y="1017862"/>
            <a:ext cx="2467214" cy="919401"/>
          </a:xfrm>
          <a:prstGeom prst="flowChartAlternateProcess">
            <a:avLst/>
          </a:prstGeom>
          <a:solidFill>
            <a:srgbClr val="1ACC91"/>
          </a:solidFill>
        </p:spPr>
        <p:txBody>
          <a:bodyPr wrap="square" rtlCol="0">
            <a:spAutoFit/>
          </a:bodyPr>
          <a:lstStyle/>
          <a:p>
            <a:pPr marR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2400" b="1" kern="0" dirty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Retrabalho</a:t>
            </a:r>
            <a:r>
              <a:rPr lang="pt-BR" sz="2400" kern="0" dirty="0">
                <a:solidFill>
                  <a:schemeClr val="bg1"/>
                </a:solidFill>
                <a:latin typeface="Bree Rg" panose="02000503000000020004" pitchFamily="50" charset="0"/>
                <a:cs typeface="Arial" panose="020B0604020202020204" pitchFamily="34" charset="0"/>
              </a:rPr>
              <a:t> constante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ree Rg" panose="02000503000000020004" pitchFamily="50" charset="0"/>
              <a:cs typeface="Arial" panose="020B0604020202020204" pitchFamily="34" charset="0"/>
            </a:endParaRP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379" y="2029375"/>
            <a:ext cx="2601358" cy="345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4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A9C2B1-7A80-4300-9EF0-ADF354DA9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2148" y="343839"/>
            <a:ext cx="9440862" cy="571301"/>
          </a:xfrm>
        </p:spPr>
        <p:txBody>
          <a:bodyPr/>
          <a:lstStyle/>
          <a:p>
            <a:r>
              <a:rPr lang="pt-BR" dirty="0" err="1"/>
              <a:t>Chapter’s</a:t>
            </a:r>
            <a:r>
              <a:rPr lang="pt-BR" dirty="0"/>
              <a:t> Office </a:t>
            </a:r>
            <a:r>
              <a:rPr lang="pt-BR" dirty="0" err="1"/>
              <a:t>Dev</a:t>
            </a:r>
            <a:r>
              <a:rPr lang="pt-BR" dirty="0"/>
              <a:t> Team</a:t>
            </a:r>
          </a:p>
        </p:txBody>
      </p:sp>
      <p:sp>
        <p:nvSpPr>
          <p:cNvPr id="5" name="AutoShape 2" descr="Image result for technical onboard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9A58CD5D-6CF9-4701-81C4-712029375DC0}"/>
              </a:ext>
            </a:extLst>
          </p:cNvPr>
          <p:cNvGrpSpPr/>
          <p:nvPr/>
        </p:nvGrpSpPr>
        <p:grpSpPr>
          <a:xfrm>
            <a:off x="1066801" y="1541416"/>
            <a:ext cx="10915318" cy="4734693"/>
            <a:chOff x="1066801" y="1541416"/>
            <a:chExt cx="10915318" cy="4734693"/>
          </a:xfrm>
        </p:grpSpPr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F27F5E07-E6ED-41BF-AE4E-D0491234F4E5}"/>
                </a:ext>
              </a:extLst>
            </p:cNvPr>
            <p:cNvGrpSpPr/>
            <p:nvPr/>
          </p:nvGrpSpPr>
          <p:grpSpPr>
            <a:xfrm>
              <a:off x="1066801" y="1541416"/>
              <a:ext cx="7862745" cy="4734693"/>
              <a:chOff x="1066801" y="1541416"/>
              <a:chExt cx="7862745" cy="4734693"/>
            </a:xfrm>
          </p:grpSpPr>
          <p:sp>
            <p:nvSpPr>
              <p:cNvPr id="18" name="Retângulo: Cantos Arredondados 17"/>
              <p:cNvSpPr/>
              <p:nvPr/>
            </p:nvSpPr>
            <p:spPr>
              <a:xfrm>
                <a:off x="1066801" y="1541416"/>
                <a:ext cx="7010400" cy="4734693"/>
              </a:xfrm>
              <a:prstGeom prst="roundRect">
                <a:avLst/>
              </a:prstGeom>
              <a:solidFill>
                <a:srgbClr val="32ACF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36000" tIns="36000" rIns="36000" bIns="36000" rtlCol="0" anchor="ctr"/>
              <a:lstStyle/>
              <a:p>
                <a:pPr marL="0" marR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Seta para a Direita 18"/>
              <p:cNvSpPr/>
              <p:nvPr/>
            </p:nvSpPr>
            <p:spPr>
              <a:xfrm>
                <a:off x="7845620" y="3429000"/>
                <a:ext cx="1083926" cy="904976"/>
              </a:xfrm>
              <a:prstGeom prst="rightArrow">
                <a:avLst/>
              </a:prstGeom>
              <a:solidFill>
                <a:srgbClr val="32ACF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36000" tIns="36000" rIns="36000" bIns="36000" rtlCol="0" anchor="ctr"/>
              <a:lstStyle/>
              <a:p>
                <a:pPr marL="0" marR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026" name="Picture 2" descr="Related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4131" y="2655043"/>
              <a:ext cx="2937988" cy="239446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15F7-1B55-405F-8B56-92901C48D93E}"/>
              </a:ext>
            </a:extLst>
          </p:cNvPr>
          <p:cNvGrpSpPr/>
          <p:nvPr/>
        </p:nvGrpSpPr>
        <p:grpSpPr>
          <a:xfrm>
            <a:off x="1534143" y="1819863"/>
            <a:ext cx="2778549" cy="1771721"/>
            <a:chOff x="1235226" y="1780005"/>
            <a:chExt cx="2778549" cy="1771721"/>
          </a:xfrm>
        </p:grpSpPr>
        <p:pic>
          <p:nvPicPr>
            <p:cNvPr id="8196" name="Picture 4" descr="Image result for technical onboardi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226" y="1780005"/>
              <a:ext cx="2778549" cy="177172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1358954" y="2665865"/>
              <a:ext cx="19288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pt-BR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écnico e</a:t>
              </a:r>
            </a:p>
            <a:p>
              <a:pPr marR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pt-BR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ersonalizado</a:t>
              </a:r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862148" y="951202"/>
            <a:ext cx="6009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pt-BR" sz="2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Novas formas de Evolução</a:t>
            </a:r>
            <a:r>
              <a:rPr kumimoji="0" lang="pt-BR" sz="240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do Profissional</a:t>
            </a:r>
            <a:endParaRPr kumimoji="0" lang="pt-BR" sz="24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48A117E9-D6E7-4F77-B191-8F52B796CA3F}"/>
              </a:ext>
            </a:extLst>
          </p:cNvPr>
          <p:cNvGrpSpPr/>
          <p:nvPr/>
        </p:nvGrpSpPr>
        <p:grpSpPr>
          <a:xfrm>
            <a:off x="4896877" y="4169142"/>
            <a:ext cx="2778548" cy="1834889"/>
            <a:chOff x="4906969" y="4162902"/>
            <a:chExt cx="2778549" cy="1932173"/>
          </a:xfrm>
        </p:grpSpPr>
        <p:pic>
          <p:nvPicPr>
            <p:cNvPr id="22" name="Picture 6" descr="Image result for hands on training">
              <a:extLst>
                <a:ext uri="{FF2B5EF4-FFF2-40B4-BE49-F238E27FC236}">
                  <a16:creationId xmlns:a16="http://schemas.microsoft.com/office/drawing/2014/main" id="{920963D0-2322-4426-B31C-2593B14F6F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9" y="4162902"/>
              <a:ext cx="2778549" cy="189827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1415665A-A2CE-4E4B-9228-8C28BB89881A}"/>
                </a:ext>
              </a:extLst>
            </p:cNvPr>
            <p:cNvSpPr txBox="1"/>
            <p:nvPr/>
          </p:nvSpPr>
          <p:spPr>
            <a:xfrm>
              <a:off x="5174300" y="5571855"/>
              <a:ext cx="14398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R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sz="2800" kern="0" dirty="0">
                  <a:solidFill>
                    <a:prstClr val="black"/>
                  </a:solidFill>
                  <a:latin typeface="Georgia Pro Cond Semibold" panose="02040706050405020303" pitchFamily="18" charset="0"/>
                  <a:cs typeface="Aparajita" panose="020B0502040204020203" pitchFamily="18" charset="0"/>
                </a:rPr>
                <a:t>T</a:t>
              </a:r>
              <a:r>
                <a:rPr lang="pt-BR" sz="2600" kern="0" dirty="0">
                  <a:solidFill>
                    <a:prstClr val="black"/>
                  </a:solidFill>
                  <a:latin typeface="Georgia Pro Cond Semibold" panose="02040706050405020303" pitchFamily="18" charset="0"/>
                  <a:cs typeface="Aparajita" panose="020B0502040204020203" pitchFamily="18" charset="0"/>
                </a:rPr>
                <a:t>raining</a:t>
              </a: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95B44D8D-63B0-48CB-A659-EE8C601F5EDA}"/>
              </a:ext>
            </a:extLst>
          </p:cNvPr>
          <p:cNvGrpSpPr/>
          <p:nvPr/>
        </p:nvGrpSpPr>
        <p:grpSpPr>
          <a:xfrm>
            <a:off x="4868010" y="1805355"/>
            <a:ext cx="2778549" cy="1812459"/>
            <a:chOff x="4868010" y="1805355"/>
            <a:chExt cx="2778549" cy="1812459"/>
          </a:xfrm>
        </p:grpSpPr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68010" y="1837880"/>
              <a:ext cx="2778549" cy="177993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5" name="CaixaDeTexto 14"/>
            <p:cNvSpPr txBox="1"/>
            <p:nvPr/>
          </p:nvSpPr>
          <p:spPr>
            <a:xfrm>
              <a:off x="5282753" y="1805355"/>
              <a:ext cx="2006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pt-BR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volução</a:t>
              </a:r>
              <a:r>
                <a:rPr lang="pt-BR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</a:t>
              </a:r>
              <a:r>
                <a:rPr lang="pt-BR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ontínua</a:t>
              </a:r>
            </a:p>
          </p:txBody>
        </p: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30EC3559-2862-429A-89D7-F501E73745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854" y="4162905"/>
            <a:ext cx="2778548" cy="17799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B455DE4E-97C3-4E22-8A0F-2D085D9B92FB}"/>
              </a:ext>
            </a:extLst>
          </p:cNvPr>
          <p:cNvGrpSpPr/>
          <p:nvPr/>
        </p:nvGrpSpPr>
        <p:grpSpPr>
          <a:xfrm>
            <a:off x="8575959" y="1106267"/>
            <a:ext cx="3446244" cy="2103949"/>
            <a:chOff x="8854704" y="4209682"/>
            <a:chExt cx="3319904" cy="1980904"/>
          </a:xfrm>
        </p:grpSpPr>
        <p:sp>
          <p:nvSpPr>
            <p:cNvPr id="27" name="Explosão: 8 Pontos 26">
              <a:hlinkClick r:id="rId7" action="ppaction://hlinksldjump"/>
              <a:extLst>
                <a:ext uri="{FF2B5EF4-FFF2-40B4-BE49-F238E27FC236}">
                  <a16:creationId xmlns:a16="http://schemas.microsoft.com/office/drawing/2014/main" id="{99ED4395-C27B-49F8-B98E-A4BB015C8B61}"/>
                </a:ext>
              </a:extLst>
            </p:cNvPr>
            <p:cNvSpPr/>
            <p:nvPr/>
          </p:nvSpPr>
          <p:spPr>
            <a:xfrm>
              <a:off x="8854704" y="4209682"/>
              <a:ext cx="3319904" cy="1980904"/>
            </a:xfrm>
            <a:prstGeom prst="irregularSeal1">
              <a:avLst/>
            </a:prstGeom>
            <a:solidFill>
              <a:srgbClr val="FFFF00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lIns="36000" tIns="36000" rIns="36000" bIns="36000" rtlCol="0" anchor="ctr"/>
            <a:lstStyle/>
            <a:p>
              <a:pPr marL="0" marR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ixaDeTexto 29">
              <a:hlinkClick r:id="rId7" action="ppaction://hlinksldjump"/>
              <a:extLst>
                <a:ext uri="{FF2B5EF4-FFF2-40B4-BE49-F238E27FC236}">
                  <a16:creationId xmlns:a16="http://schemas.microsoft.com/office/drawing/2014/main" id="{A49E0FF7-35F9-4CA8-AFF6-135035215E7A}"/>
                </a:ext>
              </a:extLst>
            </p:cNvPr>
            <p:cNvSpPr txBox="1"/>
            <p:nvPr/>
          </p:nvSpPr>
          <p:spPr>
            <a:xfrm>
              <a:off x="9337814" y="4775842"/>
              <a:ext cx="235062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b="1" kern="0" noProof="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pt-BR" sz="1600" b="1" kern="0" noProof="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kills</a:t>
              </a:r>
              <a:r>
                <a:rPr lang="pt-BR" b="1" kern="0" noProof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pt-BR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 C</a:t>
              </a:r>
              <a:r>
                <a:rPr lang="pt-BR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arreira</a:t>
              </a:r>
              <a:br>
                <a:rPr lang="pt-BR" kern="0" noProof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kern="0" noProof="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pt-BR" sz="1400" kern="0" noProof="0" dirty="0">
                  <a:latin typeface="Arial" panose="020B0604020202020204" pitchFamily="34" charset="0"/>
                  <a:cs typeface="Arial" panose="020B0604020202020204" pitchFamily="34" charset="0"/>
                </a:rPr>
                <a:t>onectados com evolução contínua!</a:t>
              </a:r>
              <a:endParaRPr kumimoji="0" lang="pt-B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2B75F7EB-0A14-4C56-B7F9-C30F3057BE8F}"/>
              </a:ext>
            </a:extLst>
          </p:cNvPr>
          <p:cNvSpPr/>
          <p:nvPr/>
        </p:nvSpPr>
        <p:spPr>
          <a:xfrm>
            <a:off x="4900704" y="4162905"/>
            <a:ext cx="2779200" cy="1803600"/>
          </a:xfrm>
          <a:prstGeom prst="roundRect">
            <a:avLst/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dash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70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29341" y="2838402"/>
            <a:ext cx="7058535" cy="757130"/>
          </a:xfrm>
        </p:spPr>
        <p:txBody>
          <a:bodyPr/>
          <a:lstStyle/>
          <a:p>
            <a:r>
              <a:rPr lang="pt-BR" sz="4800" b="1" dirty="0"/>
              <a:t>O que queríamos resolver?</a:t>
            </a:r>
          </a:p>
        </p:txBody>
      </p:sp>
    </p:spTree>
    <p:extLst>
      <p:ext uri="{BB962C8B-B14F-4D97-AF65-F5344CB8AC3E}">
        <p14:creationId xmlns:p14="http://schemas.microsoft.com/office/powerpoint/2010/main" val="866352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B4976C9-E530-43BF-85AA-3B2DFEF146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8104" y="951524"/>
            <a:ext cx="6646717" cy="522091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dirty="0"/>
              <a:t>Reduzir bugs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Facilitar a leitura do código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Melhorar desempenho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Definir um padrão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Evoluir os profissionais</a:t>
            </a:r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291143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B4976C9-E530-43BF-85AA-3B2DFEF146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8104" y="951524"/>
            <a:ext cx="6646717" cy="522091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chemeClr val="tx1"/>
                </a:solidFill>
                <a:highlight>
                  <a:srgbClr val="FFFF00"/>
                </a:highlight>
              </a:rPr>
              <a:t>Reduzir bugs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Facilitar a leitura do código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Melhorar desempenho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Definir um padrão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Evoluir os profissionais</a:t>
            </a:r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887846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5187D304-4CDD-43DD-B657-8126AB11FB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CD5E148-A04C-4939-9142-06385A2FD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02" y="1451010"/>
            <a:ext cx="5966396" cy="395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30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B4976C9-E530-43BF-85AA-3B2DFEF146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8104" y="951524"/>
            <a:ext cx="6646717" cy="522091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dirty="0"/>
              <a:t>Reduzir bugs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>
                <a:solidFill>
                  <a:schemeClr val="tx1"/>
                </a:solidFill>
                <a:highlight>
                  <a:srgbClr val="FFFF00"/>
                </a:highlight>
              </a:rPr>
              <a:t>Facilitar a leitura do código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Melhorar desempenho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Definir um padrão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Evoluir os profissionais</a:t>
            </a:r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95303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4049BAF9-0FD3-41AC-B162-1A88C2074A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Resultado de imagem para forrest gump">
            <a:extLst>
              <a:ext uri="{FF2B5EF4-FFF2-40B4-BE49-F238E27FC236}">
                <a16:creationId xmlns:a16="http://schemas.microsoft.com/office/drawing/2014/main" id="{5C611FD0-07D3-4F44-AF39-EB2C2B94E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777" y="894003"/>
            <a:ext cx="3373850" cy="506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filme a origem">
            <a:extLst>
              <a:ext uri="{FF2B5EF4-FFF2-40B4-BE49-F238E27FC236}">
                <a16:creationId xmlns:a16="http://schemas.microsoft.com/office/drawing/2014/main" id="{F186B5E6-5DA8-4CE0-9CD4-9F1A0EECA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103" y="841823"/>
            <a:ext cx="3503566" cy="512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672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181743-30E8-4C08-B932-64AD6588FB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8104" y="951524"/>
            <a:ext cx="6646717" cy="522091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dirty="0"/>
              <a:t>Reduzir bugs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kern="0" dirty="0"/>
              <a:t>Facilitar a leitura do código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>
                <a:solidFill>
                  <a:schemeClr val="tx1"/>
                </a:solidFill>
                <a:highlight>
                  <a:srgbClr val="FFFF00"/>
                </a:highlight>
              </a:rPr>
              <a:t>Melhorar desempenho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Definir um padrão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Evoluir os profissionais</a:t>
            </a:r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57353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7BCC24-4B97-4FA0-B6FF-FD94FD0CBD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9B7A2A5-14EE-49E7-9A06-0E177EA3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210" y="1802611"/>
            <a:ext cx="5579579" cy="384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87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8104" y="951524"/>
            <a:ext cx="6646717" cy="522091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dirty="0"/>
              <a:t>Reduzir bugs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kern="0" dirty="0"/>
              <a:t>Facilitar a leitura do código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kern="0" dirty="0"/>
              <a:t>Melhorar desempenho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>
                <a:solidFill>
                  <a:schemeClr val="tx1"/>
                </a:solidFill>
                <a:highlight>
                  <a:srgbClr val="FFFF00"/>
                </a:highlight>
              </a:rPr>
              <a:t>Definir um padrão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Evoluir os profissionais</a:t>
            </a:r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8215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40CA2F9-B3C4-4E20-954B-5F584EDF23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Resultado de imagem para subjetivo">
            <a:extLst>
              <a:ext uri="{FF2B5EF4-FFF2-40B4-BE49-F238E27FC236}">
                <a16:creationId xmlns:a16="http://schemas.microsoft.com/office/drawing/2014/main" id="{20FA637C-62F4-499E-902D-DC45B7B1B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278" y="1687374"/>
            <a:ext cx="6085444" cy="348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597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B458D28-96C1-418A-93D4-B6419341B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8104" y="951524"/>
            <a:ext cx="6646717" cy="522091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dirty="0"/>
              <a:t>Reduzir bugs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kern="0" dirty="0"/>
              <a:t>Facilitar a leitura do código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kern="0" dirty="0"/>
              <a:t>Melhorar desempenho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strike="sngStrike" kern="0" dirty="0"/>
              <a:t>Definir um padrão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>
                <a:solidFill>
                  <a:schemeClr val="tx1"/>
                </a:solidFill>
                <a:highlight>
                  <a:srgbClr val="FFFF00"/>
                </a:highlight>
              </a:rPr>
              <a:t>Evoluir os profissionais</a:t>
            </a:r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177772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A9C2B1-7A80-4300-9EF0-ADF354DA9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2148" y="343839"/>
            <a:ext cx="9440862" cy="571301"/>
          </a:xfrm>
        </p:spPr>
        <p:txBody>
          <a:bodyPr/>
          <a:lstStyle/>
          <a:p>
            <a:r>
              <a:rPr lang="pt-BR" dirty="0" err="1"/>
              <a:t>Chapter’s</a:t>
            </a:r>
            <a:r>
              <a:rPr lang="pt-BR" dirty="0"/>
              <a:t> Office </a:t>
            </a:r>
            <a:r>
              <a:rPr lang="pt-BR" dirty="0" err="1"/>
              <a:t>Dev</a:t>
            </a:r>
            <a:r>
              <a:rPr lang="pt-BR" dirty="0"/>
              <a:t> Team</a:t>
            </a:r>
          </a:p>
        </p:txBody>
      </p:sp>
      <p:sp>
        <p:nvSpPr>
          <p:cNvPr id="5" name="AutoShape 2" descr="Image result for technical onboard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9A58CD5D-6CF9-4701-81C4-712029375DC0}"/>
              </a:ext>
            </a:extLst>
          </p:cNvPr>
          <p:cNvGrpSpPr/>
          <p:nvPr/>
        </p:nvGrpSpPr>
        <p:grpSpPr>
          <a:xfrm>
            <a:off x="1066801" y="1541416"/>
            <a:ext cx="10915318" cy="4734693"/>
            <a:chOff x="1066801" y="1541416"/>
            <a:chExt cx="10915318" cy="4734693"/>
          </a:xfrm>
        </p:grpSpPr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F27F5E07-E6ED-41BF-AE4E-D0491234F4E5}"/>
                </a:ext>
              </a:extLst>
            </p:cNvPr>
            <p:cNvGrpSpPr/>
            <p:nvPr/>
          </p:nvGrpSpPr>
          <p:grpSpPr>
            <a:xfrm>
              <a:off x="1066801" y="1541416"/>
              <a:ext cx="7862745" cy="4734693"/>
              <a:chOff x="1066801" y="1541416"/>
              <a:chExt cx="7862745" cy="4734693"/>
            </a:xfrm>
          </p:grpSpPr>
          <p:sp>
            <p:nvSpPr>
              <p:cNvPr id="18" name="Retângulo: Cantos Arredondados 17"/>
              <p:cNvSpPr/>
              <p:nvPr/>
            </p:nvSpPr>
            <p:spPr>
              <a:xfrm>
                <a:off x="1066801" y="1541416"/>
                <a:ext cx="7010400" cy="4734693"/>
              </a:xfrm>
              <a:prstGeom prst="roundRect">
                <a:avLst/>
              </a:prstGeom>
              <a:solidFill>
                <a:srgbClr val="32ACF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36000" tIns="36000" rIns="36000" bIns="36000" rtlCol="0" anchor="ctr"/>
              <a:lstStyle/>
              <a:p>
                <a:pPr marL="0" marR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Seta para a Direita 18"/>
              <p:cNvSpPr/>
              <p:nvPr/>
            </p:nvSpPr>
            <p:spPr>
              <a:xfrm>
                <a:off x="7845620" y="3429000"/>
                <a:ext cx="1083926" cy="904976"/>
              </a:xfrm>
              <a:prstGeom prst="rightArrow">
                <a:avLst/>
              </a:prstGeom>
              <a:solidFill>
                <a:srgbClr val="32ACF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36000" tIns="36000" rIns="36000" bIns="36000" rtlCol="0" anchor="ctr"/>
              <a:lstStyle/>
              <a:p>
                <a:pPr marL="0" marR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026" name="Picture 2" descr="Related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4131" y="2655043"/>
              <a:ext cx="2937988" cy="239446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15F7-1B55-405F-8B56-92901C48D93E}"/>
              </a:ext>
            </a:extLst>
          </p:cNvPr>
          <p:cNvGrpSpPr/>
          <p:nvPr/>
        </p:nvGrpSpPr>
        <p:grpSpPr>
          <a:xfrm>
            <a:off x="1534143" y="1819863"/>
            <a:ext cx="2778549" cy="1771721"/>
            <a:chOff x="1235226" y="1780005"/>
            <a:chExt cx="2778549" cy="1771721"/>
          </a:xfrm>
        </p:grpSpPr>
        <p:pic>
          <p:nvPicPr>
            <p:cNvPr id="8196" name="Picture 4" descr="Image result for technical onboardi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226" y="1780005"/>
              <a:ext cx="2778549" cy="177172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1358954" y="2665865"/>
              <a:ext cx="19288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pt-BR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écnico e</a:t>
              </a:r>
            </a:p>
            <a:p>
              <a:pPr marR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pt-BR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ersonalizado</a:t>
              </a:r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862148" y="951202"/>
            <a:ext cx="6009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pt-BR" sz="2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Novas formas de Evolução</a:t>
            </a:r>
            <a:r>
              <a:rPr kumimoji="0" lang="pt-BR" sz="240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do Profissional</a:t>
            </a:r>
            <a:endParaRPr kumimoji="0" lang="pt-BR" sz="24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48A117E9-D6E7-4F77-B191-8F52B796CA3F}"/>
              </a:ext>
            </a:extLst>
          </p:cNvPr>
          <p:cNvGrpSpPr/>
          <p:nvPr/>
        </p:nvGrpSpPr>
        <p:grpSpPr>
          <a:xfrm>
            <a:off x="4896877" y="4169142"/>
            <a:ext cx="2778548" cy="1834889"/>
            <a:chOff x="4906969" y="4162902"/>
            <a:chExt cx="2778549" cy="1932173"/>
          </a:xfrm>
        </p:grpSpPr>
        <p:pic>
          <p:nvPicPr>
            <p:cNvPr id="22" name="Picture 6" descr="Image result for hands on training">
              <a:extLst>
                <a:ext uri="{FF2B5EF4-FFF2-40B4-BE49-F238E27FC236}">
                  <a16:creationId xmlns:a16="http://schemas.microsoft.com/office/drawing/2014/main" id="{920963D0-2322-4426-B31C-2593B14F6F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9" y="4162902"/>
              <a:ext cx="2778549" cy="189827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1415665A-A2CE-4E4B-9228-8C28BB89881A}"/>
                </a:ext>
              </a:extLst>
            </p:cNvPr>
            <p:cNvSpPr txBox="1"/>
            <p:nvPr/>
          </p:nvSpPr>
          <p:spPr>
            <a:xfrm>
              <a:off x="5174300" y="5571855"/>
              <a:ext cx="14398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R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sz="2800" kern="0" dirty="0">
                  <a:solidFill>
                    <a:prstClr val="black"/>
                  </a:solidFill>
                  <a:latin typeface="Georgia Pro Cond Semibold" panose="02040706050405020303" pitchFamily="18" charset="0"/>
                  <a:cs typeface="Aparajita" panose="020B0502040204020203" pitchFamily="18" charset="0"/>
                </a:rPr>
                <a:t>T</a:t>
              </a:r>
              <a:r>
                <a:rPr lang="pt-BR" sz="2600" kern="0" dirty="0">
                  <a:solidFill>
                    <a:prstClr val="black"/>
                  </a:solidFill>
                  <a:latin typeface="Georgia Pro Cond Semibold" panose="02040706050405020303" pitchFamily="18" charset="0"/>
                  <a:cs typeface="Aparajita" panose="020B0502040204020203" pitchFamily="18" charset="0"/>
                </a:rPr>
                <a:t>raining</a:t>
              </a: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95B44D8D-63B0-48CB-A659-EE8C601F5EDA}"/>
              </a:ext>
            </a:extLst>
          </p:cNvPr>
          <p:cNvGrpSpPr/>
          <p:nvPr/>
        </p:nvGrpSpPr>
        <p:grpSpPr>
          <a:xfrm>
            <a:off x="4868010" y="1805355"/>
            <a:ext cx="2778549" cy="1812459"/>
            <a:chOff x="4868010" y="1805355"/>
            <a:chExt cx="2778549" cy="1812459"/>
          </a:xfrm>
        </p:grpSpPr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68010" y="1837880"/>
              <a:ext cx="2778549" cy="177993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5" name="CaixaDeTexto 14"/>
            <p:cNvSpPr txBox="1"/>
            <p:nvPr/>
          </p:nvSpPr>
          <p:spPr>
            <a:xfrm>
              <a:off x="5282753" y="1805355"/>
              <a:ext cx="2006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pt-BR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volução</a:t>
              </a:r>
              <a:r>
                <a:rPr lang="pt-BR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</a:t>
              </a:r>
              <a:r>
                <a:rPr lang="pt-BR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ontínua</a:t>
              </a:r>
            </a:p>
          </p:txBody>
        </p: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30EC3559-2862-429A-89D7-F501E73745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854" y="4162905"/>
            <a:ext cx="2778548" cy="17799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B455DE4E-97C3-4E22-8A0F-2D085D9B92FB}"/>
              </a:ext>
            </a:extLst>
          </p:cNvPr>
          <p:cNvGrpSpPr/>
          <p:nvPr/>
        </p:nvGrpSpPr>
        <p:grpSpPr>
          <a:xfrm>
            <a:off x="8575959" y="1106267"/>
            <a:ext cx="3446244" cy="2103949"/>
            <a:chOff x="8854704" y="4209682"/>
            <a:chExt cx="3319904" cy="1980904"/>
          </a:xfrm>
        </p:grpSpPr>
        <p:sp>
          <p:nvSpPr>
            <p:cNvPr id="27" name="Explosão: 8 Pontos 26">
              <a:hlinkClick r:id="rId7" action="ppaction://hlinksldjump"/>
              <a:extLst>
                <a:ext uri="{FF2B5EF4-FFF2-40B4-BE49-F238E27FC236}">
                  <a16:creationId xmlns:a16="http://schemas.microsoft.com/office/drawing/2014/main" id="{99ED4395-C27B-49F8-B98E-A4BB015C8B61}"/>
                </a:ext>
              </a:extLst>
            </p:cNvPr>
            <p:cNvSpPr/>
            <p:nvPr/>
          </p:nvSpPr>
          <p:spPr>
            <a:xfrm>
              <a:off x="8854704" y="4209682"/>
              <a:ext cx="3319904" cy="1980904"/>
            </a:xfrm>
            <a:prstGeom prst="irregularSeal1">
              <a:avLst/>
            </a:prstGeom>
            <a:solidFill>
              <a:srgbClr val="FFFF00"/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lIns="36000" tIns="36000" rIns="36000" bIns="36000" rtlCol="0" anchor="ctr"/>
            <a:lstStyle/>
            <a:p>
              <a:pPr marL="0" marR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ixaDeTexto 29">
              <a:hlinkClick r:id="rId7" action="ppaction://hlinksldjump"/>
              <a:extLst>
                <a:ext uri="{FF2B5EF4-FFF2-40B4-BE49-F238E27FC236}">
                  <a16:creationId xmlns:a16="http://schemas.microsoft.com/office/drawing/2014/main" id="{A49E0FF7-35F9-4CA8-AFF6-135035215E7A}"/>
                </a:ext>
              </a:extLst>
            </p:cNvPr>
            <p:cNvSpPr txBox="1"/>
            <p:nvPr/>
          </p:nvSpPr>
          <p:spPr>
            <a:xfrm>
              <a:off x="9337814" y="4775842"/>
              <a:ext cx="235062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pt-BR" b="1" kern="0" noProof="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pt-BR" sz="1600" b="1" kern="0" noProof="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kills</a:t>
              </a:r>
              <a:r>
                <a:rPr lang="pt-BR" b="1" kern="0" noProof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pt-BR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 C</a:t>
              </a:r>
              <a:r>
                <a:rPr lang="pt-BR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arreira</a:t>
              </a:r>
              <a:br>
                <a:rPr lang="pt-BR" kern="0" noProof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kern="0" noProof="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pt-BR" sz="1400" kern="0" noProof="0" dirty="0">
                  <a:latin typeface="Arial" panose="020B0604020202020204" pitchFamily="34" charset="0"/>
                  <a:cs typeface="Arial" panose="020B0604020202020204" pitchFamily="34" charset="0"/>
                </a:rPr>
                <a:t>onectados com evolução contínua!</a:t>
              </a:r>
              <a:endParaRPr kumimoji="0" lang="pt-B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2B75F7EB-0A14-4C56-B7F9-C30F3057BE8F}"/>
              </a:ext>
            </a:extLst>
          </p:cNvPr>
          <p:cNvSpPr/>
          <p:nvPr/>
        </p:nvSpPr>
        <p:spPr>
          <a:xfrm>
            <a:off x="4900704" y="4162905"/>
            <a:ext cx="2779200" cy="1803600"/>
          </a:xfrm>
          <a:prstGeom prst="roundRect">
            <a:avLst/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dash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68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1505" y="2930834"/>
            <a:ext cx="2525756" cy="590931"/>
          </a:xfrm>
        </p:spPr>
        <p:txBody>
          <a:bodyPr/>
          <a:lstStyle/>
          <a:p>
            <a:r>
              <a:rPr lang="pt-BR" sz="4800" b="1" dirty="0"/>
              <a:t>Quais problemas encontramos?</a:t>
            </a:r>
          </a:p>
        </p:txBody>
      </p:sp>
    </p:spTree>
    <p:extLst>
      <p:ext uri="{BB962C8B-B14F-4D97-AF65-F5344CB8AC3E}">
        <p14:creationId xmlns:p14="http://schemas.microsoft.com/office/powerpoint/2010/main" val="683611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B2A309F9-2FD2-43C6-885F-0B4FD01722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A07F573-C5AC-4D73-AFB2-7858B2E9D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683" y="309770"/>
            <a:ext cx="4427882" cy="295192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B2F054A-50CE-43FA-83F1-4830D0771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525491"/>
            <a:ext cx="5689861" cy="302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76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B2A309F9-2FD2-43C6-885F-0B4FD01722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C2AB40-15F9-416B-9D20-FE37EB29D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308" y="1310308"/>
            <a:ext cx="4237384" cy="423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42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6705" y="2948004"/>
            <a:ext cx="2525756" cy="590931"/>
          </a:xfrm>
        </p:spPr>
        <p:txBody>
          <a:bodyPr/>
          <a:lstStyle/>
          <a:p>
            <a:r>
              <a:rPr lang="pt-BR" sz="6000" b="1" dirty="0"/>
              <a:t>Desafio e estratégia</a:t>
            </a:r>
          </a:p>
        </p:txBody>
      </p:sp>
    </p:spTree>
    <p:extLst>
      <p:ext uri="{BB962C8B-B14F-4D97-AF65-F5344CB8AC3E}">
        <p14:creationId xmlns:p14="http://schemas.microsoft.com/office/powerpoint/2010/main" val="2984916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33122" y="2934752"/>
            <a:ext cx="2525756" cy="590931"/>
          </a:xfrm>
        </p:spPr>
        <p:txBody>
          <a:bodyPr/>
          <a:lstStyle/>
          <a:p>
            <a:r>
              <a:rPr lang="pt-BR" sz="6000" b="1" dirty="0"/>
              <a:t>Como resolver?</a:t>
            </a:r>
          </a:p>
        </p:txBody>
      </p:sp>
    </p:spTree>
    <p:extLst>
      <p:ext uri="{BB962C8B-B14F-4D97-AF65-F5344CB8AC3E}">
        <p14:creationId xmlns:p14="http://schemas.microsoft.com/office/powerpoint/2010/main" val="2569288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1087" y="2930834"/>
            <a:ext cx="2525756" cy="590931"/>
          </a:xfrm>
        </p:spPr>
        <p:txBody>
          <a:bodyPr/>
          <a:lstStyle/>
          <a:p>
            <a:r>
              <a:rPr lang="pt-BR" sz="4800" b="1" dirty="0" err="1"/>
              <a:t>Code</a:t>
            </a:r>
            <a:r>
              <a:rPr lang="pt-BR" sz="4800" b="1" dirty="0"/>
              <a:t> review + SOLID = </a:t>
            </a:r>
          </a:p>
        </p:txBody>
      </p:sp>
      <p:pic>
        <p:nvPicPr>
          <p:cNvPr id="4108" name="Picture 12" descr="Resultado de imagem para escudo do flamengo fundo transparente">
            <a:extLst>
              <a:ext uri="{FF2B5EF4-FFF2-40B4-BE49-F238E27FC236}">
                <a16:creationId xmlns:a16="http://schemas.microsoft.com/office/drawing/2014/main" id="{4B473E9F-C93D-4ECC-818D-D8F25C585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301" y="236904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157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B4976C9-E530-43BF-85AA-3B2DFEF146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8104" y="951524"/>
            <a:ext cx="6646717" cy="522091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dirty="0"/>
              <a:t>Reduzir bugs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Facilitar a leitura do código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Melhorar desempenho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Definir um padrão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kern="0" dirty="0"/>
              <a:t>Evoluir os profissionais</a:t>
            </a:r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61175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A9C2B1-7A80-4300-9EF0-ADF354DA9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3995" y="928526"/>
            <a:ext cx="9440862" cy="62670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2400" kern="0" dirty="0">
                <a:solidFill>
                  <a:prstClr val="black"/>
                </a:solidFill>
              </a:rPr>
              <a:t>Seleção</a:t>
            </a:r>
            <a:r>
              <a:rPr lang="pt-BR" kern="0" dirty="0">
                <a:solidFill>
                  <a:prstClr val="black"/>
                </a:solidFill>
              </a:rPr>
              <a:t> </a:t>
            </a:r>
            <a:r>
              <a:rPr lang="pt-BR" sz="2400" kern="0" dirty="0">
                <a:solidFill>
                  <a:prstClr val="black"/>
                </a:solidFill>
              </a:rPr>
              <a:t>e Contratação</a:t>
            </a:r>
          </a:p>
        </p:txBody>
      </p:sp>
      <p:sp>
        <p:nvSpPr>
          <p:cNvPr id="5" name="AutoShape 2" descr="Image result for technical onboard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198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39" y="4686913"/>
            <a:ext cx="2478156" cy="8260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DD8DE83A-B6C3-41D7-A1F3-92C4590DCF42}"/>
              </a:ext>
            </a:extLst>
          </p:cNvPr>
          <p:cNvGrpSpPr/>
          <p:nvPr/>
        </p:nvGrpSpPr>
        <p:grpSpPr>
          <a:xfrm>
            <a:off x="953995" y="2094005"/>
            <a:ext cx="2796370" cy="2234851"/>
            <a:chOff x="1186413" y="3608705"/>
            <a:chExt cx="3824754" cy="2849707"/>
          </a:xfrm>
        </p:grpSpPr>
        <p:pic>
          <p:nvPicPr>
            <p:cNvPr id="8200" name="Picture 8" descr="Image result for code challeng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6413" y="4163559"/>
              <a:ext cx="3824754" cy="229485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ixaDeTexto 6"/>
            <p:cNvSpPr txBox="1"/>
            <p:nvPr/>
          </p:nvSpPr>
          <p:spPr>
            <a:xfrm>
              <a:off x="1812940" y="3608705"/>
              <a:ext cx="1693789" cy="911825"/>
            </a:xfrm>
            <a:prstGeom prst="flowChartAlternateProcess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R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pt-BR" i="1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lwyn OT Thin" panose="02000503030000020004" pitchFamily="50" charset="0"/>
                  <a:cs typeface="Arial" panose="020B0604020202020204" pitchFamily="34" charset="0"/>
                </a:rPr>
                <a:t>Coding</a:t>
              </a:r>
              <a:r>
                <a:rPr kumimoji="0" lang="pt-BR" b="1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lwyn OT Thin" panose="02000503030000020004" pitchFamily="50" charset="0"/>
                  <a:cs typeface="Arial" panose="020B0604020202020204" pitchFamily="34" charset="0"/>
                </a:rPr>
                <a:t> </a:t>
              </a:r>
              <a:r>
                <a:rPr kumimoji="0" lang="pt-BR" i="1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lwyn OT Thin" panose="02000503030000020004" pitchFamily="50" charset="0"/>
                  <a:cs typeface="Arial" panose="020B0604020202020204" pitchFamily="34" charset="0"/>
                </a:rPr>
                <a:t>Challenge</a:t>
              </a:r>
              <a:endParaRPr kumimoji="0" lang="pt-BR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lwyn OT Thin" panose="02000503030000020004" pitchFamily="50" charset="0"/>
                <a:cs typeface="Arial" panose="020B0604020202020204" pitchFamily="34" charset="0"/>
              </a:endParaRPr>
            </a:p>
          </p:txBody>
        </p:sp>
      </p:grpSp>
      <p:pic>
        <p:nvPicPr>
          <p:cNvPr id="8206" name="Picture 14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267" y="2094005"/>
            <a:ext cx="3682020" cy="3682020"/>
          </a:xfrm>
          <a:prstGeom prst="ellipse">
            <a:avLst/>
          </a:prstGeom>
          <a:ln w="63500" cap="rnd">
            <a:solidFill>
              <a:srgbClr val="33CC33"/>
            </a:solidFill>
            <a:prstDash val="dash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hlinkClick r:id="rId6" action="ppaction://hlinksldjump"/>
            <a:extLst>
              <a:ext uri="{FF2B5EF4-FFF2-40B4-BE49-F238E27FC236}">
                <a16:creationId xmlns:a16="http://schemas.microsoft.com/office/drawing/2014/main" id="{9BBD674A-F744-4F0E-9D2D-391B28148F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200" y="4509377"/>
            <a:ext cx="390189" cy="355072"/>
          </a:xfrm>
          <a:prstGeom prst="rect">
            <a:avLst/>
          </a:prstGeom>
        </p:spPr>
      </p:pic>
      <p:pic>
        <p:nvPicPr>
          <p:cNvPr id="8204" name="Picture 12" descr="Image result for hackath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591" y="2320859"/>
            <a:ext cx="2226365" cy="1417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D33D5DBA-A11C-4858-A3E2-9DD395DE5BCB}"/>
              </a:ext>
            </a:extLst>
          </p:cNvPr>
          <p:cNvSpPr txBox="1">
            <a:spLocks/>
          </p:cNvSpPr>
          <p:nvPr/>
        </p:nvSpPr>
        <p:spPr>
          <a:xfrm>
            <a:off x="953995" y="292981"/>
            <a:ext cx="9440862" cy="571301"/>
          </a:xfrm>
          <a:prstGeom prst="rect">
            <a:avLst/>
          </a:prstGeom>
          <a:noFill/>
        </p:spPr>
        <p:txBody>
          <a:bodyPr wrap="square" tIns="36000" bIns="3600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err="1"/>
              <a:t>Chapter’s</a:t>
            </a:r>
            <a:r>
              <a:rPr lang="pt-BR" dirty="0"/>
              <a:t> Office Dev Team</a:t>
            </a:r>
          </a:p>
        </p:txBody>
      </p:sp>
    </p:spTree>
    <p:extLst>
      <p:ext uri="{BB962C8B-B14F-4D97-AF65-F5344CB8AC3E}">
        <p14:creationId xmlns:p14="http://schemas.microsoft.com/office/powerpoint/2010/main" val="193115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A9C2B1-7A80-4300-9EF0-ADF354DA9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2148" y="343839"/>
            <a:ext cx="9440862" cy="571301"/>
          </a:xfrm>
        </p:spPr>
        <p:txBody>
          <a:bodyPr/>
          <a:lstStyle/>
          <a:p>
            <a:r>
              <a:rPr lang="pt-BR" dirty="0" err="1"/>
              <a:t>Chapter’s</a:t>
            </a:r>
            <a:r>
              <a:rPr lang="pt-BR" dirty="0"/>
              <a:t> Office </a:t>
            </a:r>
            <a:r>
              <a:rPr lang="pt-BR" dirty="0" err="1"/>
              <a:t>Dev</a:t>
            </a:r>
            <a:r>
              <a:rPr lang="pt-BR" dirty="0"/>
              <a:t>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147" y="869377"/>
            <a:ext cx="10215155" cy="885371"/>
          </a:xfrm>
        </p:spPr>
        <p:txBody>
          <a:bodyPr/>
          <a:lstStyle/>
          <a:p>
            <a:r>
              <a:rPr lang="pt-BR" sz="2400" dirty="0"/>
              <a:t>Prova técnica no processo de contratação</a:t>
            </a:r>
            <a:endParaRPr lang="pt-BR" sz="2400" kern="0" dirty="0">
              <a:solidFill>
                <a:prstClr val="black"/>
              </a:solidFill>
            </a:endParaRPr>
          </a:p>
          <a:p>
            <a:endParaRPr lang="pt-BR" sz="2400" b="1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7945D78-791E-40CB-8625-C74763A8C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88" y="1467284"/>
            <a:ext cx="8201025" cy="4810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Seta: para a Esquerda 4">
            <a:hlinkClick r:id="rId3" action="ppaction://hlinksldjump"/>
            <a:extLst>
              <a:ext uri="{FF2B5EF4-FFF2-40B4-BE49-F238E27FC236}">
                <a16:creationId xmlns:a16="http://schemas.microsoft.com/office/drawing/2014/main" id="{63F731EC-6FD3-4A44-88EA-E10AF801F57A}"/>
              </a:ext>
            </a:extLst>
          </p:cNvPr>
          <p:cNvSpPr/>
          <p:nvPr/>
        </p:nvSpPr>
        <p:spPr>
          <a:xfrm>
            <a:off x="748145" y="6026727"/>
            <a:ext cx="997528" cy="571301"/>
          </a:xfrm>
          <a:prstGeom prst="leftArrow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voltar</a:t>
            </a:r>
          </a:p>
        </p:txBody>
      </p:sp>
    </p:spTree>
    <p:extLst>
      <p:ext uri="{BB962C8B-B14F-4D97-AF65-F5344CB8AC3E}">
        <p14:creationId xmlns:p14="http://schemas.microsoft.com/office/powerpoint/2010/main" val="3855923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40CA2F9-B3C4-4E20-954B-5F584EDF23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3513" y="2634936"/>
            <a:ext cx="8463214" cy="1588127"/>
          </a:xfrm>
        </p:spPr>
        <p:txBody>
          <a:bodyPr/>
          <a:lstStyle/>
          <a:p>
            <a:r>
              <a:rPr lang="pt-BR" sz="5400" dirty="0"/>
              <a:t>Não existe código feio.</a:t>
            </a:r>
            <a:br>
              <a:rPr lang="pt-BR" sz="5400" dirty="0"/>
            </a:br>
            <a:r>
              <a:rPr lang="pt-BR" sz="5400" dirty="0"/>
              <a:t>Feio é não escrever o código.</a:t>
            </a:r>
          </a:p>
        </p:txBody>
      </p:sp>
    </p:spTree>
    <p:extLst>
      <p:ext uri="{BB962C8B-B14F-4D97-AF65-F5344CB8AC3E}">
        <p14:creationId xmlns:p14="http://schemas.microsoft.com/office/powerpoint/2010/main" val="903814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B2A309F9-2FD2-43C6-885F-0B4FD01722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C2AB40-15F9-416B-9D20-FE37EB29D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308" y="1310308"/>
            <a:ext cx="4237384" cy="423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67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1525-5872-44EF-B6F6-9F16BE3F5C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85630" y="869377"/>
            <a:ext cx="3020738" cy="773893"/>
          </a:xfrm>
        </p:spPr>
        <p:txBody>
          <a:bodyPr/>
          <a:lstStyle/>
          <a:p>
            <a:r>
              <a:rPr lang="pt-BR" sz="6000" b="1" dirty="0"/>
              <a:t>Duvide!</a:t>
            </a:r>
            <a:endParaRPr lang="pt-BR" sz="6000" b="1" kern="0" dirty="0">
              <a:solidFill>
                <a:prstClr val="black"/>
              </a:solidFill>
            </a:endParaRPr>
          </a:p>
          <a:p>
            <a:endParaRPr lang="pt-BR" sz="2400" b="1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992B99F-8215-443C-B993-1A5DCDD1E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47" y="2320018"/>
            <a:ext cx="3254105" cy="417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21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24C0E35D-37E0-4C54-8B90-C03DB430D4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9997" y="1860878"/>
            <a:ext cx="6578563" cy="3136243"/>
          </a:xfrm>
        </p:spPr>
        <p:txBody>
          <a:bodyPr/>
          <a:lstStyle/>
          <a:p>
            <a:r>
              <a:rPr lang="pt-BR" dirty="0"/>
              <a:t>Paulo Boccaletti</a:t>
            </a:r>
          </a:p>
          <a:p>
            <a:r>
              <a:rPr lang="pt-BR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pboccaletti@gmail.com</a:t>
            </a:r>
            <a:endParaRPr lang="pt-BR" sz="2400" dirty="0"/>
          </a:p>
          <a:p>
            <a:r>
              <a:rPr lang="pt-BR" sz="2400" dirty="0"/>
              <a:t>(21) 97398-1783</a:t>
            </a:r>
          </a:p>
          <a:p>
            <a:r>
              <a:rPr lang="pt-BR" sz="2400" dirty="0"/>
              <a:t>(19) 99562-3790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Consultor de Transformação, Chapter Lead e </a:t>
            </a:r>
            <a:r>
              <a:rPr lang="pt-BR" sz="2400" dirty="0" err="1"/>
              <a:t>SAFe</a:t>
            </a:r>
            <a:r>
              <a:rPr lang="pt-BR" sz="2400" dirty="0"/>
              <a:t> </a:t>
            </a:r>
            <a:r>
              <a:rPr lang="pt-BR" sz="2400" dirty="0" err="1"/>
              <a:t>Agilist</a:t>
            </a:r>
            <a:r>
              <a:rPr lang="pt-B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97534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 w="12700" cap="flat" cmpd="sng" algn="ctr">
          <a:noFill/>
          <a:prstDash val="solid"/>
          <a:miter lim="800000"/>
        </a:ln>
        <a:effectLst/>
      </a:spPr>
      <a:bodyPr lIns="36000" tIns="36000" rIns="36000" bIns="36000" rtlCol="0" anchor="ctr"/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txDef>
      <a:spPr>
        <a:noFill/>
      </a:spPr>
      <a:bodyPr wrap="none" rtlCol="0">
        <a:spAutoFit/>
      </a:bodyPr>
      <a:lstStyle>
        <a:defPPr marR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tabLst/>
          <a:defRPr kumimoji="0" sz="1400" b="0" i="0" u="none" strike="noStrike" kern="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B6725795B754DBB3A85B50C52B7C2" ma:contentTypeVersion="10" ma:contentTypeDescription="Create a new document." ma:contentTypeScope="" ma:versionID="8c2cc342bd51e5aef7a8e23fc0dd55c7">
  <xsd:schema xmlns:xsd="http://www.w3.org/2001/XMLSchema" xmlns:xs="http://www.w3.org/2001/XMLSchema" xmlns:p="http://schemas.microsoft.com/office/2006/metadata/properties" xmlns:ns2="09ba8f77-f3ee-4950-97b3-874244cec60b" xmlns:ns3="1cb82cd0-2f5b-45aa-b826-4164a93968f1" targetNamespace="http://schemas.microsoft.com/office/2006/metadata/properties" ma:root="true" ma:fieldsID="438d3d7ed5cc8db5391326d0da422e14" ns2:_="" ns3:_="">
    <xsd:import namespace="09ba8f77-f3ee-4950-97b3-874244cec60b"/>
    <xsd:import namespace="1cb82cd0-2f5b-45aa-b826-4164a93968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a8f77-f3ee-4950-97b3-874244cec6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b82cd0-2f5b-45aa-b826-4164a93968f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Control xmlns="http://schemas.microsoft.com/VisualStudio/2011/storyboarding/control">
  <Id Name="456db157-6b3b-4e39-924b-6b8ee32d21d1" Revision="1" Stencil="System.MyShapes" StencilVersion="1.0"/>
</Control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CAD53C-9375-4688-B930-0D274D2BDA77}">
  <ds:schemaRefs>
    <ds:schemaRef ds:uri="http://www.w3.org/XML/1998/namespace"/>
    <ds:schemaRef ds:uri="09ba8f77-f3ee-4950-97b3-874244cec60b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1cb82cd0-2f5b-45aa-b826-4164a93968f1"/>
  </ds:schemaRefs>
</ds:datastoreItem>
</file>

<file path=customXml/itemProps2.xml><?xml version="1.0" encoding="utf-8"?>
<ds:datastoreItem xmlns:ds="http://schemas.openxmlformats.org/officeDocument/2006/customXml" ds:itemID="{13485A6D-9A8C-44D7-AD16-E040396FE2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ba8f77-f3ee-4950-97b3-874244cec60b"/>
    <ds:schemaRef ds:uri="1cb82cd0-2f5b-45aa-b826-4164a93968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BDBD50-9824-45B8-90CF-454A52732F30}">
  <ds:schemaRefs>
    <ds:schemaRef ds:uri="http://schemas.microsoft.com/VisualStudio/2011/storyboarding/control"/>
  </ds:schemaRefs>
</ds:datastoreItem>
</file>

<file path=customXml/itemProps4.xml><?xml version="1.0" encoding="utf-8"?>
<ds:datastoreItem xmlns:ds="http://schemas.openxmlformats.org/officeDocument/2006/customXml" ds:itemID="{421CD28C-6D73-4AC9-BF74-F6284274F4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37706</TotalTime>
  <Words>293</Words>
  <Application>Microsoft Office PowerPoint</Application>
  <PresentationFormat>Widescreen</PresentationFormat>
  <Paragraphs>81</Paragraphs>
  <Slides>30</Slides>
  <Notes>0</Notes>
  <HiddenSlides>1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  <vt:variant>
        <vt:lpstr>Apresentações personalizadas</vt:lpstr>
      </vt:variant>
      <vt:variant>
        <vt:i4>8</vt:i4>
      </vt:variant>
    </vt:vector>
  </HeadingPairs>
  <TitlesOfParts>
    <vt:vector size="47" baseType="lpstr">
      <vt:lpstr>Alwyn OT Thin</vt:lpstr>
      <vt:lpstr>Arial</vt:lpstr>
      <vt:lpstr>Bree Rg</vt:lpstr>
      <vt:lpstr>Calibri</vt:lpstr>
      <vt:lpstr>Calibri Light</vt:lpstr>
      <vt:lpstr>Franklin Gothic Heavy</vt:lpstr>
      <vt:lpstr>Georgia Pro Cond Semibold</vt:lpstr>
      <vt:lpstr>Graphik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Cloud</vt:lpstr>
      <vt:lpstr>Dados</vt:lpstr>
      <vt:lpstr>Apresentação</vt:lpstr>
      <vt:lpstr>Execução</vt:lpstr>
      <vt:lpstr>Integração</vt:lpstr>
      <vt:lpstr>Eng Software</vt:lpstr>
      <vt:lpstr>Desenvolvimento</vt:lpstr>
      <vt:lpstr>Operação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Violin, Fabricio N.</dc:creator>
  <cp:lastModifiedBy>Paulo Cesar Rezende Boccaletti Junior</cp:lastModifiedBy>
  <cp:revision>522</cp:revision>
  <dcterms:modified xsi:type="dcterms:W3CDTF">2019-11-28T14:16:28Z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0x0101006EFB6725795B754DBB3A85B50C52B7C2</vt:lpwstr>
  </property>
  <property fmtid="{D5CDD505-2E9C-101B-9397-08002B2CF9AE}" pid="3" name="Order">
    <vt:r8>5335700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MSIP_Label_1bc0f418-96a4-4caf-9d7c-ccc5ec7f9d91_Enabled">
    <vt:lpwstr>True</vt:lpwstr>
  </property>
  <property fmtid="{D5CDD505-2E9C-101B-9397-08002B2CF9AE}" pid="9" name="MSIP_Label_1bc0f418-96a4-4caf-9d7c-ccc5ec7f9d91_SiteId">
    <vt:lpwstr>e0793d39-0939-496d-b129-198edd916feb</vt:lpwstr>
  </property>
  <property fmtid="{D5CDD505-2E9C-101B-9397-08002B2CF9AE}" pid="10" name="MSIP_Label_1bc0f418-96a4-4caf-9d7c-ccc5ec7f9d91_Owner">
    <vt:lpwstr>fabricio.n.violin@accenture.com</vt:lpwstr>
  </property>
  <property fmtid="{D5CDD505-2E9C-101B-9397-08002B2CF9AE}" pid="11" name="MSIP_Label_1bc0f418-96a4-4caf-9d7c-ccc5ec7f9d91_SetDate">
    <vt:lpwstr>2018-06-28T18:59:53.2998433Z</vt:lpwstr>
  </property>
  <property fmtid="{D5CDD505-2E9C-101B-9397-08002B2CF9AE}" pid="12" name="MSIP_Label_1bc0f418-96a4-4caf-9d7c-ccc5ec7f9d91_Name">
    <vt:lpwstr>Unrestricted</vt:lpwstr>
  </property>
  <property fmtid="{D5CDD505-2E9C-101B-9397-08002B2CF9AE}" pid="13" name="MSIP_Label_1bc0f418-96a4-4caf-9d7c-ccc5ec7f9d91_Application">
    <vt:lpwstr>Microsoft Azure Information Protection</vt:lpwstr>
  </property>
  <property fmtid="{D5CDD505-2E9C-101B-9397-08002B2CF9AE}" pid="14" name="MSIP_Label_1bc0f418-96a4-4caf-9d7c-ccc5ec7f9d91_Extended_MSFT_Method">
    <vt:lpwstr>Manual</vt:lpwstr>
  </property>
  <property fmtid="{D5CDD505-2E9C-101B-9397-08002B2CF9AE}" pid="15" name="Sensitivity">
    <vt:lpwstr>Unrestricted</vt:lpwstr>
  </property>
</Properties>
</file>