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0" r:id="rId4"/>
    <p:sldMasterId id="214748365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13716000" cx="24377650"/>
  <p:notesSz cx="6858000" cy="9144000"/>
  <p:embeddedFontLst>
    <p:embeddedFont>
      <p:font typeface="Lato"/>
      <p:regular r:id="rId23"/>
      <p:bold r:id="rId24"/>
      <p:italic r:id="rId25"/>
      <p:boldItalic r:id="rId26"/>
    </p:embeddedFont>
    <p:embeddedFont>
      <p:font typeface="Montserrat Light"/>
      <p:regular r:id="rId27"/>
      <p:bold r:id="rId28"/>
      <p:italic r:id="rId29"/>
      <p:boldItalic r:id="rId30"/>
    </p:embeddedFont>
    <p:embeddedFont>
      <p:font typeface="Lato Black"/>
      <p:bold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8112">
          <p15:clr>
            <a:srgbClr val="A4A3A4"/>
          </p15:clr>
        </p15:guide>
        <p15:guide id="2" pos="14830">
          <p15:clr>
            <a:srgbClr val="A4A3A4"/>
          </p15:clr>
        </p15:guide>
        <p15:guide id="3" pos="526">
          <p15:clr>
            <a:srgbClr val="A4A3A4"/>
          </p15:clr>
        </p15:guide>
        <p15:guide id="4" orient="horz" pos="528">
          <p15:clr>
            <a:srgbClr val="A4A3A4"/>
          </p15:clr>
        </p15:guide>
        <p15:guide id="5" pos="7678">
          <p15:clr>
            <a:srgbClr val="A4A3A4"/>
          </p15:clr>
        </p15:guide>
        <p15:guide id="6" orient="horz" pos="43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8112" orient="horz"/>
        <p:guide pos="14830"/>
        <p:guide pos="526"/>
        <p:guide pos="528" orient="horz"/>
        <p:guide pos="7678"/>
        <p:guide pos="434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Lato-bold.fntdata"/><Relationship Id="rId23" Type="http://schemas.openxmlformats.org/officeDocument/2006/relationships/font" Target="fonts/Lat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Lato-boldItalic.fntdata"/><Relationship Id="rId25" Type="http://schemas.openxmlformats.org/officeDocument/2006/relationships/font" Target="fonts/Lato-italic.fntdata"/><Relationship Id="rId28" Type="http://schemas.openxmlformats.org/officeDocument/2006/relationships/font" Target="fonts/MontserratLight-bold.fntdata"/><Relationship Id="rId27" Type="http://schemas.openxmlformats.org/officeDocument/2006/relationships/font" Target="fonts/MontserratLight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MontserratLight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LatoBlack-bold.fntdata"/><Relationship Id="rId30" Type="http://schemas.openxmlformats.org/officeDocument/2006/relationships/font" Target="fonts/MontserratLight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schemas.openxmlformats.org/officeDocument/2006/relationships/font" Target="fonts/LatoBlack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" name="Google Shape;2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61b23e7452_0_0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" name="Google Shape;34;g61b23e745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g61b23e7452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6bb9d10411_0_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" name="Google Shape;47;g6bb9d10411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g6bb9d10411_0_2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6b768a5231_0_0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g6b768a523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g6b768a5231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6b768a5231_0_13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" name="Google Shape;73;g6b768a5231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g6b768a5231_0_1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6b768a5231_0_24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6b768a5231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g6b768a5231_0_2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6b81d4893c_0_5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6b81d4893c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g6b81d4893c_0_5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478a6709a5_0_36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g478a6709a5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g478a6709a5_0_3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61acd1a043_0_62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" name="Google Shape;128;g61acd1a043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g61acd1a043_0_6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6bb9d10411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6bb9d1041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g6bb9d10411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61acd1a043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g61acd1a043_1_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61acd1a043_1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g61acd1a043_1_4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61acd1a043_1_3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g61acd1a043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g61acd1a043_1_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61acd1a043_1_79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0" name="Google Shape;200;g61acd1a043_1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g61acd1a043_1_7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3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2" name="Google Shape;212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ato"/>
              <a:buNone/>
              <a:defRPr b="0" i="0" sz="6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57136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b="0" i="0" sz="35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57136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b="0" i="0" sz="35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57136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b="0" i="0" sz="35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57136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b="0" i="0" sz="35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17216716" y="12712701"/>
            <a:ext cx="5484971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2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1675964" y="730251"/>
            <a:ext cx="21025800" cy="26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ato"/>
              <a:buNone/>
              <a:defRPr b="0" i="0" sz="6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8" name="Google Shape;18;p3"/>
          <p:cNvSpPr txBox="1"/>
          <p:nvPr>
            <p:ph idx="1" type="body"/>
          </p:nvPr>
        </p:nvSpPr>
        <p:spPr>
          <a:xfrm>
            <a:off x="1675964" y="3651250"/>
            <a:ext cx="21025800" cy="87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57136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b="0" i="0" sz="35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57136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b="0" i="0" sz="35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57136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b="0" i="0" sz="35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57136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b="0" i="0" sz="35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" name="Google Shape;19;p3"/>
          <p:cNvSpPr txBox="1"/>
          <p:nvPr>
            <p:ph idx="10" type="dt"/>
          </p:nvPr>
        </p:nvSpPr>
        <p:spPr>
          <a:xfrm>
            <a:off x="1675964" y="12712701"/>
            <a:ext cx="5484900" cy="7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1" type="ftr"/>
          </p:nvPr>
        </p:nvSpPr>
        <p:spPr>
          <a:xfrm>
            <a:off x="8075097" y="12712701"/>
            <a:ext cx="8227500" cy="7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3"/>
          <p:cNvSpPr txBox="1"/>
          <p:nvPr>
            <p:ph idx="12" type="sldNum"/>
          </p:nvPr>
        </p:nvSpPr>
        <p:spPr>
          <a:xfrm>
            <a:off x="17216716" y="12712701"/>
            <a:ext cx="5484900" cy="7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39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g"/><Relationship Id="rId4" Type="http://schemas.openxmlformats.org/officeDocument/2006/relationships/image" Target="../media/image10.png"/><Relationship Id="rId5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ww.youtube.com/watch?v=lZMkvtHU-E4" TargetMode="External"/><Relationship Id="rId4" Type="http://schemas.openxmlformats.org/officeDocument/2006/relationships/image" Target="../media/image5.jpg"/><Relationship Id="rId11" Type="http://schemas.openxmlformats.org/officeDocument/2006/relationships/image" Target="../media/image3.jpg"/><Relationship Id="rId10" Type="http://schemas.openxmlformats.org/officeDocument/2006/relationships/hyperlink" Target="http://www.youtube.com/watch?v=VFrTpLXrInw" TargetMode="External"/><Relationship Id="rId9" Type="http://schemas.openxmlformats.org/officeDocument/2006/relationships/hyperlink" Target="http://dblab.io/" TargetMode="External"/><Relationship Id="rId5" Type="http://schemas.openxmlformats.org/officeDocument/2006/relationships/hyperlink" Target="http://www.youtube.com/watch?v=4lKDCKBprgY" TargetMode="External"/><Relationship Id="rId6" Type="http://schemas.openxmlformats.org/officeDocument/2006/relationships/image" Target="../media/image1.jpg"/><Relationship Id="rId7" Type="http://schemas.openxmlformats.org/officeDocument/2006/relationships/hyperlink" Target="http://www.youtube.com/watch?v=VB_zqXqjYkY" TargetMode="External"/><Relationship Id="rId8" Type="http://schemas.openxmlformats.org/officeDocument/2006/relationships/image" Target="../media/image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jpg"/><Relationship Id="rId4" Type="http://schemas.openxmlformats.org/officeDocument/2006/relationships/image" Target="../media/image13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12.gif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oogle Shape;28;p5"/>
          <p:cNvGrpSpPr/>
          <p:nvPr/>
        </p:nvGrpSpPr>
        <p:grpSpPr>
          <a:xfrm>
            <a:off x="3801700" y="5285875"/>
            <a:ext cx="13905300" cy="3144238"/>
            <a:chOff x="3801700" y="4931306"/>
            <a:chExt cx="13905300" cy="3144238"/>
          </a:xfrm>
        </p:grpSpPr>
        <p:sp>
          <p:nvSpPr>
            <p:cNvPr id="29" name="Google Shape;29;p5"/>
            <p:cNvSpPr txBox="1"/>
            <p:nvPr/>
          </p:nvSpPr>
          <p:spPr>
            <a:xfrm>
              <a:off x="3801700" y="4931306"/>
              <a:ext cx="13905300" cy="255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8000">
                  <a:solidFill>
                    <a:schemeClr val="accent1"/>
                  </a:solidFill>
                  <a:latin typeface="Lato Black"/>
                  <a:ea typeface="Lato Black"/>
                  <a:cs typeface="Lato Black"/>
                  <a:sym typeface="Lato Black"/>
                </a:rPr>
                <a:t>REALIDADE AUMENTADA COM ARCORE</a:t>
              </a:r>
              <a:endParaRPr/>
            </a:p>
          </p:txBody>
        </p:sp>
        <p:sp>
          <p:nvSpPr>
            <p:cNvPr id="30" name="Google Shape;30;p5"/>
            <p:cNvSpPr txBox="1"/>
            <p:nvPr/>
          </p:nvSpPr>
          <p:spPr>
            <a:xfrm>
              <a:off x="3801704" y="7613879"/>
              <a:ext cx="5426026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chemeClr val="dk2"/>
                  </a:solidFill>
                  <a:latin typeface="Lato"/>
                  <a:ea typeface="Lato"/>
                  <a:cs typeface="Lato"/>
                  <a:sym typeface="Lato"/>
                </a:rPr>
                <a:t>LARISSA YASIN</a:t>
              </a:r>
              <a:endParaRPr/>
            </a:p>
          </p:txBody>
        </p:sp>
      </p:grpSp>
      <p:sp>
        <p:nvSpPr>
          <p:cNvPr id="31" name="Google Shape;31;p5"/>
          <p:cNvSpPr/>
          <p:nvPr/>
        </p:nvSpPr>
        <p:spPr>
          <a:xfrm>
            <a:off x="3903801" y="4594069"/>
            <a:ext cx="1140721" cy="1134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/>
          <p:nvPr/>
        </p:nvSpPr>
        <p:spPr>
          <a:xfrm>
            <a:off x="0" y="0"/>
            <a:ext cx="24377700" cy="137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8" name="Google Shape;38;p6"/>
          <p:cNvGrpSpPr/>
          <p:nvPr/>
        </p:nvGrpSpPr>
        <p:grpSpPr>
          <a:xfrm>
            <a:off x="4873166" y="2637817"/>
            <a:ext cx="14632875" cy="8440385"/>
            <a:chOff x="14294895" y="2869659"/>
            <a:chExt cx="8440258" cy="8440385"/>
          </a:xfrm>
        </p:grpSpPr>
        <p:sp>
          <p:nvSpPr>
            <p:cNvPr id="39" name="Google Shape;39;p6"/>
            <p:cNvSpPr/>
            <p:nvPr/>
          </p:nvSpPr>
          <p:spPr>
            <a:xfrm>
              <a:off x="14294895" y="2869659"/>
              <a:ext cx="8177700" cy="7976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0;p6"/>
            <p:cNvSpPr/>
            <p:nvPr/>
          </p:nvSpPr>
          <p:spPr>
            <a:xfrm>
              <a:off x="14575753" y="3333344"/>
              <a:ext cx="8159400" cy="797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" name="Google Shape;41;p6"/>
          <p:cNvGrpSpPr/>
          <p:nvPr/>
        </p:nvGrpSpPr>
        <p:grpSpPr>
          <a:xfrm>
            <a:off x="5966974" y="3602015"/>
            <a:ext cx="13033004" cy="5239734"/>
            <a:chOff x="15915342" y="4922775"/>
            <a:chExt cx="6672300" cy="3767154"/>
          </a:xfrm>
        </p:grpSpPr>
        <p:sp>
          <p:nvSpPr>
            <p:cNvPr id="42" name="Google Shape;42;p6"/>
            <p:cNvSpPr txBox="1"/>
            <p:nvPr/>
          </p:nvSpPr>
          <p:spPr>
            <a:xfrm>
              <a:off x="15915342" y="6264729"/>
              <a:ext cx="6672300" cy="242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08700" lIns="217425" spcFirstLastPara="1" rIns="217425" wrap="square" tIns="108700">
              <a:noAutofit/>
            </a:bodyPr>
            <a:lstStyle/>
            <a:p>
              <a:pPr indent="0" lvl="0" marL="0" marR="0" rtl="0" algn="l">
                <a:lnSpc>
                  <a:spcPct val="153535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lang="en-US" sz="2800">
                  <a:solidFill>
                    <a:schemeClr val="dk2"/>
                  </a:solidFill>
                  <a:latin typeface="Lato"/>
                  <a:ea typeface="Lato"/>
                  <a:cs typeface="Lato"/>
                  <a:sym typeface="Lato"/>
                </a:rPr>
                <a:t>Desenvolvedora Mobile na DBServer. </a:t>
              </a:r>
              <a:endParaRPr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indent="0" lvl="0" marL="0" marR="0" rtl="0" algn="l">
                <a:lnSpc>
                  <a:spcPct val="153535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lang="en-US" sz="2800">
                  <a:solidFill>
                    <a:schemeClr val="dk2"/>
                  </a:solidFill>
                  <a:latin typeface="Lato"/>
                  <a:ea typeface="Lato"/>
                  <a:cs typeface="Lato"/>
                  <a:sym typeface="Lato"/>
                </a:rPr>
                <a:t>Fã de jogos de tabuleiro. </a:t>
              </a:r>
              <a:endParaRPr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indent="0" lvl="0" marL="0" marR="0" rtl="0" algn="l">
                <a:lnSpc>
                  <a:spcPct val="153535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lang="en-US" sz="2800">
                  <a:solidFill>
                    <a:schemeClr val="dk2"/>
                  </a:solidFill>
                  <a:latin typeface="Lato"/>
                  <a:ea typeface="Lato"/>
                  <a:cs typeface="Lato"/>
                  <a:sym typeface="Lato"/>
                </a:rPr>
                <a:t>Co-criadora do jogo Corações da Lila.</a:t>
              </a:r>
              <a:endParaRPr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3" name="Google Shape;43;p6"/>
            <p:cNvSpPr/>
            <p:nvPr/>
          </p:nvSpPr>
          <p:spPr>
            <a:xfrm>
              <a:off x="16001120" y="5938579"/>
              <a:ext cx="714600" cy="113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44" name="Google Shape;44;p6"/>
            <p:cNvSpPr txBox="1"/>
            <p:nvPr/>
          </p:nvSpPr>
          <p:spPr>
            <a:xfrm>
              <a:off x="16001116" y="4922775"/>
              <a:ext cx="3765600" cy="101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800">
                  <a:solidFill>
                    <a:schemeClr val="dk2"/>
                  </a:solidFill>
                  <a:latin typeface="Lato"/>
                  <a:ea typeface="Lato"/>
                  <a:cs typeface="Lato"/>
                  <a:sym typeface="Lato"/>
                </a:rPr>
                <a:t>LARISSA YASIN</a:t>
              </a:r>
              <a:endParaRPr b="1" sz="4800">
                <a:solidFill>
                  <a:schemeClr val="dk2"/>
                </a:solidFill>
                <a:latin typeface="Lato Black"/>
                <a:ea typeface="Lato Black"/>
                <a:cs typeface="Lato Black"/>
                <a:sym typeface="Lato Black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/>
        </p:nvSpPr>
        <p:spPr>
          <a:xfrm>
            <a:off x="2709939" y="4043625"/>
            <a:ext cx="146742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323232"/>
                </a:solidFill>
                <a:latin typeface="Lato"/>
                <a:ea typeface="Lato"/>
                <a:cs typeface="Lato"/>
                <a:sym typeface="Lato"/>
              </a:rPr>
              <a:t>1/7 da população mundial utiliza AR</a:t>
            </a:r>
            <a:endParaRPr/>
          </a:p>
        </p:txBody>
      </p:sp>
      <p:sp>
        <p:nvSpPr>
          <p:cNvPr id="51" name="Google Shape;51;p7"/>
          <p:cNvSpPr/>
          <p:nvPr/>
        </p:nvSpPr>
        <p:spPr>
          <a:xfrm>
            <a:off x="1642028" y="4310063"/>
            <a:ext cx="695400" cy="113400"/>
          </a:xfrm>
          <a:prstGeom prst="rect">
            <a:avLst/>
          </a:prstGeom>
          <a:solidFill>
            <a:srgbClr val="3232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2" name="Google Shape;52;p7"/>
          <p:cNvSpPr txBox="1"/>
          <p:nvPr/>
        </p:nvSpPr>
        <p:spPr>
          <a:xfrm>
            <a:off x="1642025" y="11904875"/>
            <a:ext cx="22356000" cy="13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Lato"/>
                <a:ea typeface="Lato"/>
                <a:cs typeface="Lato"/>
                <a:sym typeface="Lato"/>
              </a:rPr>
              <a:t>https://www.emarketer.com/content/virtual-and-augmented-reality-users-2019</a:t>
            </a:r>
            <a:endParaRPr sz="30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Lato"/>
                <a:ea typeface="Lato"/>
                <a:cs typeface="Lato"/>
                <a:sym typeface="Lato"/>
              </a:rPr>
              <a:t>https://citrusbits.com/stats-and-facts-about-augmented-reality/</a:t>
            </a:r>
            <a:endParaRPr sz="30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3" name="Google Shape;53;p7"/>
          <p:cNvSpPr txBox="1"/>
          <p:nvPr/>
        </p:nvSpPr>
        <p:spPr>
          <a:xfrm>
            <a:off x="2709952" y="4999500"/>
            <a:ext cx="171615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323232"/>
                </a:solidFill>
                <a:latin typeface="Lato"/>
                <a:ea typeface="Lato"/>
                <a:cs typeface="Lato"/>
                <a:sym typeface="Lato"/>
              </a:rPr>
              <a:t>88% das empresas de porte médio utilizam ou estão buscando utilizar AR </a:t>
            </a:r>
            <a:endParaRPr/>
          </a:p>
        </p:txBody>
      </p:sp>
      <p:sp>
        <p:nvSpPr>
          <p:cNvPr id="54" name="Google Shape;54;p7"/>
          <p:cNvSpPr/>
          <p:nvPr/>
        </p:nvSpPr>
        <p:spPr>
          <a:xfrm>
            <a:off x="1642028" y="5265925"/>
            <a:ext cx="695400" cy="113400"/>
          </a:xfrm>
          <a:prstGeom prst="rect">
            <a:avLst/>
          </a:prstGeom>
          <a:solidFill>
            <a:srgbClr val="3232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5" name="Google Shape;55;p7"/>
          <p:cNvSpPr txBox="1"/>
          <p:nvPr/>
        </p:nvSpPr>
        <p:spPr>
          <a:xfrm>
            <a:off x="2709939" y="6008950"/>
            <a:ext cx="146742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323232"/>
                </a:solidFill>
                <a:latin typeface="Lato"/>
                <a:ea typeface="Lato"/>
                <a:cs typeface="Lato"/>
                <a:sym typeface="Lato"/>
              </a:rPr>
              <a:t>71% de consumidores iriam preferir ir em uma loja com AR</a:t>
            </a:r>
            <a:endParaRPr/>
          </a:p>
        </p:txBody>
      </p:sp>
      <p:sp>
        <p:nvSpPr>
          <p:cNvPr id="56" name="Google Shape;56;p7"/>
          <p:cNvSpPr/>
          <p:nvPr/>
        </p:nvSpPr>
        <p:spPr>
          <a:xfrm>
            <a:off x="1642028" y="6275388"/>
            <a:ext cx="695400" cy="113400"/>
          </a:xfrm>
          <a:prstGeom prst="rect">
            <a:avLst/>
          </a:prstGeom>
          <a:solidFill>
            <a:srgbClr val="3232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7" name="Google Shape;57;p7"/>
          <p:cNvSpPr txBox="1"/>
          <p:nvPr/>
        </p:nvSpPr>
        <p:spPr>
          <a:xfrm>
            <a:off x="2709952" y="7018375"/>
            <a:ext cx="167118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323232"/>
                </a:solidFill>
                <a:latin typeface="Lato"/>
                <a:ea typeface="Lato"/>
                <a:cs typeface="Lato"/>
                <a:sym typeface="Lato"/>
              </a:rPr>
              <a:t>53% de consumidores estão interessados em usar AR nos próximos 3 meses</a:t>
            </a:r>
            <a:endParaRPr/>
          </a:p>
        </p:txBody>
      </p:sp>
      <p:sp>
        <p:nvSpPr>
          <p:cNvPr id="58" name="Google Shape;58;p7"/>
          <p:cNvSpPr/>
          <p:nvPr/>
        </p:nvSpPr>
        <p:spPr>
          <a:xfrm>
            <a:off x="1642028" y="7284813"/>
            <a:ext cx="695400" cy="113400"/>
          </a:xfrm>
          <a:prstGeom prst="rect">
            <a:avLst/>
          </a:prstGeom>
          <a:solidFill>
            <a:srgbClr val="3232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9" name="Google Shape;59;p7"/>
          <p:cNvSpPr/>
          <p:nvPr/>
        </p:nvSpPr>
        <p:spPr>
          <a:xfrm>
            <a:off x="10150" y="0"/>
            <a:ext cx="24367500" cy="3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7"/>
          <p:cNvSpPr txBox="1"/>
          <p:nvPr/>
        </p:nvSpPr>
        <p:spPr>
          <a:xfrm>
            <a:off x="1663676" y="1097099"/>
            <a:ext cx="167163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60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rPr>
              <a:t>REALIDADE AUMENTADA NO MERCADO</a:t>
            </a:r>
            <a:endParaRPr b="1" sz="6000">
              <a:solidFill>
                <a:schemeClr val="lt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oogle Shape;66;p8"/>
          <p:cNvGrpSpPr/>
          <p:nvPr/>
        </p:nvGrpSpPr>
        <p:grpSpPr>
          <a:xfrm>
            <a:off x="5016223" y="5153613"/>
            <a:ext cx="14345100" cy="3509547"/>
            <a:chOff x="5016223" y="4772613"/>
            <a:chExt cx="14345100" cy="3509547"/>
          </a:xfrm>
        </p:grpSpPr>
        <p:grpSp>
          <p:nvGrpSpPr>
            <p:cNvPr id="67" name="Google Shape;67;p8"/>
            <p:cNvGrpSpPr/>
            <p:nvPr/>
          </p:nvGrpSpPr>
          <p:grpSpPr>
            <a:xfrm>
              <a:off x="5016223" y="5433811"/>
              <a:ext cx="14345100" cy="2848349"/>
              <a:chOff x="5016223" y="6134725"/>
              <a:chExt cx="14345100" cy="2848349"/>
            </a:xfrm>
          </p:grpSpPr>
          <p:sp>
            <p:nvSpPr>
              <p:cNvPr id="68" name="Google Shape;68;p8"/>
              <p:cNvSpPr txBox="1"/>
              <p:nvPr/>
            </p:nvSpPr>
            <p:spPr>
              <a:xfrm>
                <a:off x="5016223" y="6134725"/>
                <a:ext cx="14345100" cy="1446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8800">
                    <a:solidFill>
                      <a:schemeClr val="accent1"/>
                    </a:solidFill>
                    <a:latin typeface="Lato Black"/>
                    <a:ea typeface="Lato Black"/>
                    <a:cs typeface="Lato Black"/>
                    <a:sym typeface="Lato Black"/>
                  </a:rPr>
                  <a:t>AR NA PRÁTICA</a:t>
                </a:r>
                <a:endParaRPr/>
              </a:p>
            </p:txBody>
          </p:sp>
          <p:sp>
            <p:nvSpPr>
              <p:cNvPr id="69" name="Google Shape;69;p8"/>
              <p:cNvSpPr/>
              <p:nvPr/>
            </p:nvSpPr>
            <p:spPr>
              <a:xfrm>
                <a:off x="6094413" y="7782774"/>
                <a:ext cx="12188700" cy="120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600">
                    <a:solidFill>
                      <a:srgbClr val="7F7F7F"/>
                    </a:solidFill>
                    <a:latin typeface="Lato"/>
                    <a:ea typeface="Lato"/>
                    <a:cs typeface="Lato"/>
                    <a:sym typeface="Lato"/>
                  </a:rPr>
                  <a:t>Onde aplicar</a:t>
                </a:r>
                <a:endParaRPr sz="36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0" name="Google Shape;70;p8"/>
            <p:cNvSpPr/>
            <p:nvPr/>
          </p:nvSpPr>
          <p:spPr>
            <a:xfrm>
              <a:off x="11618464" y="4772613"/>
              <a:ext cx="1140600" cy="11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9"/>
          <p:cNvSpPr/>
          <p:nvPr/>
        </p:nvSpPr>
        <p:spPr>
          <a:xfrm>
            <a:off x="10150" y="0"/>
            <a:ext cx="24367500" cy="238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9"/>
          <p:cNvSpPr txBox="1"/>
          <p:nvPr/>
        </p:nvSpPr>
        <p:spPr>
          <a:xfrm>
            <a:off x="1613926" y="686699"/>
            <a:ext cx="167163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rPr>
              <a:t>Assistência remota</a:t>
            </a:r>
            <a:endParaRPr sz="3000"/>
          </a:p>
        </p:txBody>
      </p:sp>
      <p:pic>
        <p:nvPicPr>
          <p:cNvPr id="78" name="Google Shape;78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67500" y="3458375"/>
            <a:ext cx="16442675" cy="92353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9"/>
          <p:cNvSpPr txBox="1"/>
          <p:nvPr/>
        </p:nvSpPr>
        <p:spPr>
          <a:xfrm>
            <a:off x="20829575" y="12711900"/>
            <a:ext cx="3168600" cy="5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Lato"/>
                <a:ea typeface="Lato"/>
                <a:cs typeface="Lato"/>
                <a:sym typeface="Lato"/>
              </a:rPr>
              <a:t>Vuforia Chalk AR</a:t>
            </a:r>
            <a:endParaRPr sz="30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0"/>
          <p:cNvSpPr/>
          <p:nvPr/>
        </p:nvSpPr>
        <p:spPr>
          <a:xfrm>
            <a:off x="10150" y="0"/>
            <a:ext cx="24367500" cy="238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0"/>
          <p:cNvSpPr txBox="1"/>
          <p:nvPr/>
        </p:nvSpPr>
        <p:spPr>
          <a:xfrm>
            <a:off x="1613926" y="686699"/>
            <a:ext cx="167163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rPr>
              <a:t>E-commerce</a:t>
            </a:r>
            <a:endParaRPr sz="3000"/>
          </a:p>
        </p:txBody>
      </p:sp>
      <p:sp>
        <p:nvSpPr>
          <p:cNvPr id="87" name="Google Shape;87;p10"/>
          <p:cNvSpPr txBox="1"/>
          <p:nvPr/>
        </p:nvSpPr>
        <p:spPr>
          <a:xfrm>
            <a:off x="21186500" y="12711900"/>
            <a:ext cx="2811600" cy="5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Lato"/>
                <a:ea typeface="Lato"/>
                <a:cs typeface="Lato"/>
                <a:sym typeface="Lato"/>
              </a:rPr>
              <a:t>Ikea Place</a:t>
            </a:r>
            <a:endParaRPr sz="30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8" name="Google Shape;88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0672" y="3322926"/>
            <a:ext cx="16716300" cy="93889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1"/>
          <p:cNvSpPr/>
          <p:nvPr/>
        </p:nvSpPr>
        <p:spPr>
          <a:xfrm>
            <a:off x="1353825" y="2713475"/>
            <a:ext cx="6828600" cy="2445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1"/>
          <p:cNvSpPr/>
          <p:nvPr/>
        </p:nvSpPr>
        <p:spPr>
          <a:xfrm>
            <a:off x="1993826" y="4142175"/>
            <a:ext cx="53028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Localização</a:t>
            </a:r>
            <a:endParaRPr/>
          </a:p>
        </p:txBody>
      </p:sp>
      <p:sp>
        <p:nvSpPr>
          <p:cNvPr id="96" name="Google Shape;96;p11"/>
          <p:cNvSpPr/>
          <p:nvPr/>
        </p:nvSpPr>
        <p:spPr>
          <a:xfrm>
            <a:off x="2205256" y="3500918"/>
            <a:ext cx="1479300" cy="113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7" name="Google Shape;97;p11"/>
          <p:cNvSpPr/>
          <p:nvPr/>
        </p:nvSpPr>
        <p:spPr>
          <a:xfrm>
            <a:off x="15825121" y="3517893"/>
            <a:ext cx="728400" cy="11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98" name="Google Shape;98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3825" y="5158474"/>
            <a:ext cx="6828624" cy="4552426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1"/>
          <p:cNvSpPr/>
          <p:nvPr/>
        </p:nvSpPr>
        <p:spPr>
          <a:xfrm>
            <a:off x="1353825" y="9710900"/>
            <a:ext cx="6828600" cy="951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1"/>
          <p:cNvSpPr/>
          <p:nvPr/>
        </p:nvSpPr>
        <p:spPr>
          <a:xfrm>
            <a:off x="1780952" y="9847200"/>
            <a:ext cx="5607000" cy="8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Google Maps</a:t>
            </a:r>
            <a:endParaRPr sz="3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1" name="Google Shape;101;p11"/>
          <p:cNvSpPr/>
          <p:nvPr/>
        </p:nvSpPr>
        <p:spPr>
          <a:xfrm>
            <a:off x="9724838" y="2713475"/>
            <a:ext cx="7178400" cy="2559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1"/>
          <p:cNvSpPr/>
          <p:nvPr/>
        </p:nvSpPr>
        <p:spPr>
          <a:xfrm>
            <a:off x="10073390" y="4121917"/>
            <a:ext cx="4457700" cy="7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Medicina</a:t>
            </a:r>
            <a:endParaRPr b="1" sz="3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3" name="Google Shape;103;p11"/>
          <p:cNvSpPr/>
          <p:nvPr/>
        </p:nvSpPr>
        <p:spPr>
          <a:xfrm>
            <a:off x="9724838" y="9710900"/>
            <a:ext cx="7178400" cy="951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1"/>
          <p:cNvSpPr/>
          <p:nvPr/>
        </p:nvSpPr>
        <p:spPr>
          <a:xfrm>
            <a:off x="10073397" y="3555889"/>
            <a:ext cx="728400" cy="13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05" name="Google Shape;105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24837" y="5504530"/>
            <a:ext cx="7178275" cy="401021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1"/>
          <p:cNvSpPr/>
          <p:nvPr/>
        </p:nvSpPr>
        <p:spPr>
          <a:xfrm>
            <a:off x="10367088" y="9831375"/>
            <a:ext cx="58938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3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VeinSeek</a:t>
            </a:r>
            <a:endParaRPr sz="3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7" name="Google Shape;107;p11"/>
          <p:cNvSpPr txBox="1"/>
          <p:nvPr/>
        </p:nvSpPr>
        <p:spPr>
          <a:xfrm>
            <a:off x="1353827" y="1021799"/>
            <a:ext cx="146061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chemeClr val="dk2"/>
                </a:solidFill>
                <a:latin typeface="Lato Black"/>
                <a:ea typeface="Lato Black"/>
                <a:cs typeface="Lato Black"/>
                <a:sym typeface="Lato Black"/>
              </a:rPr>
              <a:t>OUTROS EXEMPLOS</a:t>
            </a:r>
            <a:endParaRPr/>
          </a:p>
        </p:txBody>
      </p:sp>
      <p:sp>
        <p:nvSpPr>
          <p:cNvPr id="108" name="Google Shape;108;p11"/>
          <p:cNvSpPr/>
          <p:nvPr/>
        </p:nvSpPr>
        <p:spPr>
          <a:xfrm>
            <a:off x="18445700" y="2713475"/>
            <a:ext cx="3991500" cy="2292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1"/>
          <p:cNvSpPr/>
          <p:nvPr/>
        </p:nvSpPr>
        <p:spPr>
          <a:xfrm>
            <a:off x="18709702" y="4174700"/>
            <a:ext cx="33432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Educacional</a:t>
            </a:r>
            <a:endParaRPr b="1" sz="3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0" name="Google Shape;110;p11"/>
          <p:cNvSpPr/>
          <p:nvPr/>
        </p:nvSpPr>
        <p:spPr>
          <a:xfrm>
            <a:off x="18980526" y="3533443"/>
            <a:ext cx="921900" cy="113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1" name="Google Shape;111;p11"/>
          <p:cNvSpPr/>
          <p:nvPr/>
        </p:nvSpPr>
        <p:spPr>
          <a:xfrm>
            <a:off x="18445700" y="11012550"/>
            <a:ext cx="3991500" cy="95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1"/>
          <p:cNvSpPr/>
          <p:nvPr/>
        </p:nvSpPr>
        <p:spPr>
          <a:xfrm>
            <a:off x="18703025" y="11164822"/>
            <a:ext cx="3540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3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Star Chart</a:t>
            </a:r>
            <a:endParaRPr sz="3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3" name="Google Shape;113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445638" y="4989625"/>
            <a:ext cx="3991626" cy="60229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"/>
          <p:cNvSpPr/>
          <p:nvPr/>
        </p:nvSpPr>
        <p:spPr>
          <a:xfrm>
            <a:off x="10150" y="0"/>
            <a:ext cx="24367500" cy="238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2"/>
          <p:cNvSpPr txBox="1"/>
          <p:nvPr/>
        </p:nvSpPr>
        <p:spPr>
          <a:xfrm>
            <a:off x="1613926" y="686699"/>
            <a:ext cx="167163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rPr>
              <a:t>ALGUNS PROJETOS FEITOS NO DBLAB </a:t>
            </a:r>
            <a:endParaRPr b="1" sz="4800">
              <a:solidFill>
                <a:schemeClr val="lt1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rPr>
              <a:t>(LAB DE INOVAÇÃO DA DBSERVER)</a:t>
            </a:r>
            <a:endParaRPr sz="3000"/>
          </a:p>
        </p:txBody>
      </p:sp>
      <p:pic>
        <p:nvPicPr>
          <p:cNvPr id="121" name="Google Shape;121;p12" title="Realidade Aumentada - posicionamento de produto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27750" y="2687800"/>
            <a:ext cx="6872875" cy="5154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2" title="Realidade Estendida para localização Indoor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359000" y="2624938"/>
            <a:ext cx="7040525" cy="528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2" title="Detecção de Objetos e Realidade Estendida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359000" y="8266775"/>
            <a:ext cx="7040525" cy="5280383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"/>
          <p:cNvSpPr txBox="1"/>
          <p:nvPr/>
        </p:nvSpPr>
        <p:spPr>
          <a:xfrm>
            <a:off x="21186500" y="12711900"/>
            <a:ext cx="2811600" cy="5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9"/>
              </a:rPr>
              <a:t>http://dblab.io</a:t>
            </a:r>
            <a:endParaRPr sz="30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25" name="Google Shape;125;p12" title="Case RA varejo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727749" y="8264700"/>
            <a:ext cx="6872875" cy="51546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oogle Shape;131;p13"/>
          <p:cNvGrpSpPr/>
          <p:nvPr/>
        </p:nvGrpSpPr>
        <p:grpSpPr>
          <a:xfrm>
            <a:off x="5016223" y="5153613"/>
            <a:ext cx="14345100" cy="3509547"/>
            <a:chOff x="5016223" y="4772613"/>
            <a:chExt cx="14345100" cy="3509547"/>
          </a:xfrm>
        </p:grpSpPr>
        <p:grpSp>
          <p:nvGrpSpPr>
            <p:cNvPr id="132" name="Google Shape;132;p13"/>
            <p:cNvGrpSpPr/>
            <p:nvPr/>
          </p:nvGrpSpPr>
          <p:grpSpPr>
            <a:xfrm>
              <a:off x="5016223" y="5433811"/>
              <a:ext cx="14345100" cy="2848349"/>
              <a:chOff x="5016223" y="6134725"/>
              <a:chExt cx="14345100" cy="2848349"/>
            </a:xfrm>
          </p:grpSpPr>
          <p:sp>
            <p:nvSpPr>
              <p:cNvPr id="133" name="Google Shape;133;p13"/>
              <p:cNvSpPr txBox="1"/>
              <p:nvPr/>
            </p:nvSpPr>
            <p:spPr>
              <a:xfrm>
                <a:off x="5016223" y="6134725"/>
                <a:ext cx="14345100" cy="1446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Font typeface="Arial"/>
                  <a:buNone/>
                </a:pPr>
                <a:r>
                  <a:rPr b="1" lang="en-US" sz="8800">
                    <a:solidFill>
                      <a:schemeClr val="accent1"/>
                    </a:solidFill>
                    <a:latin typeface="Lato Black"/>
                    <a:ea typeface="Lato Black"/>
                    <a:cs typeface="Lato Black"/>
                    <a:sym typeface="Lato Black"/>
                  </a:rPr>
                  <a:t>ARCORE</a:t>
                </a:r>
                <a:endParaRPr/>
              </a:p>
            </p:txBody>
          </p:sp>
          <p:sp>
            <p:nvSpPr>
              <p:cNvPr id="134" name="Google Shape;134;p13"/>
              <p:cNvSpPr/>
              <p:nvPr/>
            </p:nvSpPr>
            <p:spPr>
              <a:xfrm>
                <a:off x="6094413" y="7782774"/>
                <a:ext cx="12188700" cy="120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Font typeface="Arial"/>
                  <a:buNone/>
                </a:pPr>
                <a:r>
                  <a:rPr lang="en-US" sz="3600">
                    <a:solidFill>
                      <a:srgbClr val="7F7F7F"/>
                    </a:solidFill>
                    <a:latin typeface="Lato"/>
                    <a:ea typeface="Lato"/>
                    <a:cs typeface="Lato"/>
                    <a:sym typeface="Lato"/>
                  </a:rPr>
                  <a:t>Entendendo um pouco a ferramenta</a:t>
                </a:r>
                <a:endParaRPr sz="36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600">
                  <a:solidFill>
                    <a:srgbClr val="7F7F7F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</p:grpSp>
        <p:sp>
          <p:nvSpPr>
            <p:cNvPr id="135" name="Google Shape;135;p13"/>
            <p:cNvSpPr/>
            <p:nvPr/>
          </p:nvSpPr>
          <p:spPr>
            <a:xfrm>
              <a:off x="11618464" y="4772613"/>
              <a:ext cx="1140600" cy="11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oogle Shape;141;p14"/>
          <p:cNvGrpSpPr/>
          <p:nvPr/>
        </p:nvGrpSpPr>
        <p:grpSpPr>
          <a:xfrm>
            <a:off x="1607748" y="3613125"/>
            <a:ext cx="20994272" cy="646200"/>
            <a:chOff x="1850351" y="4826692"/>
            <a:chExt cx="20994272" cy="646200"/>
          </a:xfrm>
        </p:grpSpPr>
        <p:sp>
          <p:nvSpPr>
            <p:cNvPr id="142" name="Google Shape;142;p14"/>
            <p:cNvSpPr txBox="1"/>
            <p:nvPr/>
          </p:nvSpPr>
          <p:spPr>
            <a:xfrm>
              <a:off x="2814823" y="4826692"/>
              <a:ext cx="20029800" cy="64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-US" sz="4800">
                  <a:solidFill>
                    <a:srgbClr val="323232"/>
                  </a:solidFill>
                  <a:latin typeface="Lato"/>
                  <a:ea typeface="Lato"/>
                  <a:cs typeface="Lato"/>
                  <a:sym typeface="Lato"/>
                </a:rPr>
                <a:t>SDK do Google para Android e iOS</a:t>
              </a:r>
              <a:endParaRPr b="1" sz="4800">
                <a:solidFill>
                  <a:srgbClr val="323232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SzPts val="1100"/>
                <a:buNone/>
              </a:pPr>
              <a:r>
                <a:rPr b="1" lang="en-US" sz="4800">
                  <a:solidFill>
                    <a:srgbClr val="323232"/>
                  </a:solidFill>
                  <a:latin typeface="Lato"/>
                  <a:ea typeface="Lato"/>
                  <a:cs typeface="Lato"/>
                  <a:sym typeface="Lato"/>
                </a:rPr>
                <a:t>Pode se desenvolver nativamente ou com Unity e Unreal</a:t>
              </a:r>
              <a:endParaRPr b="1" sz="4800">
                <a:solidFill>
                  <a:srgbClr val="323232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43" name="Google Shape;143;p14"/>
            <p:cNvSpPr/>
            <p:nvPr/>
          </p:nvSpPr>
          <p:spPr>
            <a:xfrm>
              <a:off x="1850351" y="5093138"/>
              <a:ext cx="695400" cy="113400"/>
            </a:xfrm>
            <a:prstGeom prst="rect">
              <a:avLst/>
            </a:prstGeom>
            <a:solidFill>
              <a:srgbClr val="32323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pic>
        <p:nvPicPr>
          <p:cNvPr id="144" name="Google Shape;14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99923" y="8744790"/>
            <a:ext cx="5987951" cy="4133001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4"/>
          <p:cNvSpPr/>
          <p:nvPr/>
        </p:nvSpPr>
        <p:spPr>
          <a:xfrm>
            <a:off x="10150" y="0"/>
            <a:ext cx="24367500" cy="238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4"/>
          <p:cNvSpPr txBox="1"/>
          <p:nvPr/>
        </p:nvSpPr>
        <p:spPr>
          <a:xfrm>
            <a:off x="1613926" y="686699"/>
            <a:ext cx="167163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48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rPr>
              <a:t>ARCore</a:t>
            </a:r>
            <a:endParaRPr b="1" sz="4800">
              <a:solidFill>
                <a:schemeClr val="lt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grpSp>
        <p:nvGrpSpPr>
          <p:cNvPr id="147" name="Google Shape;147;p14"/>
          <p:cNvGrpSpPr/>
          <p:nvPr/>
        </p:nvGrpSpPr>
        <p:grpSpPr>
          <a:xfrm>
            <a:off x="1696760" y="5649500"/>
            <a:ext cx="20994272" cy="646200"/>
            <a:chOff x="1850351" y="4826692"/>
            <a:chExt cx="20994272" cy="646200"/>
          </a:xfrm>
        </p:grpSpPr>
        <p:sp>
          <p:nvSpPr>
            <p:cNvPr id="148" name="Google Shape;148;p14"/>
            <p:cNvSpPr txBox="1"/>
            <p:nvPr/>
          </p:nvSpPr>
          <p:spPr>
            <a:xfrm>
              <a:off x="2814823" y="4826692"/>
              <a:ext cx="20029800" cy="64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SzPts val="1100"/>
                <a:buNone/>
              </a:pPr>
              <a:r>
                <a:rPr b="1" lang="en-US" sz="4800">
                  <a:solidFill>
                    <a:srgbClr val="323232"/>
                  </a:solidFill>
                  <a:latin typeface="Lato"/>
                  <a:ea typeface="Lato"/>
                  <a:cs typeface="Lato"/>
                  <a:sym typeface="Lato"/>
                </a:rPr>
                <a:t>Android 7+ e iOS 11+</a:t>
              </a:r>
              <a:endParaRPr b="1" sz="4800">
                <a:solidFill>
                  <a:srgbClr val="323232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SzPts val="1100"/>
                <a:buNone/>
              </a:pPr>
              <a:r>
                <a:t/>
              </a:r>
              <a:endParaRPr b="1" sz="3600">
                <a:solidFill>
                  <a:srgbClr val="323232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23232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49" name="Google Shape;149;p14"/>
            <p:cNvSpPr/>
            <p:nvPr/>
          </p:nvSpPr>
          <p:spPr>
            <a:xfrm>
              <a:off x="1850351" y="5093138"/>
              <a:ext cx="695400" cy="113400"/>
            </a:xfrm>
            <a:prstGeom prst="rect">
              <a:avLst/>
            </a:prstGeom>
            <a:solidFill>
              <a:srgbClr val="32323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grpSp>
        <p:nvGrpSpPr>
          <p:cNvPr id="150" name="Google Shape;150;p14"/>
          <p:cNvGrpSpPr/>
          <p:nvPr/>
        </p:nvGrpSpPr>
        <p:grpSpPr>
          <a:xfrm>
            <a:off x="1696773" y="7197150"/>
            <a:ext cx="20994272" cy="646200"/>
            <a:chOff x="1850351" y="4826692"/>
            <a:chExt cx="20994272" cy="646200"/>
          </a:xfrm>
        </p:grpSpPr>
        <p:sp>
          <p:nvSpPr>
            <p:cNvPr id="151" name="Google Shape;151;p14"/>
            <p:cNvSpPr txBox="1"/>
            <p:nvPr/>
          </p:nvSpPr>
          <p:spPr>
            <a:xfrm>
              <a:off x="2814823" y="4826692"/>
              <a:ext cx="20029800" cy="64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SzPts val="1100"/>
                <a:buNone/>
              </a:pPr>
              <a:r>
                <a:rPr b="1" lang="en-US" sz="4800">
                  <a:solidFill>
                    <a:srgbClr val="323232"/>
                  </a:solidFill>
                  <a:latin typeface="Lato"/>
                  <a:ea typeface="Lato"/>
                  <a:cs typeface="Lato"/>
                  <a:sym typeface="Lato"/>
                </a:rPr>
                <a:t>Rastreamento de movimento, compreensão do ambiente e estimativa de luz</a:t>
              </a:r>
              <a:endParaRPr b="1" sz="3600">
                <a:solidFill>
                  <a:srgbClr val="323232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23232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52" name="Google Shape;152;p14"/>
            <p:cNvSpPr/>
            <p:nvPr/>
          </p:nvSpPr>
          <p:spPr>
            <a:xfrm>
              <a:off x="1850351" y="5093138"/>
              <a:ext cx="695400" cy="113400"/>
            </a:xfrm>
            <a:prstGeom prst="rect">
              <a:avLst/>
            </a:prstGeom>
            <a:solidFill>
              <a:srgbClr val="32323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5"/>
          <p:cNvSpPr/>
          <p:nvPr/>
        </p:nvSpPr>
        <p:spPr>
          <a:xfrm>
            <a:off x="1407200" y="4038900"/>
            <a:ext cx="10231800" cy="2445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5"/>
          <p:cNvSpPr/>
          <p:nvPr/>
        </p:nvSpPr>
        <p:spPr>
          <a:xfrm>
            <a:off x="17374211" y="4038902"/>
            <a:ext cx="4809900" cy="244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5"/>
          <p:cNvSpPr/>
          <p:nvPr/>
        </p:nvSpPr>
        <p:spPr>
          <a:xfrm>
            <a:off x="2047202" y="5467607"/>
            <a:ext cx="77283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Posicionando objetos</a:t>
            </a:r>
            <a:endParaRPr/>
          </a:p>
        </p:txBody>
      </p:sp>
      <p:sp>
        <p:nvSpPr>
          <p:cNvPr id="160" name="Google Shape;160;p15"/>
          <p:cNvSpPr/>
          <p:nvPr/>
        </p:nvSpPr>
        <p:spPr>
          <a:xfrm>
            <a:off x="17677126" y="5467600"/>
            <a:ext cx="42474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Augmented Faces</a:t>
            </a:r>
            <a:endParaRPr b="1" sz="3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1" name="Google Shape;161;p15"/>
          <p:cNvSpPr/>
          <p:nvPr/>
        </p:nvSpPr>
        <p:spPr>
          <a:xfrm>
            <a:off x="2258631" y="4826343"/>
            <a:ext cx="1479300" cy="113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62" name="Google Shape;162;p15"/>
          <p:cNvSpPr/>
          <p:nvPr/>
        </p:nvSpPr>
        <p:spPr>
          <a:xfrm>
            <a:off x="17777688" y="4826345"/>
            <a:ext cx="695400" cy="113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63" name="Google Shape;163;p15"/>
          <p:cNvSpPr/>
          <p:nvPr/>
        </p:nvSpPr>
        <p:spPr>
          <a:xfrm>
            <a:off x="22847229" y="4826345"/>
            <a:ext cx="695400" cy="113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64" name="Google Shape;164;p15"/>
          <p:cNvSpPr txBox="1"/>
          <p:nvPr/>
        </p:nvSpPr>
        <p:spPr>
          <a:xfrm>
            <a:off x="1642027" y="1762299"/>
            <a:ext cx="146061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chemeClr val="dk2"/>
                </a:solidFill>
                <a:latin typeface="Lato Black"/>
                <a:ea typeface="Lato Black"/>
                <a:cs typeface="Lato Black"/>
                <a:sym typeface="Lato Black"/>
              </a:rPr>
              <a:t>FEATURES</a:t>
            </a:r>
            <a:endParaRPr/>
          </a:p>
        </p:txBody>
      </p:sp>
      <p:pic>
        <p:nvPicPr>
          <p:cNvPr id="165" name="Google Shape;165;p15"/>
          <p:cNvPicPr preferRelativeResize="0"/>
          <p:nvPr/>
        </p:nvPicPr>
        <p:blipFill rotWithShape="1">
          <a:blip r:embed="rId3">
            <a:alphaModFix/>
          </a:blip>
          <a:srcRect b="9495" l="0" r="0" t="9487"/>
          <a:stretch/>
        </p:blipFill>
        <p:spPr>
          <a:xfrm>
            <a:off x="17374200" y="6483911"/>
            <a:ext cx="4809900" cy="5600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07125" y="6483898"/>
            <a:ext cx="10231950" cy="576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6"/>
          <p:cNvSpPr/>
          <p:nvPr/>
        </p:nvSpPr>
        <p:spPr>
          <a:xfrm>
            <a:off x="1503827" y="4038900"/>
            <a:ext cx="9360900" cy="2445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6"/>
          <p:cNvSpPr/>
          <p:nvPr/>
        </p:nvSpPr>
        <p:spPr>
          <a:xfrm>
            <a:off x="13828025" y="4038900"/>
            <a:ext cx="9114000" cy="2445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6"/>
          <p:cNvSpPr/>
          <p:nvPr/>
        </p:nvSpPr>
        <p:spPr>
          <a:xfrm>
            <a:off x="2093342" y="5467607"/>
            <a:ext cx="70704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Augment Images</a:t>
            </a:r>
            <a:endParaRPr/>
          </a:p>
        </p:txBody>
      </p:sp>
      <p:sp>
        <p:nvSpPr>
          <p:cNvPr id="174" name="Google Shape;174;p16"/>
          <p:cNvSpPr/>
          <p:nvPr/>
        </p:nvSpPr>
        <p:spPr>
          <a:xfrm>
            <a:off x="14400245" y="5467607"/>
            <a:ext cx="68838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Cloud Anchors</a:t>
            </a:r>
            <a:endParaRPr/>
          </a:p>
        </p:txBody>
      </p:sp>
      <p:sp>
        <p:nvSpPr>
          <p:cNvPr id="175" name="Google Shape;175;p16"/>
          <p:cNvSpPr/>
          <p:nvPr/>
        </p:nvSpPr>
        <p:spPr>
          <a:xfrm>
            <a:off x="2295354" y="4826343"/>
            <a:ext cx="1353300" cy="113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76" name="Google Shape;176;p16"/>
          <p:cNvSpPr/>
          <p:nvPr/>
        </p:nvSpPr>
        <p:spPr>
          <a:xfrm>
            <a:off x="14604775" y="4826343"/>
            <a:ext cx="1317900" cy="113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77" name="Google Shape;177;p16"/>
          <p:cNvSpPr txBox="1"/>
          <p:nvPr/>
        </p:nvSpPr>
        <p:spPr>
          <a:xfrm>
            <a:off x="1642027" y="1762299"/>
            <a:ext cx="146061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chemeClr val="dk2"/>
                </a:solidFill>
                <a:latin typeface="Lato Black"/>
                <a:ea typeface="Lato Black"/>
                <a:cs typeface="Lato Black"/>
                <a:sym typeface="Lato Black"/>
              </a:rPr>
              <a:t>FEATURES</a:t>
            </a:r>
            <a:endParaRPr/>
          </a:p>
        </p:txBody>
      </p:sp>
      <p:pic>
        <p:nvPicPr>
          <p:cNvPr id="178" name="Google Shape;1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27875" y="6483900"/>
            <a:ext cx="9113926" cy="543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03788" y="6483900"/>
            <a:ext cx="9360966" cy="527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7"/>
          <p:cNvSpPr txBox="1"/>
          <p:nvPr/>
        </p:nvSpPr>
        <p:spPr>
          <a:xfrm>
            <a:off x="1642027" y="1762299"/>
            <a:ext cx="107625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chemeClr val="dk2"/>
                </a:solidFill>
                <a:latin typeface="Lato Black"/>
                <a:ea typeface="Lato Black"/>
                <a:cs typeface="Lato Black"/>
                <a:sym typeface="Lato Black"/>
              </a:rPr>
              <a:t>ARCORE PARA ANDROID </a:t>
            </a:r>
            <a:endParaRPr/>
          </a:p>
        </p:txBody>
      </p:sp>
      <p:sp>
        <p:nvSpPr>
          <p:cNvPr id="186" name="Google Shape;186;p17"/>
          <p:cNvSpPr txBox="1"/>
          <p:nvPr/>
        </p:nvSpPr>
        <p:spPr>
          <a:xfrm>
            <a:off x="1480200" y="4940171"/>
            <a:ext cx="21196800" cy="27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108700" lIns="217425" spcFirstLastPara="1" rIns="217425" wrap="square" tIns="108700">
            <a:noAutofit/>
          </a:bodyPr>
          <a:lstStyle/>
          <a:p>
            <a:pPr indent="-508000" lvl="0" marL="457200" marR="0" rtl="0" algn="just">
              <a:lnSpc>
                <a:spcPct val="145714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rPr>
              <a:t>Android Studio (Java/Kotlin)</a:t>
            </a:r>
            <a:endParaRPr sz="3600"/>
          </a:p>
          <a:p>
            <a:pPr indent="-508000" lvl="0" marL="457200" marR="0" rtl="0" algn="just">
              <a:lnSpc>
                <a:spcPct val="145714"/>
              </a:lnSpc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rPr>
              <a:t>Sceneform </a:t>
            </a:r>
            <a:endParaRPr sz="3600">
              <a:solidFill>
                <a:srgbClr val="7F7F7F"/>
              </a:solidFill>
              <a:latin typeface="Lato"/>
              <a:ea typeface="Lato"/>
              <a:cs typeface="Lato"/>
              <a:sym typeface="Lato"/>
            </a:endParaRPr>
          </a:p>
          <a:p>
            <a:pPr indent="-457200" lvl="1" marL="914400" marR="0" rtl="0" algn="just">
              <a:lnSpc>
                <a:spcPct val="145714"/>
              </a:lnSpc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rial"/>
              <a:buChar char="○"/>
            </a:pPr>
            <a:r>
              <a:rPr lang="en-US" sz="3600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rPr>
              <a:t>https://github.com/google-ar/sceneform-android-sdk</a:t>
            </a:r>
            <a:endParaRPr sz="3600"/>
          </a:p>
          <a:p>
            <a:pPr indent="-508000" lvl="0" marL="457200" marR="0" rtl="0" algn="just">
              <a:lnSpc>
                <a:spcPct val="145714"/>
              </a:lnSpc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rPr>
              <a:t>Emulador ou dispositivo Android com suporte ao ARCore </a:t>
            </a:r>
            <a:endParaRPr sz="3600">
              <a:solidFill>
                <a:srgbClr val="7F7F7F"/>
              </a:solidFill>
              <a:latin typeface="Lato"/>
              <a:ea typeface="Lato"/>
              <a:cs typeface="Lato"/>
              <a:sym typeface="Lato"/>
            </a:endParaRPr>
          </a:p>
          <a:p>
            <a:pPr indent="-457200" lvl="1" marL="914400" marR="0" rtl="0" algn="just">
              <a:lnSpc>
                <a:spcPct val="145714"/>
              </a:lnSpc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rial"/>
              <a:buChar char="○"/>
            </a:pPr>
            <a:r>
              <a:rPr lang="en-US" sz="3600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rPr>
              <a:t>https://developers.google.com/ar/discover/supported-devices</a:t>
            </a:r>
            <a:endParaRPr sz="3600"/>
          </a:p>
        </p:txBody>
      </p:sp>
      <p:sp>
        <p:nvSpPr>
          <p:cNvPr id="187" name="Google Shape;187;p17"/>
          <p:cNvSpPr txBox="1"/>
          <p:nvPr/>
        </p:nvSpPr>
        <p:spPr>
          <a:xfrm>
            <a:off x="2709915" y="3964146"/>
            <a:ext cx="6198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REQUISITOS</a:t>
            </a:r>
            <a:endParaRPr/>
          </a:p>
        </p:txBody>
      </p:sp>
      <p:sp>
        <p:nvSpPr>
          <p:cNvPr id="188" name="Google Shape;188;p17"/>
          <p:cNvSpPr/>
          <p:nvPr/>
        </p:nvSpPr>
        <p:spPr>
          <a:xfrm>
            <a:off x="1642028" y="4230588"/>
            <a:ext cx="695400" cy="113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8"/>
          <p:cNvSpPr/>
          <p:nvPr/>
        </p:nvSpPr>
        <p:spPr>
          <a:xfrm>
            <a:off x="0" y="0"/>
            <a:ext cx="24377649" cy="137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8"/>
          <p:cNvSpPr/>
          <p:nvPr/>
        </p:nvSpPr>
        <p:spPr>
          <a:xfrm>
            <a:off x="12188825" y="16098556"/>
            <a:ext cx="1218882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With this in mind, the marketing department would inform the department to create a prototype. 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8"/>
          <p:cNvSpPr txBox="1"/>
          <p:nvPr/>
        </p:nvSpPr>
        <p:spPr>
          <a:xfrm>
            <a:off x="3701950" y="5892132"/>
            <a:ext cx="12871200" cy="24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VAMOS AO CÓDIGO</a:t>
            </a:r>
            <a:endParaRPr sz="10000"/>
          </a:p>
        </p:txBody>
      </p:sp>
      <p:pic>
        <p:nvPicPr>
          <p:cNvPr id="197" name="Google Shape;1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82025" y="5771340"/>
            <a:ext cx="2642250" cy="264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9"/>
          <p:cNvSpPr/>
          <p:nvPr/>
        </p:nvSpPr>
        <p:spPr>
          <a:xfrm>
            <a:off x="0" y="0"/>
            <a:ext cx="24377700" cy="137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4" name="Google Shape;204;p19"/>
          <p:cNvGrpSpPr/>
          <p:nvPr/>
        </p:nvGrpSpPr>
        <p:grpSpPr>
          <a:xfrm>
            <a:off x="4873166" y="2637817"/>
            <a:ext cx="14632875" cy="8440385"/>
            <a:chOff x="14294895" y="2869659"/>
            <a:chExt cx="8440258" cy="8440385"/>
          </a:xfrm>
        </p:grpSpPr>
        <p:sp>
          <p:nvSpPr>
            <p:cNvPr id="205" name="Google Shape;205;p19"/>
            <p:cNvSpPr/>
            <p:nvPr/>
          </p:nvSpPr>
          <p:spPr>
            <a:xfrm>
              <a:off x="14294895" y="2869659"/>
              <a:ext cx="8177700" cy="7976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19"/>
            <p:cNvSpPr/>
            <p:nvPr/>
          </p:nvSpPr>
          <p:spPr>
            <a:xfrm>
              <a:off x="14575753" y="3333344"/>
              <a:ext cx="8159400" cy="797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7" name="Google Shape;207;p19"/>
          <p:cNvGrpSpPr/>
          <p:nvPr/>
        </p:nvGrpSpPr>
        <p:grpSpPr>
          <a:xfrm>
            <a:off x="6303504" y="4021532"/>
            <a:ext cx="11770500" cy="6136600"/>
            <a:chOff x="6303504" y="3782869"/>
            <a:chExt cx="11770500" cy="6136600"/>
          </a:xfrm>
        </p:grpSpPr>
        <p:sp>
          <p:nvSpPr>
            <p:cNvPr id="208" name="Google Shape;208;p19"/>
            <p:cNvSpPr txBox="1"/>
            <p:nvPr/>
          </p:nvSpPr>
          <p:spPr>
            <a:xfrm>
              <a:off x="6303504" y="3782869"/>
              <a:ext cx="11770500" cy="470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800">
                  <a:solidFill>
                    <a:schemeClr val="dk2"/>
                  </a:solidFill>
                  <a:latin typeface="Lato"/>
                  <a:ea typeface="Lato"/>
                  <a:cs typeface="Lato"/>
                  <a:sym typeface="Lato"/>
                </a:rPr>
                <a:t>PROJETO DISPONÍVEL EM</a:t>
              </a:r>
              <a:br>
                <a:rPr b="1" lang="en-US" sz="4800">
                  <a:solidFill>
                    <a:schemeClr val="dk2"/>
                  </a:solidFill>
                  <a:latin typeface="Lato"/>
                  <a:ea typeface="Lato"/>
                  <a:cs typeface="Lato"/>
                  <a:sym typeface="Lato"/>
                </a:rPr>
              </a:br>
              <a:br>
                <a:rPr b="1" lang="en-US" sz="4800">
                  <a:solidFill>
                    <a:schemeClr val="dk2"/>
                  </a:solidFill>
                  <a:latin typeface="Lato"/>
                  <a:ea typeface="Lato"/>
                  <a:cs typeface="Lato"/>
                  <a:sym typeface="Lato"/>
                </a:rPr>
              </a:br>
              <a:r>
                <a:rPr b="1" lang="en-US" sz="3600">
                  <a:solidFill>
                    <a:schemeClr val="dk2"/>
                  </a:solidFill>
                  <a:latin typeface="Lato"/>
                  <a:ea typeface="Lato"/>
                  <a:cs typeface="Lato"/>
                  <a:sym typeface="Lato"/>
                </a:rPr>
                <a:t>https://github.com/larissayasin/ARCore-talk</a:t>
              </a:r>
              <a:endParaRPr sz="3600"/>
            </a:p>
          </p:txBody>
        </p:sp>
        <p:sp>
          <p:nvSpPr>
            <p:cNvPr id="209" name="Google Shape;209;p19"/>
            <p:cNvSpPr txBox="1"/>
            <p:nvPr/>
          </p:nvSpPr>
          <p:spPr>
            <a:xfrm>
              <a:off x="7412944" y="9396269"/>
              <a:ext cx="32475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" name="Google Shape;215;p20"/>
          <p:cNvGrpSpPr/>
          <p:nvPr/>
        </p:nvGrpSpPr>
        <p:grpSpPr>
          <a:xfrm>
            <a:off x="3801700" y="5285887"/>
            <a:ext cx="10865276" cy="3144263"/>
            <a:chOff x="3801700" y="4931318"/>
            <a:chExt cx="10865276" cy="3144263"/>
          </a:xfrm>
        </p:grpSpPr>
        <p:sp>
          <p:nvSpPr>
            <p:cNvPr id="216" name="Google Shape;216;p20"/>
            <p:cNvSpPr txBox="1"/>
            <p:nvPr/>
          </p:nvSpPr>
          <p:spPr>
            <a:xfrm>
              <a:off x="3801704" y="4931318"/>
              <a:ext cx="10865272" cy="25545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8000">
                  <a:solidFill>
                    <a:schemeClr val="accent1"/>
                  </a:solidFill>
                  <a:latin typeface="Lato Black"/>
                  <a:ea typeface="Lato Black"/>
                  <a:cs typeface="Lato Black"/>
                  <a:sym typeface="Lato Black"/>
                </a:rPr>
                <a:t>Obrigada!</a:t>
              </a:r>
              <a:endParaRPr/>
            </a:p>
          </p:txBody>
        </p:sp>
        <p:sp>
          <p:nvSpPr>
            <p:cNvPr id="217" name="Google Shape;217;p20"/>
            <p:cNvSpPr txBox="1"/>
            <p:nvPr/>
          </p:nvSpPr>
          <p:spPr>
            <a:xfrm>
              <a:off x="3801700" y="7613881"/>
              <a:ext cx="77724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solidFill>
                    <a:schemeClr val="dk2"/>
                  </a:solidFill>
                  <a:latin typeface="Lato"/>
                  <a:ea typeface="Lato"/>
                  <a:cs typeface="Lato"/>
                  <a:sym typeface="Lato"/>
                </a:rPr>
                <a:t>larissa.yasin@gmail.com</a:t>
              </a:r>
              <a:endParaRPr b="1" sz="3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solidFill>
                    <a:schemeClr val="dk2"/>
                  </a:solidFill>
                  <a:latin typeface="Lato"/>
                  <a:ea typeface="Lato"/>
                  <a:cs typeface="Lato"/>
                  <a:sym typeface="Lato"/>
                </a:rPr>
                <a:t>https://www.linkedin.com/in/larissayasin/</a:t>
              </a:r>
              <a:br>
                <a:rPr b="1" lang="en-US" sz="3000">
                  <a:solidFill>
                    <a:schemeClr val="dk2"/>
                  </a:solidFill>
                  <a:latin typeface="Lato"/>
                  <a:ea typeface="Lato"/>
                  <a:cs typeface="Lato"/>
                  <a:sym typeface="Lato"/>
                </a:rPr>
              </a:br>
              <a:r>
                <a:rPr b="1" lang="en-US" sz="3000">
                  <a:solidFill>
                    <a:schemeClr val="dk2"/>
                  </a:solidFill>
                  <a:latin typeface="Lato"/>
                  <a:ea typeface="Lato"/>
                  <a:cs typeface="Lato"/>
                  <a:sym typeface="Lato"/>
                </a:rPr>
                <a:t>https://twitter.com/larissayasin</a:t>
              </a:r>
              <a:endParaRPr b="1" sz="3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218" name="Google Shape;218;p20"/>
          <p:cNvSpPr/>
          <p:nvPr/>
        </p:nvSpPr>
        <p:spPr>
          <a:xfrm>
            <a:off x="3903801" y="4594069"/>
            <a:ext cx="1140721" cy="1134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8 1">
      <a:dk1>
        <a:srgbClr val="000000"/>
      </a:dk1>
      <a:lt1>
        <a:srgbClr val="FFFFFF"/>
      </a:lt1>
      <a:dk2>
        <a:srgbClr val="323232"/>
      </a:dk2>
      <a:lt2>
        <a:srgbClr val="FEFFFE"/>
      </a:lt2>
      <a:accent1>
        <a:srgbClr val="145DE8"/>
      </a:accent1>
      <a:accent2>
        <a:srgbClr val="1837D1"/>
      </a:accent2>
      <a:accent3>
        <a:srgbClr val="1758D1"/>
      </a:accent3>
      <a:accent4>
        <a:srgbClr val="406E9D"/>
      </a:accent4>
      <a:accent5>
        <a:srgbClr val="22314D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8 1">
      <a:dk1>
        <a:srgbClr val="000000"/>
      </a:dk1>
      <a:lt1>
        <a:srgbClr val="FFFFFF"/>
      </a:lt1>
      <a:dk2>
        <a:srgbClr val="323232"/>
      </a:dk2>
      <a:lt2>
        <a:srgbClr val="FEFFFE"/>
      </a:lt2>
      <a:accent1>
        <a:srgbClr val="145DE8"/>
      </a:accent1>
      <a:accent2>
        <a:srgbClr val="1837D1"/>
      </a:accent2>
      <a:accent3>
        <a:srgbClr val="1758D1"/>
      </a:accent3>
      <a:accent4>
        <a:srgbClr val="406E9D"/>
      </a:accent4>
      <a:accent5>
        <a:srgbClr val="22314D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