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57" r:id="rId3"/>
    <p:sldId id="258" r:id="rId4"/>
    <p:sldId id="262" r:id="rId5"/>
    <p:sldId id="259" r:id="rId6"/>
    <p:sldId id="269" r:id="rId7"/>
    <p:sldId id="260" r:id="rId8"/>
    <p:sldId id="270" r:id="rId9"/>
    <p:sldId id="267" r:id="rId10"/>
    <p:sldId id="268" r:id="rId11"/>
    <p:sldId id="271" r:id="rId12"/>
    <p:sldId id="266" r:id="rId13"/>
    <p:sldId id="263" r:id="rId14"/>
    <p:sldId id="265" r:id="rId15"/>
    <p:sldId id="264" r:id="rId16"/>
    <p:sldId id="272" r:id="rId17"/>
    <p:sldId id="273" r:id="rId18"/>
    <p:sldId id="274" r:id="rId19"/>
    <p:sldId id="277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42"/>
    <p:restoredTop sz="96928"/>
  </p:normalViewPr>
  <p:slideViewPr>
    <p:cSldViewPr snapToGrid="0" snapToObjects="1">
      <p:cViewPr varScale="1">
        <p:scale>
          <a:sx n="147" d="100"/>
          <a:sy n="147" d="100"/>
        </p:scale>
        <p:origin x="232" y="360"/>
      </p:cViewPr>
      <p:guideLst/>
    </p:cSldViewPr>
  </p:slideViewPr>
  <p:outlineViewPr>
    <p:cViewPr>
      <p:scale>
        <a:sx n="33" d="100"/>
        <a:sy n="33" d="100"/>
      </p:scale>
      <p:origin x="0" y="-71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svg"/><Relationship Id="rId1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07A4AE-C00C-407C-B138-A4B056BCCF3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DA321F4-4DEF-4A42-9CB8-B8E249D2987D}">
      <dgm:prSet/>
      <dgm:spPr/>
      <dgm:t>
        <a:bodyPr/>
        <a:lstStyle/>
        <a:p>
          <a:pPr>
            <a:defRPr cap="all"/>
          </a:pPr>
          <a:r>
            <a:rPr lang="pt-BR" i="1"/>
            <a:t>Cloud computing</a:t>
          </a:r>
          <a:r>
            <a:rPr lang="pt-BR"/>
            <a:t> é o ambiente ideal para </a:t>
          </a:r>
          <a:r>
            <a:rPr lang="pt-BR" b="1"/>
            <a:t>treino</a:t>
          </a:r>
          <a:r>
            <a:rPr lang="pt-BR"/>
            <a:t> de modelos de ML / AI</a:t>
          </a:r>
          <a:endParaRPr lang="en-US"/>
        </a:p>
      </dgm:t>
    </dgm:pt>
    <dgm:pt modelId="{5D663C81-F7CC-4CE2-904A-5B85FB9E8886}" type="parTrans" cxnId="{5CE5F260-1AAB-42FE-B38E-D8757B23BBC8}">
      <dgm:prSet/>
      <dgm:spPr/>
      <dgm:t>
        <a:bodyPr/>
        <a:lstStyle/>
        <a:p>
          <a:endParaRPr lang="en-US"/>
        </a:p>
      </dgm:t>
    </dgm:pt>
    <dgm:pt modelId="{DC911C11-3679-4087-8C97-69002CD64EC9}" type="sibTrans" cxnId="{5CE5F260-1AAB-42FE-B38E-D8757B23BBC8}">
      <dgm:prSet/>
      <dgm:spPr/>
      <dgm:t>
        <a:bodyPr/>
        <a:lstStyle/>
        <a:p>
          <a:endParaRPr lang="en-US"/>
        </a:p>
      </dgm:t>
    </dgm:pt>
    <dgm:pt modelId="{DDDADD19-93EF-4BA8-8955-2BC09A9984DB}">
      <dgm:prSet/>
      <dgm:spPr/>
      <dgm:t>
        <a:bodyPr/>
        <a:lstStyle/>
        <a:p>
          <a:pPr>
            <a:defRPr cap="all"/>
          </a:pPr>
          <a:r>
            <a:rPr lang="pt-BR"/>
            <a:t>A predição não está restrita à nuvem</a:t>
          </a:r>
          <a:endParaRPr lang="en-US"/>
        </a:p>
      </dgm:t>
    </dgm:pt>
    <dgm:pt modelId="{66ABD4B4-16F4-460B-A382-554CEE915579}" type="parTrans" cxnId="{1A1ED37D-2BDB-4108-8D4E-A9E6355BDF65}">
      <dgm:prSet/>
      <dgm:spPr/>
      <dgm:t>
        <a:bodyPr/>
        <a:lstStyle/>
        <a:p>
          <a:endParaRPr lang="en-US"/>
        </a:p>
      </dgm:t>
    </dgm:pt>
    <dgm:pt modelId="{285F72AC-630F-49C5-BA3A-99633911A16D}" type="sibTrans" cxnId="{1A1ED37D-2BDB-4108-8D4E-A9E6355BDF65}">
      <dgm:prSet/>
      <dgm:spPr/>
      <dgm:t>
        <a:bodyPr/>
        <a:lstStyle/>
        <a:p>
          <a:endParaRPr lang="en-US"/>
        </a:p>
      </dgm:t>
    </dgm:pt>
    <dgm:pt modelId="{14072E68-D909-43C1-9080-60775E90D4AD}" type="pres">
      <dgm:prSet presAssocID="{2B07A4AE-C00C-407C-B138-A4B056BCCF3D}" presName="root" presStyleCnt="0">
        <dgm:presLayoutVars>
          <dgm:dir/>
          <dgm:resizeHandles val="exact"/>
        </dgm:presLayoutVars>
      </dgm:prSet>
      <dgm:spPr/>
    </dgm:pt>
    <dgm:pt modelId="{DBDB6F34-2690-4B0E-99F7-999CAE93BD0F}" type="pres">
      <dgm:prSet presAssocID="{0DA321F4-4DEF-4A42-9CB8-B8E249D2987D}" presName="compNode" presStyleCnt="0"/>
      <dgm:spPr/>
    </dgm:pt>
    <dgm:pt modelId="{BC5AB82A-4FEA-44D9-971A-634E2BA06BBD}" type="pres">
      <dgm:prSet presAssocID="{0DA321F4-4DEF-4A42-9CB8-B8E249D2987D}" presName="iconBgRect" presStyleLbl="bgShp" presStyleIdx="0" presStyleCnt="2"/>
      <dgm:spPr/>
    </dgm:pt>
    <dgm:pt modelId="{A3C2ED1C-1099-4249-83C2-F8DC4541DE62}" type="pres">
      <dgm:prSet presAssocID="{0DA321F4-4DEF-4A42-9CB8-B8E249D2987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FD52E7BA-4FE6-48A9-BE6E-348B4A5E8C11}" type="pres">
      <dgm:prSet presAssocID="{0DA321F4-4DEF-4A42-9CB8-B8E249D2987D}" presName="spaceRect" presStyleCnt="0"/>
      <dgm:spPr/>
    </dgm:pt>
    <dgm:pt modelId="{7E7355C0-D56F-4EC6-A824-4C3EBFC988A3}" type="pres">
      <dgm:prSet presAssocID="{0DA321F4-4DEF-4A42-9CB8-B8E249D2987D}" presName="textRect" presStyleLbl="revTx" presStyleIdx="0" presStyleCnt="2">
        <dgm:presLayoutVars>
          <dgm:chMax val="1"/>
          <dgm:chPref val="1"/>
        </dgm:presLayoutVars>
      </dgm:prSet>
      <dgm:spPr/>
    </dgm:pt>
    <dgm:pt modelId="{5DE01577-5C55-4E58-9D4D-E6C15B316D1B}" type="pres">
      <dgm:prSet presAssocID="{DC911C11-3679-4087-8C97-69002CD64EC9}" presName="sibTrans" presStyleCnt="0"/>
      <dgm:spPr/>
    </dgm:pt>
    <dgm:pt modelId="{07956527-3743-4F5F-BF7C-0DCAC1CBBA5E}" type="pres">
      <dgm:prSet presAssocID="{DDDADD19-93EF-4BA8-8955-2BC09A9984DB}" presName="compNode" presStyleCnt="0"/>
      <dgm:spPr/>
    </dgm:pt>
    <dgm:pt modelId="{5F47D93B-17C5-40AC-981D-9610B6423EAF}" type="pres">
      <dgm:prSet presAssocID="{DDDADD19-93EF-4BA8-8955-2BC09A9984DB}" presName="iconBgRect" presStyleLbl="bgShp" presStyleIdx="1" presStyleCnt="2"/>
      <dgm:spPr/>
    </dgm:pt>
    <dgm:pt modelId="{48F60489-3842-41D6-9373-F4319D91B544}" type="pres">
      <dgm:prSet presAssocID="{DDDADD19-93EF-4BA8-8955-2BC09A9984D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bidden"/>
        </a:ext>
      </dgm:extLst>
    </dgm:pt>
    <dgm:pt modelId="{5143DF3D-25EF-4D98-A808-8DA54881CEB9}" type="pres">
      <dgm:prSet presAssocID="{DDDADD19-93EF-4BA8-8955-2BC09A9984DB}" presName="spaceRect" presStyleCnt="0"/>
      <dgm:spPr/>
    </dgm:pt>
    <dgm:pt modelId="{BF08F633-1018-468B-8105-6AE3086E33DA}" type="pres">
      <dgm:prSet presAssocID="{DDDADD19-93EF-4BA8-8955-2BC09A9984DB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1ABE3D55-84FF-462B-80BE-571488D65978}" type="presOf" srcId="{DDDADD19-93EF-4BA8-8955-2BC09A9984DB}" destId="{BF08F633-1018-468B-8105-6AE3086E33DA}" srcOrd="0" destOrd="0" presId="urn:microsoft.com/office/officeart/2018/5/layout/IconCircleLabelList"/>
    <dgm:cxn modelId="{5CE5F260-1AAB-42FE-B38E-D8757B23BBC8}" srcId="{2B07A4AE-C00C-407C-B138-A4B056BCCF3D}" destId="{0DA321F4-4DEF-4A42-9CB8-B8E249D2987D}" srcOrd="0" destOrd="0" parTransId="{5D663C81-F7CC-4CE2-904A-5B85FB9E8886}" sibTransId="{DC911C11-3679-4087-8C97-69002CD64EC9}"/>
    <dgm:cxn modelId="{1A1ED37D-2BDB-4108-8D4E-A9E6355BDF65}" srcId="{2B07A4AE-C00C-407C-B138-A4B056BCCF3D}" destId="{DDDADD19-93EF-4BA8-8955-2BC09A9984DB}" srcOrd="1" destOrd="0" parTransId="{66ABD4B4-16F4-460B-A382-554CEE915579}" sibTransId="{285F72AC-630F-49C5-BA3A-99633911A16D}"/>
    <dgm:cxn modelId="{CC193484-700D-43EB-AEFF-5EC516ACE00C}" type="presOf" srcId="{0DA321F4-4DEF-4A42-9CB8-B8E249D2987D}" destId="{7E7355C0-D56F-4EC6-A824-4C3EBFC988A3}" srcOrd="0" destOrd="0" presId="urn:microsoft.com/office/officeart/2018/5/layout/IconCircleLabelList"/>
    <dgm:cxn modelId="{99FAFFC5-1A50-4D7E-903C-EC6C985C3F72}" type="presOf" srcId="{2B07A4AE-C00C-407C-B138-A4B056BCCF3D}" destId="{14072E68-D909-43C1-9080-60775E90D4AD}" srcOrd="0" destOrd="0" presId="urn:microsoft.com/office/officeart/2018/5/layout/IconCircleLabelList"/>
    <dgm:cxn modelId="{09FF861E-7049-4387-AD61-27BA4289AE86}" type="presParOf" srcId="{14072E68-D909-43C1-9080-60775E90D4AD}" destId="{DBDB6F34-2690-4B0E-99F7-999CAE93BD0F}" srcOrd="0" destOrd="0" presId="urn:microsoft.com/office/officeart/2018/5/layout/IconCircleLabelList"/>
    <dgm:cxn modelId="{07EFB6ED-B439-4145-ABE4-CDBCE045BF35}" type="presParOf" srcId="{DBDB6F34-2690-4B0E-99F7-999CAE93BD0F}" destId="{BC5AB82A-4FEA-44D9-971A-634E2BA06BBD}" srcOrd="0" destOrd="0" presId="urn:microsoft.com/office/officeart/2018/5/layout/IconCircleLabelList"/>
    <dgm:cxn modelId="{6AB7A67F-353B-4D4F-B2DA-2A6DA657464F}" type="presParOf" srcId="{DBDB6F34-2690-4B0E-99F7-999CAE93BD0F}" destId="{A3C2ED1C-1099-4249-83C2-F8DC4541DE62}" srcOrd="1" destOrd="0" presId="urn:microsoft.com/office/officeart/2018/5/layout/IconCircleLabelList"/>
    <dgm:cxn modelId="{8E628F18-D245-48BF-A3FC-1F54E0D768A4}" type="presParOf" srcId="{DBDB6F34-2690-4B0E-99F7-999CAE93BD0F}" destId="{FD52E7BA-4FE6-48A9-BE6E-348B4A5E8C11}" srcOrd="2" destOrd="0" presId="urn:microsoft.com/office/officeart/2018/5/layout/IconCircleLabelList"/>
    <dgm:cxn modelId="{0938E360-552F-431A-B90D-8454F635F3E3}" type="presParOf" srcId="{DBDB6F34-2690-4B0E-99F7-999CAE93BD0F}" destId="{7E7355C0-D56F-4EC6-A824-4C3EBFC988A3}" srcOrd="3" destOrd="0" presId="urn:microsoft.com/office/officeart/2018/5/layout/IconCircleLabelList"/>
    <dgm:cxn modelId="{E562F516-0550-41A4-87C4-E588EFBE9CD5}" type="presParOf" srcId="{14072E68-D909-43C1-9080-60775E90D4AD}" destId="{5DE01577-5C55-4E58-9D4D-E6C15B316D1B}" srcOrd="1" destOrd="0" presId="urn:microsoft.com/office/officeart/2018/5/layout/IconCircleLabelList"/>
    <dgm:cxn modelId="{36834110-D773-4E1E-85F5-F8542A4A2487}" type="presParOf" srcId="{14072E68-D909-43C1-9080-60775E90D4AD}" destId="{07956527-3743-4F5F-BF7C-0DCAC1CBBA5E}" srcOrd="2" destOrd="0" presId="urn:microsoft.com/office/officeart/2018/5/layout/IconCircleLabelList"/>
    <dgm:cxn modelId="{1C39B6D6-79A4-4369-A0F9-2E4C1766FAEC}" type="presParOf" srcId="{07956527-3743-4F5F-BF7C-0DCAC1CBBA5E}" destId="{5F47D93B-17C5-40AC-981D-9610B6423EAF}" srcOrd="0" destOrd="0" presId="urn:microsoft.com/office/officeart/2018/5/layout/IconCircleLabelList"/>
    <dgm:cxn modelId="{167548CA-70A9-4E5B-A557-45B110A708CB}" type="presParOf" srcId="{07956527-3743-4F5F-BF7C-0DCAC1CBBA5E}" destId="{48F60489-3842-41D6-9373-F4319D91B544}" srcOrd="1" destOrd="0" presId="urn:microsoft.com/office/officeart/2018/5/layout/IconCircleLabelList"/>
    <dgm:cxn modelId="{DA3111D9-6172-4A0F-9748-188AA18EC3B6}" type="presParOf" srcId="{07956527-3743-4F5F-BF7C-0DCAC1CBBA5E}" destId="{5143DF3D-25EF-4D98-A808-8DA54881CEB9}" srcOrd="2" destOrd="0" presId="urn:microsoft.com/office/officeart/2018/5/layout/IconCircleLabelList"/>
    <dgm:cxn modelId="{E22E3E9B-3C0B-41CB-9B8D-DCE86D63CA9C}" type="presParOf" srcId="{07956527-3743-4F5F-BF7C-0DCAC1CBBA5E}" destId="{BF08F633-1018-468B-8105-6AE3086E33D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404B46-3499-4697-ABF2-526AF613D804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3B135F2-BCCD-43C5-9448-D715348C1A18}">
      <dgm:prSet/>
      <dgm:spPr>
        <a:solidFill>
          <a:schemeClr val="tx1">
            <a:lumMod val="50000"/>
            <a:lumOff val="50000"/>
          </a:schemeClr>
        </a:solidFill>
      </dgm:spPr>
      <dgm:t>
        <a:bodyPr anchor="ctr"/>
        <a:lstStyle/>
        <a:p>
          <a:pPr algn="ctr">
            <a:lnSpc>
              <a:spcPct val="100000"/>
            </a:lnSpc>
          </a:pPr>
          <a:r>
            <a:rPr lang="pt-BR" dirty="0"/>
            <a:t>Browser</a:t>
          </a:r>
          <a:endParaRPr lang="en-US" dirty="0"/>
        </a:p>
      </dgm:t>
    </dgm:pt>
    <dgm:pt modelId="{F27A87D8-101F-4817-B86E-792F91326C04}" type="parTrans" cxnId="{61B9B4C4-9C52-43EA-A4A1-3A1C0D81CC8C}">
      <dgm:prSet/>
      <dgm:spPr/>
      <dgm:t>
        <a:bodyPr/>
        <a:lstStyle/>
        <a:p>
          <a:endParaRPr lang="en-US"/>
        </a:p>
      </dgm:t>
    </dgm:pt>
    <dgm:pt modelId="{E4FA8747-DB94-4ED8-94C1-25FAB82BA7E6}" type="sibTrans" cxnId="{61B9B4C4-9C52-43EA-A4A1-3A1C0D81CC8C}">
      <dgm:prSet/>
      <dgm:spPr/>
      <dgm:t>
        <a:bodyPr/>
        <a:lstStyle/>
        <a:p>
          <a:endParaRPr lang="en-US"/>
        </a:p>
      </dgm:t>
    </dgm:pt>
    <dgm:pt modelId="{A34F5ACD-FDCD-43E2-ACE6-CE427794DDC7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pt-BR" dirty="0"/>
            <a:t>Smartphones</a:t>
          </a:r>
          <a:endParaRPr lang="en-US" dirty="0"/>
        </a:p>
      </dgm:t>
    </dgm:pt>
    <dgm:pt modelId="{AA5CC2C8-EBC9-4D9B-96DE-52D6636E4F23}" type="parTrans" cxnId="{83FE2AA7-0CCF-4DDF-8395-D440006D0CCE}">
      <dgm:prSet/>
      <dgm:spPr/>
      <dgm:t>
        <a:bodyPr/>
        <a:lstStyle/>
        <a:p>
          <a:endParaRPr lang="en-US"/>
        </a:p>
      </dgm:t>
    </dgm:pt>
    <dgm:pt modelId="{5A356E42-DC3A-4D0E-B942-BAE2C9B6EA7D}" type="sibTrans" cxnId="{83FE2AA7-0CCF-4DDF-8395-D440006D0CCE}">
      <dgm:prSet/>
      <dgm:spPr/>
      <dgm:t>
        <a:bodyPr/>
        <a:lstStyle/>
        <a:p>
          <a:endParaRPr lang="en-US"/>
        </a:p>
      </dgm:t>
    </dgm:pt>
    <dgm:pt modelId="{68195B57-CF30-437F-8E60-67A79272C8DE}">
      <dgm:prSet custT="1"/>
      <dgm:spPr/>
      <dgm:t>
        <a:bodyPr anchor="ctr"/>
        <a:lstStyle/>
        <a:p>
          <a:pPr algn="ctr">
            <a:lnSpc>
              <a:spcPct val="100000"/>
            </a:lnSpc>
          </a:pPr>
          <a:r>
            <a:rPr lang="pt-BR" sz="2000" dirty="0" err="1"/>
            <a:t>Singleboard</a:t>
          </a:r>
          <a:r>
            <a:rPr lang="pt-BR" sz="2000" dirty="0"/>
            <a:t> </a:t>
          </a:r>
          <a:r>
            <a:rPr lang="pt-BR" sz="2000" dirty="0" err="1"/>
            <a:t>computers</a:t>
          </a:r>
          <a:endParaRPr lang="pt-BR" sz="2000" dirty="0"/>
        </a:p>
      </dgm:t>
    </dgm:pt>
    <dgm:pt modelId="{DA30D9E3-8A6B-4A5A-89EB-0799464683C4}" type="parTrans" cxnId="{F9AF4170-D97C-41D7-A563-5C0643204621}">
      <dgm:prSet/>
      <dgm:spPr/>
      <dgm:t>
        <a:bodyPr/>
        <a:lstStyle/>
        <a:p>
          <a:endParaRPr lang="en-US"/>
        </a:p>
      </dgm:t>
    </dgm:pt>
    <dgm:pt modelId="{6840CBDD-5D47-4DE2-B2DF-49A7F249C9C0}" type="sibTrans" cxnId="{F9AF4170-D97C-41D7-A563-5C0643204621}">
      <dgm:prSet/>
      <dgm:spPr/>
      <dgm:t>
        <a:bodyPr/>
        <a:lstStyle/>
        <a:p>
          <a:endParaRPr lang="en-US"/>
        </a:p>
      </dgm:t>
    </dgm:pt>
    <dgm:pt modelId="{D3862F7A-D483-4591-B859-9BFCE92E3F13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pt-BR" dirty="0" err="1"/>
            <a:t>Microcontroladores</a:t>
          </a:r>
          <a:endParaRPr lang="pt-BR" dirty="0"/>
        </a:p>
      </dgm:t>
    </dgm:pt>
    <dgm:pt modelId="{254D4E57-AFD7-4998-B8C4-6488D3F24A6C}" type="parTrans" cxnId="{ACFB5B42-A83F-4F6F-8F9F-84B8C6B554F9}">
      <dgm:prSet/>
      <dgm:spPr/>
      <dgm:t>
        <a:bodyPr/>
        <a:lstStyle/>
        <a:p>
          <a:endParaRPr lang="en-US"/>
        </a:p>
      </dgm:t>
    </dgm:pt>
    <dgm:pt modelId="{DC59A0D9-63F7-4F2E-BC90-D02008DF409B}" type="sibTrans" cxnId="{ACFB5B42-A83F-4F6F-8F9F-84B8C6B554F9}">
      <dgm:prSet/>
      <dgm:spPr/>
      <dgm:t>
        <a:bodyPr/>
        <a:lstStyle/>
        <a:p>
          <a:endParaRPr lang="en-US"/>
        </a:p>
      </dgm:t>
    </dgm:pt>
    <dgm:pt modelId="{70551564-2883-418B-A690-B34E78765707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pt-BR"/>
            <a:t>ESP32 (Espressif)</a:t>
          </a:r>
          <a:endParaRPr lang="en-US"/>
        </a:p>
      </dgm:t>
    </dgm:pt>
    <dgm:pt modelId="{7971F63C-63D3-441C-A03C-1C27428364AD}" type="parTrans" cxnId="{0661C57A-96C2-4FE0-A5BD-F4EBAB0CEDFB}">
      <dgm:prSet/>
      <dgm:spPr/>
      <dgm:t>
        <a:bodyPr/>
        <a:lstStyle/>
        <a:p>
          <a:endParaRPr lang="en-US"/>
        </a:p>
      </dgm:t>
    </dgm:pt>
    <dgm:pt modelId="{8657571C-87AD-4FBE-B65D-DD9B49DD43A3}" type="sibTrans" cxnId="{0661C57A-96C2-4FE0-A5BD-F4EBAB0CEDFB}">
      <dgm:prSet/>
      <dgm:spPr/>
      <dgm:t>
        <a:bodyPr/>
        <a:lstStyle/>
        <a:p>
          <a:endParaRPr lang="en-US"/>
        </a:p>
      </dgm:t>
    </dgm:pt>
    <dgm:pt modelId="{67A06639-787D-468E-99FE-83B85E143192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pt-BR" dirty="0" err="1"/>
            <a:t>Arduino</a:t>
          </a:r>
          <a:r>
            <a:rPr lang="pt-BR" dirty="0"/>
            <a:t> UNO</a:t>
          </a:r>
          <a:endParaRPr lang="en-US" dirty="0"/>
        </a:p>
      </dgm:t>
    </dgm:pt>
    <dgm:pt modelId="{317C6ECF-BB2E-4413-8317-0D182E96A341}" type="parTrans" cxnId="{BD5C9FD8-5963-4A86-9360-3A1D4A480AD4}">
      <dgm:prSet/>
      <dgm:spPr/>
      <dgm:t>
        <a:bodyPr/>
        <a:lstStyle/>
        <a:p>
          <a:endParaRPr lang="en-US"/>
        </a:p>
      </dgm:t>
    </dgm:pt>
    <dgm:pt modelId="{A3D38778-8E9D-4544-A8FE-1F7050C4D392}" type="sibTrans" cxnId="{BD5C9FD8-5963-4A86-9360-3A1D4A480AD4}">
      <dgm:prSet/>
      <dgm:spPr/>
      <dgm:t>
        <a:bodyPr/>
        <a:lstStyle/>
        <a:p>
          <a:endParaRPr lang="en-US"/>
        </a:p>
      </dgm:t>
    </dgm:pt>
    <dgm:pt modelId="{E40FCB6F-209E-46A6-B1EA-EDE748A3111D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dirty="0"/>
            <a:t>SAMD21 Cortex-M0</a:t>
          </a:r>
        </a:p>
      </dgm:t>
    </dgm:pt>
    <dgm:pt modelId="{818CCF1C-66B5-4835-935B-B692B1EAE8FE}" type="parTrans" cxnId="{347CD0F6-9D0E-451D-A2E8-4F2CA16C2BC5}">
      <dgm:prSet/>
      <dgm:spPr/>
      <dgm:t>
        <a:bodyPr/>
        <a:lstStyle/>
        <a:p>
          <a:endParaRPr lang="en-US"/>
        </a:p>
      </dgm:t>
    </dgm:pt>
    <dgm:pt modelId="{FC9A5E30-985D-40B0-8420-F1DF276ACBFC}" type="sibTrans" cxnId="{347CD0F6-9D0E-451D-A2E8-4F2CA16C2BC5}">
      <dgm:prSet/>
      <dgm:spPr/>
      <dgm:t>
        <a:bodyPr/>
        <a:lstStyle/>
        <a:p>
          <a:endParaRPr lang="en-US"/>
        </a:p>
      </dgm:t>
    </dgm:pt>
    <dgm:pt modelId="{47F7C504-096C-744E-8515-2D7B131F5626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pt-BR" dirty="0"/>
            <a:t>Ainda menores: </a:t>
          </a:r>
        </a:p>
      </dgm:t>
    </dgm:pt>
    <dgm:pt modelId="{78A2B16E-E69D-F147-AD02-C48FD363F4F4}" type="parTrans" cxnId="{2584C768-4DC7-394C-BA53-51CD708F15DD}">
      <dgm:prSet/>
      <dgm:spPr/>
      <dgm:t>
        <a:bodyPr/>
        <a:lstStyle/>
        <a:p>
          <a:endParaRPr lang="en-US"/>
        </a:p>
      </dgm:t>
    </dgm:pt>
    <dgm:pt modelId="{DDB6B784-589F-924A-9570-975E5D251764}" type="sibTrans" cxnId="{2584C768-4DC7-394C-BA53-51CD708F15DD}">
      <dgm:prSet/>
      <dgm:spPr/>
      <dgm:t>
        <a:bodyPr/>
        <a:lstStyle/>
        <a:p>
          <a:endParaRPr lang="en-US"/>
        </a:p>
      </dgm:t>
    </dgm:pt>
    <dgm:pt modelId="{D690A50F-261E-274A-B873-1C199A664FDF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pt-BR" dirty="0" err="1"/>
            <a:t>Arduino</a:t>
          </a:r>
          <a:r>
            <a:rPr lang="pt-BR" dirty="0"/>
            <a:t> Nano 33</a:t>
          </a:r>
        </a:p>
      </dgm:t>
    </dgm:pt>
    <dgm:pt modelId="{6F8683C7-130C-E94B-95AF-2D9390B47FAC}" type="parTrans" cxnId="{8A15A6A9-2AC1-9449-9D6F-B1ED1FC81368}">
      <dgm:prSet/>
      <dgm:spPr/>
      <dgm:t>
        <a:bodyPr/>
        <a:lstStyle/>
        <a:p>
          <a:endParaRPr lang="en-US"/>
        </a:p>
      </dgm:t>
    </dgm:pt>
    <dgm:pt modelId="{7BCC9857-F53B-504A-BEF9-1C86F132F630}" type="sibTrans" cxnId="{8A15A6A9-2AC1-9449-9D6F-B1ED1FC81368}">
      <dgm:prSet/>
      <dgm:spPr/>
      <dgm:t>
        <a:bodyPr/>
        <a:lstStyle/>
        <a:p>
          <a:endParaRPr lang="en-US"/>
        </a:p>
      </dgm:t>
    </dgm:pt>
    <dgm:pt modelId="{3B112E55-0E0E-914F-A20C-241347C746F1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pt-BR" dirty="0" err="1"/>
            <a:t>Sparkfun</a:t>
          </a:r>
          <a:r>
            <a:rPr lang="pt-BR" dirty="0"/>
            <a:t> Edge</a:t>
          </a:r>
        </a:p>
      </dgm:t>
    </dgm:pt>
    <dgm:pt modelId="{D24B90E3-C635-5943-9234-4D7F26E12328}" type="parTrans" cxnId="{1799C359-65BB-0E42-939D-B35273F57C9F}">
      <dgm:prSet/>
      <dgm:spPr/>
      <dgm:t>
        <a:bodyPr/>
        <a:lstStyle/>
        <a:p>
          <a:endParaRPr lang="en-US"/>
        </a:p>
      </dgm:t>
    </dgm:pt>
    <dgm:pt modelId="{DCAE6399-791E-9440-BF1D-8FF70FDA5BEA}" type="sibTrans" cxnId="{1799C359-65BB-0E42-939D-B35273F57C9F}">
      <dgm:prSet/>
      <dgm:spPr/>
      <dgm:t>
        <a:bodyPr/>
        <a:lstStyle/>
        <a:p>
          <a:endParaRPr lang="en-US"/>
        </a:p>
      </dgm:t>
    </dgm:pt>
    <dgm:pt modelId="{FDE35059-B15E-614B-AB54-4636BC950E65}">
      <dgm:prSet/>
      <dgm:spPr/>
      <dgm:t>
        <a:bodyPr anchor="ctr"/>
        <a:lstStyle/>
        <a:p>
          <a:pPr algn="ctr">
            <a:lnSpc>
              <a:spcPct val="100000"/>
            </a:lnSpc>
          </a:pPr>
          <a:r>
            <a:rPr lang="pt-BR" sz="1800" dirty="0" err="1"/>
            <a:t>Raspberry</a:t>
          </a:r>
          <a:endParaRPr lang="pt-BR" sz="1800" dirty="0"/>
        </a:p>
      </dgm:t>
    </dgm:pt>
    <dgm:pt modelId="{1B2C7E4E-6584-4E48-A46A-2076EB1396F4}" type="parTrans" cxnId="{260E4296-2919-7848-AC28-02ACB6BA0461}">
      <dgm:prSet/>
      <dgm:spPr/>
      <dgm:t>
        <a:bodyPr/>
        <a:lstStyle/>
        <a:p>
          <a:endParaRPr lang="en-US"/>
        </a:p>
      </dgm:t>
    </dgm:pt>
    <dgm:pt modelId="{6D832C7F-97AE-7E4C-B0C0-079C23DB3800}" type="sibTrans" cxnId="{260E4296-2919-7848-AC28-02ACB6BA0461}">
      <dgm:prSet/>
      <dgm:spPr/>
      <dgm:t>
        <a:bodyPr/>
        <a:lstStyle/>
        <a:p>
          <a:endParaRPr lang="en-US"/>
        </a:p>
      </dgm:t>
    </dgm:pt>
    <dgm:pt modelId="{F12AC66B-4BCE-424E-93FC-9228F1E7E11C}">
      <dgm:prSet/>
      <dgm:spPr>
        <a:solidFill>
          <a:schemeClr val="tx1">
            <a:lumMod val="50000"/>
            <a:lumOff val="50000"/>
          </a:schemeClr>
        </a:solidFill>
      </dgm:spPr>
      <dgm:t>
        <a:bodyPr anchor="ctr"/>
        <a:lstStyle/>
        <a:p>
          <a:pPr algn="ctr"/>
          <a:r>
            <a:rPr lang="en-US" dirty="0"/>
            <a:t>WebGL</a:t>
          </a:r>
        </a:p>
      </dgm:t>
    </dgm:pt>
    <dgm:pt modelId="{13EA3A97-AACE-E44B-AEF6-F35FB277481D}" type="parTrans" cxnId="{03F114C3-30A6-8342-B198-002E341A1576}">
      <dgm:prSet/>
      <dgm:spPr/>
      <dgm:t>
        <a:bodyPr/>
        <a:lstStyle/>
        <a:p>
          <a:endParaRPr lang="en-US"/>
        </a:p>
      </dgm:t>
    </dgm:pt>
    <dgm:pt modelId="{37FBF09B-DED2-5E43-83AE-89F7CCAC9CEF}" type="sibTrans" cxnId="{03F114C3-30A6-8342-B198-002E341A1576}">
      <dgm:prSet/>
      <dgm:spPr/>
      <dgm:t>
        <a:bodyPr/>
        <a:lstStyle/>
        <a:p>
          <a:endParaRPr lang="en-US"/>
        </a:p>
      </dgm:t>
    </dgm:pt>
    <dgm:pt modelId="{D40A5A72-DD11-F44B-A763-0A56D38562E4}">
      <dgm:prSet/>
      <dgm:spPr/>
      <dgm:t>
        <a:bodyPr anchor="ctr"/>
        <a:lstStyle/>
        <a:p>
          <a:pPr algn="ctr">
            <a:lnSpc>
              <a:spcPct val="100000"/>
            </a:lnSpc>
          </a:pPr>
          <a:r>
            <a:rPr lang="pt-BR" sz="1800" b="1" dirty="0"/>
            <a:t>+ Aceleradores</a:t>
          </a:r>
        </a:p>
      </dgm:t>
    </dgm:pt>
    <dgm:pt modelId="{2C1AC0B2-40A8-DA40-B505-2938375EE6E3}" type="parTrans" cxnId="{651DB0DC-6A6F-D649-9F19-C7F86C6E6D8D}">
      <dgm:prSet/>
      <dgm:spPr/>
      <dgm:t>
        <a:bodyPr/>
        <a:lstStyle/>
        <a:p>
          <a:endParaRPr lang="en-US"/>
        </a:p>
      </dgm:t>
    </dgm:pt>
    <dgm:pt modelId="{D4F08EAD-0B6C-EE41-880F-6103630706B2}" type="sibTrans" cxnId="{651DB0DC-6A6F-D649-9F19-C7F86C6E6D8D}">
      <dgm:prSet/>
      <dgm:spPr/>
      <dgm:t>
        <a:bodyPr/>
        <a:lstStyle/>
        <a:p>
          <a:endParaRPr lang="en-US"/>
        </a:p>
      </dgm:t>
    </dgm:pt>
    <dgm:pt modelId="{F84000F6-9CCB-E64C-BF0D-87FC8E823349}" type="pres">
      <dgm:prSet presAssocID="{22404B46-3499-4697-ABF2-526AF613D804}" presName="diagram" presStyleCnt="0">
        <dgm:presLayoutVars>
          <dgm:dir/>
          <dgm:resizeHandles val="exact"/>
        </dgm:presLayoutVars>
      </dgm:prSet>
      <dgm:spPr/>
    </dgm:pt>
    <dgm:pt modelId="{83FA6652-AFDB-D142-8CF7-F273243C4232}" type="pres">
      <dgm:prSet presAssocID="{63B135F2-BCCD-43C5-9448-D715348C1A18}" presName="node" presStyleLbl="node1" presStyleIdx="0" presStyleCnt="5">
        <dgm:presLayoutVars>
          <dgm:bulletEnabled val="1"/>
        </dgm:presLayoutVars>
      </dgm:prSet>
      <dgm:spPr/>
    </dgm:pt>
    <dgm:pt modelId="{850B816E-1969-8846-981F-358298574A32}" type="pres">
      <dgm:prSet presAssocID="{E4FA8747-DB94-4ED8-94C1-25FAB82BA7E6}" presName="sibTrans" presStyleCnt="0"/>
      <dgm:spPr/>
    </dgm:pt>
    <dgm:pt modelId="{49C8E0D2-D427-1C49-960D-55955A9CCB5A}" type="pres">
      <dgm:prSet presAssocID="{A34F5ACD-FDCD-43E2-ACE6-CE427794DDC7}" presName="node" presStyleLbl="node1" presStyleIdx="1" presStyleCnt="5">
        <dgm:presLayoutVars>
          <dgm:bulletEnabled val="1"/>
        </dgm:presLayoutVars>
      </dgm:prSet>
      <dgm:spPr/>
    </dgm:pt>
    <dgm:pt modelId="{E5A3C758-4A56-EC45-B300-28C263212D87}" type="pres">
      <dgm:prSet presAssocID="{5A356E42-DC3A-4D0E-B942-BAE2C9B6EA7D}" presName="sibTrans" presStyleCnt="0"/>
      <dgm:spPr/>
    </dgm:pt>
    <dgm:pt modelId="{EA985E42-C93C-794C-8A50-DDCBC659FB7D}" type="pres">
      <dgm:prSet presAssocID="{68195B57-CF30-437F-8E60-67A79272C8DE}" presName="node" presStyleLbl="node1" presStyleIdx="2" presStyleCnt="5">
        <dgm:presLayoutVars>
          <dgm:bulletEnabled val="1"/>
        </dgm:presLayoutVars>
      </dgm:prSet>
      <dgm:spPr/>
    </dgm:pt>
    <dgm:pt modelId="{71CA8B55-F2E5-5B4E-8E9D-CADB7A00723D}" type="pres">
      <dgm:prSet presAssocID="{6840CBDD-5D47-4DE2-B2DF-49A7F249C9C0}" presName="sibTrans" presStyleCnt="0"/>
      <dgm:spPr/>
    </dgm:pt>
    <dgm:pt modelId="{14900423-7723-504F-9E84-A03CE293F9C8}" type="pres">
      <dgm:prSet presAssocID="{D3862F7A-D483-4591-B859-9BFCE92E3F13}" presName="node" presStyleLbl="node1" presStyleIdx="3" presStyleCnt="5">
        <dgm:presLayoutVars>
          <dgm:bulletEnabled val="1"/>
        </dgm:presLayoutVars>
      </dgm:prSet>
      <dgm:spPr/>
    </dgm:pt>
    <dgm:pt modelId="{EF54036B-9D16-C44B-BFD0-35C6853DD0C4}" type="pres">
      <dgm:prSet presAssocID="{DC59A0D9-63F7-4F2E-BC90-D02008DF409B}" presName="sibTrans" presStyleCnt="0"/>
      <dgm:spPr/>
    </dgm:pt>
    <dgm:pt modelId="{EF82E953-F11D-7B40-8DA4-424BC2D92A2C}" type="pres">
      <dgm:prSet presAssocID="{47F7C504-096C-744E-8515-2D7B131F5626}" presName="node" presStyleLbl="node1" presStyleIdx="4" presStyleCnt="5">
        <dgm:presLayoutVars>
          <dgm:bulletEnabled val="1"/>
        </dgm:presLayoutVars>
      </dgm:prSet>
      <dgm:spPr/>
    </dgm:pt>
  </dgm:ptLst>
  <dgm:cxnLst>
    <dgm:cxn modelId="{12F59501-1ECE-964B-A4FE-C387A7025226}" type="presOf" srcId="{D690A50F-261E-274A-B873-1C199A664FDF}" destId="{14900423-7723-504F-9E84-A03CE293F9C8}" srcOrd="0" destOrd="1" presId="urn:microsoft.com/office/officeart/2005/8/layout/default"/>
    <dgm:cxn modelId="{5DE6C22C-0D48-2948-8988-04D9446519C6}" type="presOf" srcId="{63B135F2-BCCD-43C5-9448-D715348C1A18}" destId="{83FA6652-AFDB-D142-8CF7-F273243C4232}" srcOrd="0" destOrd="0" presId="urn:microsoft.com/office/officeart/2005/8/layout/default"/>
    <dgm:cxn modelId="{ACFB5B42-A83F-4F6F-8F9F-84B8C6B554F9}" srcId="{22404B46-3499-4697-ABF2-526AF613D804}" destId="{D3862F7A-D483-4591-B859-9BFCE92E3F13}" srcOrd="3" destOrd="0" parTransId="{254D4E57-AFD7-4998-B8C4-6488D3F24A6C}" sibTransId="{DC59A0D9-63F7-4F2E-BC90-D02008DF409B}"/>
    <dgm:cxn modelId="{1799C359-65BB-0E42-939D-B35273F57C9F}" srcId="{D3862F7A-D483-4591-B859-9BFCE92E3F13}" destId="{3B112E55-0E0E-914F-A20C-241347C746F1}" srcOrd="1" destOrd="0" parTransId="{D24B90E3-C635-5943-9234-4D7F26E12328}" sibTransId="{DCAE6399-791E-9440-BF1D-8FF70FDA5BEA}"/>
    <dgm:cxn modelId="{3A146860-E765-594F-ACAB-58B053F56A7A}" type="presOf" srcId="{D3862F7A-D483-4591-B859-9BFCE92E3F13}" destId="{14900423-7723-504F-9E84-A03CE293F9C8}" srcOrd="0" destOrd="0" presId="urn:microsoft.com/office/officeart/2005/8/layout/default"/>
    <dgm:cxn modelId="{4D71A861-8989-FC47-B3D4-17D34C26AE53}" type="presOf" srcId="{E40FCB6F-209E-46A6-B1EA-EDE748A3111D}" destId="{EF82E953-F11D-7B40-8DA4-424BC2D92A2C}" srcOrd="0" destOrd="3" presId="urn:microsoft.com/office/officeart/2005/8/layout/default"/>
    <dgm:cxn modelId="{C417AE65-7712-7749-93B1-CCC5C601EF42}" type="presOf" srcId="{70551564-2883-418B-A690-B34E78765707}" destId="{EF82E953-F11D-7B40-8DA4-424BC2D92A2C}" srcOrd="0" destOrd="1" presId="urn:microsoft.com/office/officeart/2005/8/layout/default"/>
    <dgm:cxn modelId="{2584C768-4DC7-394C-BA53-51CD708F15DD}" srcId="{22404B46-3499-4697-ABF2-526AF613D804}" destId="{47F7C504-096C-744E-8515-2D7B131F5626}" srcOrd="4" destOrd="0" parTransId="{78A2B16E-E69D-F147-AD02-C48FD363F4F4}" sibTransId="{DDB6B784-589F-924A-9570-975E5D251764}"/>
    <dgm:cxn modelId="{F9AF4170-D97C-41D7-A563-5C0643204621}" srcId="{22404B46-3499-4697-ABF2-526AF613D804}" destId="{68195B57-CF30-437F-8E60-67A79272C8DE}" srcOrd="2" destOrd="0" parTransId="{DA30D9E3-8A6B-4A5A-89EB-0799464683C4}" sibTransId="{6840CBDD-5D47-4DE2-B2DF-49A7F249C9C0}"/>
    <dgm:cxn modelId="{0661C57A-96C2-4FE0-A5BD-F4EBAB0CEDFB}" srcId="{47F7C504-096C-744E-8515-2D7B131F5626}" destId="{70551564-2883-418B-A690-B34E78765707}" srcOrd="0" destOrd="0" parTransId="{7971F63C-63D3-441C-A03C-1C27428364AD}" sibTransId="{8657571C-87AD-4FBE-B65D-DD9B49DD43A3}"/>
    <dgm:cxn modelId="{074E7F81-5474-C742-8DED-2052C6B119C1}" type="presOf" srcId="{68195B57-CF30-437F-8E60-67A79272C8DE}" destId="{EA985E42-C93C-794C-8A50-DDCBC659FB7D}" srcOrd="0" destOrd="0" presId="urn:microsoft.com/office/officeart/2005/8/layout/default"/>
    <dgm:cxn modelId="{260E4296-2919-7848-AC28-02ACB6BA0461}" srcId="{68195B57-CF30-437F-8E60-67A79272C8DE}" destId="{FDE35059-B15E-614B-AB54-4636BC950E65}" srcOrd="0" destOrd="0" parTransId="{1B2C7E4E-6584-4E48-A46A-2076EB1396F4}" sibTransId="{6D832C7F-97AE-7E4C-B0C0-079C23DB3800}"/>
    <dgm:cxn modelId="{B9D823A0-CC58-D24A-815B-57B28D99128E}" type="presOf" srcId="{47F7C504-096C-744E-8515-2D7B131F5626}" destId="{EF82E953-F11D-7B40-8DA4-424BC2D92A2C}" srcOrd="0" destOrd="0" presId="urn:microsoft.com/office/officeart/2005/8/layout/default"/>
    <dgm:cxn modelId="{81B897A5-0436-CA4C-95AB-7E53B42A4421}" type="presOf" srcId="{D40A5A72-DD11-F44B-A763-0A56D38562E4}" destId="{EA985E42-C93C-794C-8A50-DDCBC659FB7D}" srcOrd="0" destOrd="2" presId="urn:microsoft.com/office/officeart/2005/8/layout/default"/>
    <dgm:cxn modelId="{83FE2AA7-0CCF-4DDF-8395-D440006D0CCE}" srcId="{22404B46-3499-4697-ABF2-526AF613D804}" destId="{A34F5ACD-FDCD-43E2-ACE6-CE427794DDC7}" srcOrd="1" destOrd="0" parTransId="{AA5CC2C8-EBC9-4D9B-96DE-52D6636E4F23}" sibTransId="{5A356E42-DC3A-4D0E-B942-BAE2C9B6EA7D}"/>
    <dgm:cxn modelId="{8207BEA7-F409-C841-BF23-C66D83B4D0A5}" type="presOf" srcId="{67A06639-787D-468E-99FE-83B85E143192}" destId="{EF82E953-F11D-7B40-8DA4-424BC2D92A2C}" srcOrd="0" destOrd="2" presId="urn:microsoft.com/office/officeart/2005/8/layout/default"/>
    <dgm:cxn modelId="{8A15A6A9-2AC1-9449-9D6F-B1ED1FC81368}" srcId="{D3862F7A-D483-4591-B859-9BFCE92E3F13}" destId="{D690A50F-261E-274A-B873-1C199A664FDF}" srcOrd="0" destOrd="0" parTransId="{6F8683C7-130C-E94B-95AF-2D9390B47FAC}" sibTransId="{7BCC9857-F53B-504A-BEF9-1C86F132F630}"/>
    <dgm:cxn modelId="{03F114C3-30A6-8342-B198-002E341A1576}" srcId="{63B135F2-BCCD-43C5-9448-D715348C1A18}" destId="{F12AC66B-4BCE-424E-93FC-9228F1E7E11C}" srcOrd="0" destOrd="0" parTransId="{13EA3A97-AACE-E44B-AEF6-F35FB277481D}" sibTransId="{37FBF09B-DED2-5E43-83AE-89F7CCAC9CEF}"/>
    <dgm:cxn modelId="{61B9B4C4-9C52-43EA-A4A1-3A1C0D81CC8C}" srcId="{22404B46-3499-4697-ABF2-526AF613D804}" destId="{63B135F2-BCCD-43C5-9448-D715348C1A18}" srcOrd="0" destOrd="0" parTransId="{F27A87D8-101F-4817-B86E-792F91326C04}" sibTransId="{E4FA8747-DB94-4ED8-94C1-25FAB82BA7E6}"/>
    <dgm:cxn modelId="{AA0A16C7-C7E4-BF4A-AF6C-185B6FEE8813}" type="presOf" srcId="{A34F5ACD-FDCD-43E2-ACE6-CE427794DDC7}" destId="{49C8E0D2-D427-1C49-960D-55955A9CCB5A}" srcOrd="0" destOrd="0" presId="urn:microsoft.com/office/officeart/2005/8/layout/default"/>
    <dgm:cxn modelId="{BD5C9FD8-5963-4A86-9360-3A1D4A480AD4}" srcId="{47F7C504-096C-744E-8515-2D7B131F5626}" destId="{67A06639-787D-468E-99FE-83B85E143192}" srcOrd="1" destOrd="0" parTransId="{317C6ECF-BB2E-4413-8317-0D182E96A341}" sibTransId="{A3D38778-8E9D-4544-A8FE-1F7050C4D392}"/>
    <dgm:cxn modelId="{651DB0DC-6A6F-D649-9F19-C7F86C6E6D8D}" srcId="{68195B57-CF30-437F-8E60-67A79272C8DE}" destId="{D40A5A72-DD11-F44B-A763-0A56D38562E4}" srcOrd="1" destOrd="0" parTransId="{2C1AC0B2-40A8-DA40-B505-2938375EE6E3}" sibTransId="{D4F08EAD-0B6C-EE41-880F-6103630706B2}"/>
    <dgm:cxn modelId="{B89D73E0-3CF5-E342-AF9D-498F8578F22E}" type="presOf" srcId="{22404B46-3499-4697-ABF2-526AF613D804}" destId="{F84000F6-9CCB-E64C-BF0D-87FC8E823349}" srcOrd="0" destOrd="0" presId="urn:microsoft.com/office/officeart/2005/8/layout/default"/>
    <dgm:cxn modelId="{347CD0F6-9D0E-451D-A2E8-4F2CA16C2BC5}" srcId="{47F7C504-096C-744E-8515-2D7B131F5626}" destId="{E40FCB6F-209E-46A6-B1EA-EDE748A3111D}" srcOrd="2" destOrd="0" parTransId="{818CCF1C-66B5-4835-935B-B692B1EAE8FE}" sibTransId="{FC9A5E30-985D-40B0-8420-F1DF276ACBFC}"/>
    <dgm:cxn modelId="{9DEA35F7-A45C-5B46-BA23-D4AC9B582B12}" type="presOf" srcId="{F12AC66B-4BCE-424E-93FC-9228F1E7E11C}" destId="{83FA6652-AFDB-D142-8CF7-F273243C4232}" srcOrd="0" destOrd="1" presId="urn:microsoft.com/office/officeart/2005/8/layout/default"/>
    <dgm:cxn modelId="{5C20A5F8-4AE1-8C4A-AA02-10C98C432E1F}" type="presOf" srcId="{3B112E55-0E0E-914F-A20C-241347C746F1}" destId="{14900423-7723-504F-9E84-A03CE293F9C8}" srcOrd="0" destOrd="2" presId="urn:microsoft.com/office/officeart/2005/8/layout/default"/>
    <dgm:cxn modelId="{62C6E4FB-7193-C744-95AE-5E28C4A5A472}" type="presOf" srcId="{FDE35059-B15E-614B-AB54-4636BC950E65}" destId="{EA985E42-C93C-794C-8A50-DDCBC659FB7D}" srcOrd="0" destOrd="1" presId="urn:microsoft.com/office/officeart/2005/8/layout/default"/>
    <dgm:cxn modelId="{EFB7ED07-9342-8046-A7DE-12D0D2D0CE9B}" type="presParOf" srcId="{F84000F6-9CCB-E64C-BF0D-87FC8E823349}" destId="{83FA6652-AFDB-D142-8CF7-F273243C4232}" srcOrd="0" destOrd="0" presId="urn:microsoft.com/office/officeart/2005/8/layout/default"/>
    <dgm:cxn modelId="{26133FDD-B0D4-2D42-B62F-F76DE79E3357}" type="presParOf" srcId="{F84000F6-9CCB-E64C-BF0D-87FC8E823349}" destId="{850B816E-1969-8846-981F-358298574A32}" srcOrd="1" destOrd="0" presId="urn:microsoft.com/office/officeart/2005/8/layout/default"/>
    <dgm:cxn modelId="{A23D41DD-6751-3A48-8F76-4271EC1A0F99}" type="presParOf" srcId="{F84000F6-9CCB-E64C-BF0D-87FC8E823349}" destId="{49C8E0D2-D427-1C49-960D-55955A9CCB5A}" srcOrd="2" destOrd="0" presId="urn:microsoft.com/office/officeart/2005/8/layout/default"/>
    <dgm:cxn modelId="{8E28BCD4-8312-1643-A2EC-AFD281890682}" type="presParOf" srcId="{F84000F6-9CCB-E64C-BF0D-87FC8E823349}" destId="{E5A3C758-4A56-EC45-B300-28C263212D87}" srcOrd="3" destOrd="0" presId="urn:microsoft.com/office/officeart/2005/8/layout/default"/>
    <dgm:cxn modelId="{75372771-32C3-D447-9BAC-D0E1D8423B6C}" type="presParOf" srcId="{F84000F6-9CCB-E64C-BF0D-87FC8E823349}" destId="{EA985E42-C93C-794C-8A50-DDCBC659FB7D}" srcOrd="4" destOrd="0" presId="urn:microsoft.com/office/officeart/2005/8/layout/default"/>
    <dgm:cxn modelId="{4A95AEE6-F72B-E645-8C8F-37C78C86F65E}" type="presParOf" srcId="{F84000F6-9CCB-E64C-BF0D-87FC8E823349}" destId="{71CA8B55-F2E5-5B4E-8E9D-CADB7A00723D}" srcOrd="5" destOrd="0" presId="urn:microsoft.com/office/officeart/2005/8/layout/default"/>
    <dgm:cxn modelId="{E003217D-6302-8E47-B51C-292FC658A584}" type="presParOf" srcId="{F84000F6-9CCB-E64C-BF0D-87FC8E823349}" destId="{14900423-7723-504F-9E84-A03CE293F9C8}" srcOrd="6" destOrd="0" presId="urn:microsoft.com/office/officeart/2005/8/layout/default"/>
    <dgm:cxn modelId="{5943E156-F364-8F49-995D-DCC37CC61BBA}" type="presParOf" srcId="{F84000F6-9CCB-E64C-BF0D-87FC8E823349}" destId="{EF54036B-9D16-C44B-BFD0-35C6853DD0C4}" srcOrd="7" destOrd="0" presId="urn:microsoft.com/office/officeart/2005/8/layout/default"/>
    <dgm:cxn modelId="{C4BC2B00-E40E-C741-A210-DAD40CE60A44}" type="presParOf" srcId="{F84000F6-9CCB-E64C-BF0D-87FC8E823349}" destId="{EF82E953-F11D-7B40-8DA4-424BC2D92A2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5AB82A-4FEA-44D9-971A-634E2BA06BBD}">
      <dsp:nvSpPr>
        <dsp:cNvPr id="0" name=""/>
        <dsp:cNvSpPr/>
      </dsp:nvSpPr>
      <dsp:spPr>
        <a:xfrm>
          <a:off x="2301974" y="107140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C2ED1C-1099-4249-83C2-F8DC4541DE62}">
      <dsp:nvSpPr>
        <dsp:cNvPr id="0" name=""/>
        <dsp:cNvSpPr/>
      </dsp:nvSpPr>
      <dsp:spPr>
        <a:xfrm>
          <a:off x="2769974" y="575140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7355C0-D56F-4EC6-A824-4C3EBFC988A3}">
      <dsp:nvSpPr>
        <dsp:cNvPr id="0" name=""/>
        <dsp:cNvSpPr/>
      </dsp:nvSpPr>
      <dsp:spPr>
        <a:xfrm>
          <a:off x="1599974" y="2987140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500" i="1" kern="1200"/>
            <a:t>Cloud computing</a:t>
          </a:r>
          <a:r>
            <a:rPr lang="pt-BR" sz="1500" kern="1200"/>
            <a:t> é o ambiente ideal para </a:t>
          </a:r>
          <a:r>
            <a:rPr lang="pt-BR" sz="1500" b="1" kern="1200"/>
            <a:t>treino</a:t>
          </a:r>
          <a:r>
            <a:rPr lang="pt-BR" sz="1500" kern="1200"/>
            <a:t> de modelos de ML / AI</a:t>
          </a:r>
          <a:endParaRPr lang="en-US" sz="1500" kern="1200"/>
        </a:p>
      </dsp:txBody>
      <dsp:txXfrm>
        <a:off x="1599974" y="2987140"/>
        <a:ext cx="3600000" cy="720000"/>
      </dsp:txXfrm>
    </dsp:sp>
    <dsp:sp modelId="{5F47D93B-17C5-40AC-981D-9610B6423EAF}">
      <dsp:nvSpPr>
        <dsp:cNvPr id="0" name=""/>
        <dsp:cNvSpPr/>
      </dsp:nvSpPr>
      <dsp:spPr>
        <a:xfrm>
          <a:off x="6531975" y="107140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F60489-3842-41D6-9373-F4319D91B544}">
      <dsp:nvSpPr>
        <dsp:cNvPr id="0" name=""/>
        <dsp:cNvSpPr/>
      </dsp:nvSpPr>
      <dsp:spPr>
        <a:xfrm>
          <a:off x="6999975" y="575140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08F633-1018-468B-8105-6AE3086E33DA}">
      <dsp:nvSpPr>
        <dsp:cNvPr id="0" name=""/>
        <dsp:cNvSpPr/>
      </dsp:nvSpPr>
      <dsp:spPr>
        <a:xfrm>
          <a:off x="5829975" y="2987140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500" kern="1200"/>
            <a:t>A predição não está restrita à nuvem</a:t>
          </a:r>
          <a:endParaRPr lang="en-US" sz="1500" kern="1200"/>
        </a:p>
      </dsp:txBody>
      <dsp:txXfrm>
        <a:off x="5829975" y="2987140"/>
        <a:ext cx="36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FA6652-AFDB-D142-8CF7-F273243C4232}">
      <dsp:nvSpPr>
        <dsp:cNvPr id="0" name=""/>
        <dsp:cNvSpPr/>
      </dsp:nvSpPr>
      <dsp:spPr>
        <a:xfrm>
          <a:off x="827246" y="2750"/>
          <a:ext cx="2929830" cy="1757898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Browser</a:t>
          </a:r>
          <a:endParaRPr lang="en-US" sz="23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WebGL</a:t>
          </a:r>
        </a:p>
      </dsp:txBody>
      <dsp:txXfrm>
        <a:off x="827246" y="2750"/>
        <a:ext cx="2929830" cy="1757898"/>
      </dsp:txXfrm>
    </dsp:sp>
    <dsp:sp modelId="{49C8E0D2-D427-1C49-960D-55955A9CCB5A}">
      <dsp:nvSpPr>
        <dsp:cNvPr id="0" name=""/>
        <dsp:cNvSpPr/>
      </dsp:nvSpPr>
      <dsp:spPr>
        <a:xfrm>
          <a:off x="4050059" y="2750"/>
          <a:ext cx="2929830" cy="1757898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Smartphones</a:t>
          </a:r>
          <a:endParaRPr lang="en-US" sz="2300" kern="1200" dirty="0"/>
        </a:p>
      </dsp:txBody>
      <dsp:txXfrm>
        <a:off x="4050059" y="2750"/>
        <a:ext cx="2929830" cy="1757898"/>
      </dsp:txXfrm>
    </dsp:sp>
    <dsp:sp modelId="{EA985E42-C93C-794C-8A50-DDCBC659FB7D}">
      <dsp:nvSpPr>
        <dsp:cNvPr id="0" name=""/>
        <dsp:cNvSpPr/>
      </dsp:nvSpPr>
      <dsp:spPr>
        <a:xfrm>
          <a:off x="7272873" y="2750"/>
          <a:ext cx="2929830" cy="1757898"/>
        </a:xfrm>
        <a:prstGeom prst="rect">
          <a:avLst/>
        </a:prstGeom>
        <a:solidFill>
          <a:schemeClr val="accent2">
            <a:hueOff val="-750849"/>
            <a:satOff val="-5261"/>
            <a:lumOff val="147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 err="1"/>
            <a:t>Singleboard</a:t>
          </a:r>
          <a:r>
            <a:rPr lang="pt-BR" sz="2000" kern="1200" dirty="0"/>
            <a:t> </a:t>
          </a:r>
          <a:r>
            <a:rPr lang="pt-BR" sz="2000" kern="1200" dirty="0" err="1"/>
            <a:t>computers</a:t>
          </a:r>
          <a:endParaRPr lang="pt-BR" sz="2000" kern="1200" dirty="0"/>
        </a:p>
        <a:p>
          <a:pPr marL="171450" lvl="1" indent="-171450" algn="ctr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 err="1"/>
            <a:t>Raspberry</a:t>
          </a:r>
          <a:endParaRPr lang="pt-BR" sz="1800" kern="1200" dirty="0"/>
        </a:p>
        <a:p>
          <a:pPr marL="171450" lvl="1" indent="-171450" algn="ctr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b="1" kern="1200" dirty="0"/>
            <a:t>+ Aceleradores</a:t>
          </a:r>
        </a:p>
      </dsp:txBody>
      <dsp:txXfrm>
        <a:off x="7272873" y="2750"/>
        <a:ext cx="2929830" cy="1757898"/>
      </dsp:txXfrm>
    </dsp:sp>
    <dsp:sp modelId="{14900423-7723-504F-9E84-A03CE293F9C8}">
      <dsp:nvSpPr>
        <dsp:cNvPr id="0" name=""/>
        <dsp:cNvSpPr/>
      </dsp:nvSpPr>
      <dsp:spPr>
        <a:xfrm>
          <a:off x="2438653" y="2053632"/>
          <a:ext cx="2929830" cy="1757898"/>
        </a:xfrm>
        <a:prstGeom prst="rect">
          <a:avLst/>
        </a:prstGeom>
        <a:solidFill>
          <a:schemeClr val="accent2">
            <a:hueOff val="-1126273"/>
            <a:satOff val="-7891"/>
            <a:lumOff val="2205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 err="1"/>
            <a:t>Microcontroladores</a:t>
          </a:r>
          <a:endParaRPr lang="pt-BR" sz="2300" kern="1200" dirty="0"/>
        </a:p>
        <a:p>
          <a:pPr marL="171450" lvl="1" indent="-171450" algn="ctr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 err="1"/>
            <a:t>Arduino</a:t>
          </a:r>
          <a:r>
            <a:rPr lang="pt-BR" sz="1800" kern="1200" dirty="0"/>
            <a:t> Nano 33</a:t>
          </a:r>
        </a:p>
        <a:p>
          <a:pPr marL="171450" lvl="1" indent="-171450" algn="ctr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 err="1"/>
            <a:t>Sparkfun</a:t>
          </a:r>
          <a:r>
            <a:rPr lang="pt-BR" sz="1800" kern="1200" dirty="0"/>
            <a:t> Edge</a:t>
          </a:r>
        </a:p>
      </dsp:txBody>
      <dsp:txXfrm>
        <a:off x="2438653" y="2053632"/>
        <a:ext cx="2929830" cy="1757898"/>
      </dsp:txXfrm>
    </dsp:sp>
    <dsp:sp modelId="{EF82E953-F11D-7B40-8DA4-424BC2D92A2C}">
      <dsp:nvSpPr>
        <dsp:cNvPr id="0" name=""/>
        <dsp:cNvSpPr/>
      </dsp:nvSpPr>
      <dsp:spPr>
        <a:xfrm>
          <a:off x="5661466" y="2053632"/>
          <a:ext cx="2929830" cy="1757898"/>
        </a:xfrm>
        <a:prstGeom prst="rect">
          <a:avLst/>
        </a:prstGeom>
        <a:solidFill>
          <a:schemeClr val="accent2">
            <a:hueOff val="-1501697"/>
            <a:satOff val="-10522"/>
            <a:lumOff val="294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Ainda menores: </a:t>
          </a:r>
        </a:p>
        <a:p>
          <a:pPr marL="171450" lvl="1" indent="-171450" algn="ctr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/>
            <a:t>ESP32 (Espressif)</a:t>
          </a:r>
          <a:endParaRPr lang="en-US" sz="1800" kern="1200"/>
        </a:p>
        <a:p>
          <a:pPr marL="171450" lvl="1" indent="-171450" algn="ctr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 err="1"/>
            <a:t>Arduino</a:t>
          </a:r>
          <a:r>
            <a:rPr lang="pt-BR" sz="1800" kern="1200" dirty="0"/>
            <a:t> UNO</a:t>
          </a:r>
          <a:endParaRPr lang="en-US" sz="1800" kern="1200" dirty="0"/>
        </a:p>
        <a:p>
          <a:pPr marL="171450" lvl="1" indent="-171450" algn="ctr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SAMD21 Cortex-M0</a:t>
          </a:r>
        </a:p>
      </dsp:txBody>
      <dsp:txXfrm>
        <a:off x="5661466" y="2053632"/>
        <a:ext cx="2929830" cy="1757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5" y="3085766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3" y="2495447"/>
            <a:ext cx="10993547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11/27/19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40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4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11/27/19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519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8" y="5141976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4" y="2393952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4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11/27/19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51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4" y="2228004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41" y="2228004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11/27/19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4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4"/>
            <a:ext cx="5194767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4"/>
            <a:ext cx="5194771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4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11/27/19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975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5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11/27/19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8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11/27/19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654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1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8" y="933452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30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8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3" y="6456918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11/27/19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2"/>
            <a:ext cx="691721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1" y="6456918"/>
            <a:ext cx="1052511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61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2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3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11/27/19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590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11/27/19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489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5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5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1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11/27/19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778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4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3" y="6423916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11/27/19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6"/>
            <a:ext cx="69172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1" y="6423916"/>
            <a:ext cx="10525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5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1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247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7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timanglade/how-hbos-silicon-valley-built-not-hotdog-with-mobile-tensorflow-keras-react-native-ef03260747f3" TargetMode="External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icrosoft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microsoft/Edge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icrosoft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microsoft/Edge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microsoft/EdgeML" TargetMode="External"/><Relationship Id="rId4" Type="http://schemas.openxmlformats.org/officeDocument/2006/relationships/hyperlink" Target="https://github.com/microsof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tryolabs.com/blog/machine-learning-on-edge-devices-benchmark-report/" TargetMode="External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EFC689-1707-0745-8E71-27FE725CA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9237" y="863697"/>
            <a:ext cx="3511233" cy="3779995"/>
          </a:xfrm>
        </p:spPr>
        <p:txBody>
          <a:bodyPr anchor="ctr">
            <a:normAutofit/>
          </a:bodyPr>
          <a:lstStyle/>
          <a:p>
            <a:r>
              <a:rPr lang="pt-BR">
                <a:solidFill>
                  <a:schemeClr val="tx1"/>
                </a:solidFill>
              </a:rPr>
              <a:t>Inteligência Artificial na ponta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24ACB7-C772-924A-B465-E1254AEFE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238" y="4739780"/>
            <a:ext cx="3511233" cy="1147054"/>
          </a:xfrm>
        </p:spPr>
        <p:txBody>
          <a:bodyPr anchor="t">
            <a:normAutofit/>
          </a:bodyPr>
          <a:lstStyle/>
          <a:p>
            <a:r>
              <a:rPr lang="pt-BR" sz="2000" dirty="0" err="1"/>
              <a:t>Devices</a:t>
            </a:r>
            <a:endParaRPr lang="pt-BR" sz="2000" dirty="0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1288448F-6A73-40EA-A52C-1048EC3FE9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1" r="22673" b="-1"/>
          <a:stretch/>
        </p:blipFill>
        <p:spPr>
          <a:xfrm>
            <a:off x="20" y="10"/>
            <a:ext cx="7537685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7" y="457202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01933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A7DB2F-6A5D-FD4F-8FAA-2B5039BC8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4076149" cy="4608003"/>
          </a:xfrm>
        </p:spPr>
        <p:txBody>
          <a:bodyPr anchor="ctr">
            <a:normAutofit/>
          </a:bodyPr>
          <a:lstStyle/>
          <a:p>
            <a:r>
              <a:rPr lang="pt-BR" sz="4000">
                <a:solidFill>
                  <a:schemeClr val="accent1"/>
                </a:solidFill>
              </a:rPr>
              <a:t>Por que estou aqui falando sobre isso?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3391D-ADD9-354B-BBCB-CD9035441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586" y="1125000"/>
            <a:ext cx="6493222" cy="4608003"/>
          </a:xfrm>
        </p:spPr>
        <p:txBody>
          <a:bodyPr>
            <a:normAutofit/>
          </a:bodyPr>
          <a:lstStyle/>
          <a:p>
            <a:r>
              <a:rPr lang="pt-BR" sz="2000" dirty="0"/>
              <a:t>Epifania: </a:t>
            </a:r>
            <a:r>
              <a:rPr lang="pt-BR" sz="2000" i="1" dirty="0"/>
              <a:t>Hot-dog </a:t>
            </a:r>
            <a:r>
              <a:rPr lang="pt-BR" sz="2000" i="1" dirty="0" err="1"/>
              <a:t>or</a:t>
            </a:r>
            <a:r>
              <a:rPr lang="pt-BR" sz="2000" i="1" dirty="0"/>
              <a:t> </a:t>
            </a:r>
            <a:r>
              <a:rPr lang="pt-BR" sz="2000" i="1" dirty="0" err="1"/>
              <a:t>not</a:t>
            </a:r>
            <a:r>
              <a:rPr lang="pt-BR" sz="2000" i="1" dirty="0"/>
              <a:t> hot-dog</a:t>
            </a:r>
            <a:endParaRPr lang="pt-BR" sz="2000" dirty="0"/>
          </a:p>
          <a:p>
            <a:r>
              <a:rPr lang="pt-BR" sz="2000" dirty="0"/>
              <a:t>Inteligência Artificial “oculta” em produtos</a:t>
            </a:r>
          </a:p>
          <a:p>
            <a:r>
              <a:rPr lang="pt-BR" sz="2000" dirty="0"/>
              <a:t>Ambientes inteligentes</a:t>
            </a:r>
          </a:p>
        </p:txBody>
      </p:sp>
    </p:spTree>
    <p:extLst>
      <p:ext uri="{BB962C8B-B14F-4D97-AF65-F5344CB8AC3E}">
        <p14:creationId xmlns:p14="http://schemas.microsoft.com/office/powerpoint/2010/main" val="12399176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19">
            <a:extLst>
              <a:ext uri="{FF2B5EF4-FFF2-40B4-BE49-F238E27FC236}">
                <a16:creationId xmlns:a16="http://schemas.microsoft.com/office/drawing/2014/main" id="{7B055CAA-2668-4929-8202-DBD35A78E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E9278E-E4A1-2941-BB86-847F7A7B2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1830" y="702156"/>
            <a:ext cx="7368978" cy="1188720"/>
          </a:xfrm>
        </p:spPr>
        <p:txBody>
          <a:bodyPr>
            <a:normAutofit/>
          </a:bodyPr>
          <a:lstStyle/>
          <a:p>
            <a:r>
              <a:rPr lang="pt-BR"/>
              <a:t>Silicon valley season 4 episode 4</a:t>
            </a:r>
          </a:p>
        </p:txBody>
      </p:sp>
      <p:sp>
        <p:nvSpPr>
          <p:cNvPr id="29" name="Rectangle 21">
            <a:extLst>
              <a:ext uri="{FF2B5EF4-FFF2-40B4-BE49-F238E27FC236}">
                <a16:creationId xmlns:a16="http://schemas.microsoft.com/office/drawing/2014/main" id="{38F88ED4-721F-4A25-9A68-66C57B1F8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3">
            <a:extLst>
              <a:ext uri="{FF2B5EF4-FFF2-40B4-BE49-F238E27FC236}">
                <a16:creationId xmlns:a16="http://schemas.microsoft.com/office/drawing/2014/main" id="{3A5A85F2-11BA-4322-9355-08C0DEC78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1A88A0CA-0BDB-4A19-A648-638BE196B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A61CB8-87FB-2745-A61F-10FE7BA24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022" y="1013254"/>
            <a:ext cx="2776934" cy="48932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F4B54-DC43-9C43-A25D-D2A477596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829" y="2340864"/>
            <a:ext cx="7368978" cy="3634486"/>
          </a:xfrm>
        </p:spPr>
        <p:txBody>
          <a:bodyPr>
            <a:normAutofit/>
          </a:bodyPr>
          <a:lstStyle/>
          <a:p>
            <a:r>
              <a:rPr lang="pt-BR" dirty="0">
                <a:hlinkClick r:id="rId3"/>
              </a:rPr>
              <a:t>How HBO’s Silicon Valley built “Not Hotdog” with mobile TensorFlow, Keras &amp; React Native</a:t>
            </a:r>
            <a:endParaRPr lang="pt-BR" dirty="0"/>
          </a:p>
          <a:p>
            <a:r>
              <a:rPr lang="pt-BR" i="1" dirty="0" err="1"/>
              <a:t>Deep</a:t>
            </a:r>
            <a:r>
              <a:rPr lang="pt-BR" i="1" dirty="0"/>
              <a:t> Learning</a:t>
            </a:r>
            <a:r>
              <a:rPr lang="pt-BR" dirty="0"/>
              <a:t> &amp; </a:t>
            </a:r>
            <a:r>
              <a:rPr lang="pt-BR" i="1" dirty="0"/>
              <a:t>Edge </a:t>
            </a:r>
            <a:r>
              <a:rPr lang="pt-BR" i="1" dirty="0" err="1"/>
              <a:t>Computing</a:t>
            </a:r>
            <a:endParaRPr lang="pt-BR" i="1" dirty="0"/>
          </a:p>
          <a:p>
            <a:r>
              <a:rPr lang="pt-BR" dirty="0"/>
              <a:t>Modelo treinado na nuvem e publicado em </a:t>
            </a:r>
            <a:r>
              <a:rPr lang="pt-BR" i="1" dirty="0" err="1"/>
              <a:t>devices</a:t>
            </a:r>
            <a:endParaRPr lang="pt-BR" i="1" dirty="0"/>
          </a:p>
          <a:p>
            <a:pPr lvl="1"/>
            <a:r>
              <a:rPr lang="pt-BR" dirty="0" err="1"/>
              <a:t>Android</a:t>
            </a:r>
            <a:endParaRPr lang="pt-BR" dirty="0"/>
          </a:p>
          <a:p>
            <a:pPr lvl="1"/>
            <a:r>
              <a:rPr lang="pt-BR" dirty="0"/>
              <a:t>iOS</a:t>
            </a:r>
          </a:p>
          <a:p>
            <a:r>
              <a:rPr lang="pt-BR" dirty="0"/>
              <a:t>100% do processamento (IA) no </a:t>
            </a:r>
            <a:r>
              <a:rPr lang="pt-BR" i="1" dirty="0" err="1"/>
              <a:t>device</a:t>
            </a:r>
            <a:endParaRPr lang="pt-BR" i="1" dirty="0"/>
          </a:p>
          <a:p>
            <a:r>
              <a:rPr lang="pt-BR" dirty="0"/>
              <a:t>Fotos não deixam o local</a:t>
            </a:r>
          </a:p>
          <a:p>
            <a:r>
              <a:rPr lang="pt-BR" dirty="0"/>
              <a:t>Custo </a:t>
            </a:r>
            <a:r>
              <a:rPr lang="pt-BR" dirty="0" err="1"/>
              <a:t>R</a:t>
            </a:r>
            <a:r>
              <a:rPr lang="pt-BR" dirty="0"/>
              <a:t>$ 0,00 na inferência (pra eles     )</a:t>
            </a:r>
          </a:p>
        </p:txBody>
      </p:sp>
      <p:pic>
        <p:nvPicPr>
          <p:cNvPr id="6" name="Graphic 5" descr="Tongue face with solid fill">
            <a:extLst>
              <a:ext uri="{FF2B5EF4-FFF2-40B4-BE49-F238E27FC236}">
                <a16:creationId xmlns:a16="http://schemas.microsoft.com/office/drawing/2014/main" id="{9E7D8BBD-94E1-3F4F-A552-8609037587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31459" y="5542156"/>
            <a:ext cx="284356" cy="28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097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F92989FB-1024-49B7-BDF1-B3CE27D48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A4699-A18D-7944-9061-E743A22E0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73231"/>
            <a:ext cx="3054091" cy="4711539"/>
          </a:xfrm>
        </p:spPr>
        <p:txBody>
          <a:bodyPr anchor="ctr">
            <a:normAutofit/>
          </a:bodyPr>
          <a:lstStyle/>
          <a:p>
            <a:r>
              <a:rPr lang="pt-BR" sz="3000">
                <a:solidFill>
                  <a:schemeClr val="bg1">
                    <a:lumMod val="85000"/>
                    <a:lumOff val="15000"/>
                  </a:schemeClr>
                </a:solidFill>
              </a:rPr>
              <a:t>O que compreendi?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FEE959E-BF10-4204-9556-D1707088D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DD17B6A-CB37-4005-9681-A20AFCDC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B7BBDE9-DAED-40B0-A640-503C918D1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BC7EA7B-802E-41F4-8926-C4475287A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601200"/>
            <a:ext cx="7498616" cy="579959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7A6DE-DD8D-6B4C-91A0-DBB47111F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629" y="1073231"/>
            <a:ext cx="6599582" cy="4711539"/>
          </a:xfrm>
        </p:spPr>
        <p:txBody>
          <a:bodyPr>
            <a:normAutofit/>
          </a:bodyPr>
          <a:lstStyle/>
          <a:p>
            <a:r>
              <a:rPr lang="pt-BR" sz="2000" dirty="0">
                <a:solidFill>
                  <a:srgbClr val="FFFFFF"/>
                </a:solidFill>
              </a:rPr>
              <a:t>Embarcar IA em dispositivos</a:t>
            </a:r>
          </a:p>
          <a:p>
            <a:pPr lvl="1"/>
            <a:r>
              <a:rPr lang="pt-BR" sz="2000" b="1" dirty="0">
                <a:solidFill>
                  <a:srgbClr val="FFFFFF"/>
                </a:solidFill>
              </a:rPr>
              <a:t>Privacidade</a:t>
            </a:r>
            <a:r>
              <a:rPr lang="pt-BR" sz="2000" dirty="0">
                <a:solidFill>
                  <a:srgbClr val="FFFFFF"/>
                </a:solidFill>
              </a:rPr>
              <a:t>: nenhum dado precisa sair do dispositivo</a:t>
            </a:r>
          </a:p>
          <a:p>
            <a:pPr lvl="1"/>
            <a:r>
              <a:rPr lang="pt-BR" sz="2000" b="1" dirty="0">
                <a:solidFill>
                  <a:srgbClr val="FFFFFF"/>
                </a:solidFill>
              </a:rPr>
              <a:t>Latência</a:t>
            </a:r>
            <a:r>
              <a:rPr lang="pt-BR" sz="2000" dirty="0">
                <a:solidFill>
                  <a:srgbClr val="FFFFFF"/>
                </a:solidFill>
              </a:rPr>
              <a:t>: não há ida e volta para um servidor</a:t>
            </a:r>
          </a:p>
          <a:p>
            <a:pPr lvl="1"/>
            <a:r>
              <a:rPr lang="pt-BR" sz="2000" b="1" dirty="0">
                <a:solidFill>
                  <a:srgbClr val="FFFFFF"/>
                </a:solidFill>
              </a:rPr>
              <a:t>Conectividade</a:t>
            </a:r>
            <a:r>
              <a:rPr lang="pt-BR" sz="2000" dirty="0">
                <a:solidFill>
                  <a:srgbClr val="FFFFFF"/>
                </a:solidFill>
              </a:rPr>
              <a:t>: uma conexão com a Internet não é necessária</a:t>
            </a:r>
          </a:p>
          <a:p>
            <a:pPr lvl="1"/>
            <a:r>
              <a:rPr lang="pt-BR" sz="2000" b="1" dirty="0">
                <a:solidFill>
                  <a:srgbClr val="FFFFFF"/>
                </a:solidFill>
              </a:rPr>
              <a:t>Consumo de energia</a:t>
            </a:r>
            <a:r>
              <a:rPr lang="pt-BR" sz="2000" dirty="0">
                <a:solidFill>
                  <a:srgbClr val="FFFFFF"/>
                </a:solidFill>
              </a:rPr>
              <a:t>: as conexões de rede consomem muita energia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421CC1-3D68-514F-BABB-88885707D138}"/>
              </a:ext>
            </a:extLst>
          </p:cNvPr>
          <p:cNvSpPr txBox="1"/>
          <p:nvPr/>
        </p:nvSpPr>
        <p:spPr>
          <a:xfrm>
            <a:off x="6088566" y="36241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7818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A2420-7AD7-CD4B-BEA5-AF04F0A7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</a:rPr>
              <a:t>possibilidades</a:t>
            </a:r>
          </a:p>
        </p:txBody>
      </p: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E9666EE9-4BCF-4FB0-9054-873D71BE5A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6960507"/>
              </p:ext>
            </p:extLst>
          </p:nvPr>
        </p:nvGraphicFramePr>
        <p:xfrm>
          <a:off x="581025" y="2341565"/>
          <a:ext cx="11029950" cy="381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6099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D8E4B-FA70-5F44-82F9-EAB5C32BC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</a:rPr>
              <a:t>POSSIBILIDADES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1FABECE-002F-47BD-B905-234347CBF8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2868751"/>
              </p:ext>
            </p:extLst>
          </p:nvPr>
        </p:nvGraphicFramePr>
        <p:xfrm>
          <a:off x="581025" y="2341565"/>
          <a:ext cx="11029950" cy="381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4841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AF788-C857-8E44-B6F2-83AF4D99C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Casos de uso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81BFC-A524-9240-B4AB-C20F66447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Gesture-based Interaction</a:t>
            </a:r>
          </a:p>
          <a:p>
            <a:r>
              <a:rPr lang="en-US" i="1" dirty="0"/>
              <a:t>Wake Word</a:t>
            </a:r>
          </a:p>
          <a:p>
            <a:r>
              <a:rPr lang="en-US" i="1" dirty="0"/>
              <a:t>Real-time Object Detection</a:t>
            </a:r>
          </a:p>
        </p:txBody>
      </p:sp>
    </p:spTree>
    <p:extLst>
      <p:ext uri="{BB962C8B-B14F-4D97-AF65-F5344CB8AC3E}">
        <p14:creationId xmlns:p14="http://schemas.microsoft.com/office/powerpoint/2010/main" val="1552773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DCF4EB5C-ED25-4675-8255-2F5B12CFF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514EC6E-A557-42A2-BCDC-3ABFFC5E5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05482C9-EB42-4BFE-95BF-7FD661F0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539E646-A625-4A26-86ED-BD90EDD32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E019540-1104-4B12-9F83-45F586741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C4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FDA344-6BDA-AC48-A474-CA8709596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33" y="1577340"/>
            <a:ext cx="4955798" cy="3703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600">
                <a:solidFill>
                  <a:srgbClr val="FFFFFF">
                    <a:alpha val="90000"/>
                  </a:srgbClr>
                </a:solidFill>
              </a:rPr>
              <a:t>Bibliotecas</a:t>
            </a:r>
            <a:br>
              <a:rPr lang="en-US" sz="5600">
                <a:solidFill>
                  <a:srgbClr val="FFFFFF">
                    <a:alpha val="90000"/>
                  </a:srgbClr>
                </a:solidFill>
              </a:rPr>
            </a:br>
            <a:r>
              <a:rPr lang="en-US" sz="5600">
                <a:solidFill>
                  <a:srgbClr val="FFFFFF">
                    <a:alpha val="90000"/>
                  </a:srgbClr>
                </a:solidFill>
              </a:rPr>
              <a:t>algoritmos</a:t>
            </a:r>
            <a:br>
              <a:rPr lang="en-US" sz="5600">
                <a:solidFill>
                  <a:srgbClr val="FFFFFF">
                    <a:alpha val="90000"/>
                  </a:srgbClr>
                </a:solidFill>
              </a:rPr>
            </a:br>
            <a:r>
              <a:rPr lang="en-US" sz="5600">
                <a:solidFill>
                  <a:srgbClr val="FFFFFF">
                    <a:alpha val="90000"/>
                  </a:srgbClr>
                </a:solidFill>
              </a:rPr>
              <a:t>dispositivos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580CFD6-E44A-486A-9E73-D8D948F78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171433" y="3383280"/>
            <a:ext cx="3703320" cy="91440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42058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70FBF-5798-9A4E-AF9C-A9F1764E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Algoritmos “tradicionais” em </a:t>
            </a:r>
            <a:r>
              <a:rPr lang="pt-BR" dirty="0" err="1"/>
              <a:t>devices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75CFF-F055-154F-89D1-B221FB66D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79750" lvl="2" indent="-285750">
              <a:buBlip>
                <a:blip r:embed="rId2"/>
              </a:buBlip>
            </a:pPr>
            <a:r>
              <a:rPr lang="en-US" sz="20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/>
              <a:t>/ </a:t>
            </a:r>
            <a:r>
              <a:rPr lang="en-US" sz="2000" b="1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EdgeML</a:t>
            </a:r>
            <a:endParaRPr lang="en-US" sz="2000" b="1" dirty="0">
              <a:solidFill>
                <a:srgbClr val="0070C0"/>
              </a:solidFill>
            </a:endParaRPr>
          </a:p>
          <a:p>
            <a:pPr marL="1221750" lvl="3" indent="-285750"/>
            <a:r>
              <a:rPr lang="en-US" sz="1400" dirty="0"/>
              <a:t>Machine Learning for resource-constrained edge devices</a:t>
            </a:r>
          </a:p>
          <a:p>
            <a:pPr marL="879750" lvl="2" indent="-285750"/>
            <a:r>
              <a:rPr lang="en-US" sz="1800" dirty="0" err="1"/>
              <a:t>Modelos</a:t>
            </a:r>
            <a:r>
              <a:rPr lang="en-US" sz="1800" dirty="0"/>
              <a:t> que </a:t>
            </a:r>
            <a:r>
              <a:rPr lang="en-US" sz="1800" dirty="0" err="1"/>
              <a:t>devem</a:t>
            </a:r>
            <a:r>
              <a:rPr lang="en-US" sz="1800" dirty="0"/>
              <a:t> </a:t>
            </a:r>
            <a:r>
              <a:rPr lang="en-US" sz="1800" dirty="0" err="1"/>
              <a:t>consumir</a:t>
            </a:r>
            <a:r>
              <a:rPr lang="en-US" sz="1800" dirty="0"/>
              <a:t> o </a:t>
            </a:r>
            <a:r>
              <a:rPr lang="en-US" sz="1800" dirty="0" err="1"/>
              <a:t>mínimo</a:t>
            </a:r>
            <a:r>
              <a:rPr lang="en-US" sz="1800" dirty="0"/>
              <a:t> </a:t>
            </a:r>
            <a:r>
              <a:rPr lang="en-US" sz="1800" dirty="0" err="1"/>
              <a:t>em</a:t>
            </a:r>
            <a:r>
              <a:rPr lang="en-US" sz="1800" dirty="0"/>
              <a:t>:</a:t>
            </a:r>
          </a:p>
          <a:p>
            <a:pPr marL="1221750" lvl="3" indent="-285750"/>
            <a:r>
              <a:rPr lang="en-US" sz="1600" dirty="0" err="1"/>
              <a:t>Armazenamento</a:t>
            </a:r>
            <a:endParaRPr lang="en-US" sz="1600" dirty="0"/>
          </a:p>
          <a:p>
            <a:pPr marL="1221750" lvl="3" indent="-285750"/>
            <a:r>
              <a:rPr lang="en-US" sz="1600" dirty="0" err="1"/>
              <a:t>Latência</a:t>
            </a:r>
            <a:r>
              <a:rPr lang="en-US" sz="1600" dirty="0"/>
              <a:t> de </a:t>
            </a:r>
            <a:r>
              <a:rPr lang="en-US" sz="1600" dirty="0" err="1"/>
              <a:t>predição</a:t>
            </a:r>
            <a:endParaRPr lang="en-US" sz="1600" dirty="0"/>
          </a:p>
          <a:p>
            <a:pPr marL="1221750" lvl="3" indent="-285750"/>
            <a:r>
              <a:rPr lang="en-US" sz="1600" dirty="0" err="1"/>
              <a:t>Energia</a:t>
            </a:r>
            <a:endParaRPr lang="en-US" sz="1600" dirty="0"/>
          </a:p>
          <a:p>
            <a:pPr marL="936000" lvl="3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51316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13D94-C92F-6942-B7BF-A41F3FB24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algoritmos “tradicionais” em </a:t>
            </a:r>
            <a:r>
              <a:rPr lang="pt-BR" dirty="0" err="1"/>
              <a:t>devices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65230-B3BF-434D-B718-BC7D6782F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Blip>
                <a:blip r:embed="rId2"/>
              </a:buBlip>
            </a:pPr>
            <a:r>
              <a:rPr lang="pt-BR" sz="20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</a:t>
            </a:r>
            <a:r>
              <a:rPr lang="pt-BR" sz="2000" dirty="0">
                <a:solidFill>
                  <a:srgbClr val="0070C0"/>
                </a:solidFill>
              </a:rPr>
              <a:t> </a:t>
            </a:r>
            <a:r>
              <a:rPr lang="pt-BR" sz="2000" dirty="0"/>
              <a:t>/ </a:t>
            </a:r>
            <a:r>
              <a:rPr lang="pt-BR" sz="2000" b="1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EdgeML</a:t>
            </a:r>
            <a:endParaRPr lang="pt-BR" sz="2000" b="1" dirty="0">
              <a:solidFill>
                <a:srgbClr val="0070C0"/>
              </a:solidFill>
            </a:endParaRPr>
          </a:p>
          <a:p>
            <a:pPr lvl="2"/>
            <a:r>
              <a:rPr lang="pt-BR" b="1" dirty="0"/>
              <a:t>Bonsai</a:t>
            </a:r>
            <a:r>
              <a:rPr lang="pt-BR" dirty="0"/>
              <a:t>: Classificador em Árvore de Decisão rasas</a:t>
            </a:r>
          </a:p>
          <a:p>
            <a:pPr lvl="2"/>
            <a:r>
              <a:rPr lang="pt-BR" b="1" dirty="0" err="1"/>
              <a:t>ProtoNN</a:t>
            </a:r>
            <a:r>
              <a:rPr lang="pt-BR" dirty="0"/>
              <a:t>: Classificador </a:t>
            </a:r>
            <a:r>
              <a:rPr lang="pt-BR" dirty="0" err="1"/>
              <a:t>kNN</a:t>
            </a:r>
            <a:r>
              <a:rPr lang="pt-BR" dirty="0"/>
              <a:t> baseado em protótipos</a:t>
            </a:r>
          </a:p>
          <a:p>
            <a:pPr marL="630000" lvl="2" indent="0">
              <a:buNone/>
            </a:pPr>
            <a:endParaRPr lang="pt-BR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pt-BR" sz="1600" dirty="0"/>
              <a:t>Variações de algoritmos clássicos de ML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pt-BR" sz="1400" dirty="0"/>
              <a:t>adaptados para que a representação (o modelo) seja adequado para pequenos dispositivos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pt-BR" sz="1600" dirty="0"/>
              <a:t>Benchmarks realizados em </a:t>
            </a:r>
            <a:r>
              <a:rPr lang="pt-BR" sz="1600" i="1" dirty="0" err="1"/>
              <a:t>devices</a:t>
            </a:r>
            <a:r>
              <a:rPr lang="pt-BR" sz="1600" i="1" dirty="0"/>
              <a:t> </a:t>
            </a:r>
            <a:r>
              <a:rPr lang="pt-BR" sz="1600" dirty="0"/>
              <a:t>com 2KB (</a:t>
            </a:r>
            <a:r>
              <a:rPr lang="pt-BR" sz="1600" dirty="0" err="1"/>
              <a:t>Arduino</a:t>
            </a:r>
            <a:r>
              <a:rPr lang="pt-BR" sz="1600" dirty="0"/>
              <a:t> UNO) .. 16KB de memória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pt-BR" sz="1400" dirty="0"/>
              <a:t>MNIST (dígitos), movimentos de olhos, detecção de baleias, CIFA—10 (imagens 32x32 de animais e veículos)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pt-BR" sz="1600" dirty="0"/>
              <a:t>Modelos com menos de 1KB e tempo de inferência de poucos milissegundos em </a:t>
            </a:r>
            <a:r>
              <a:rPr lang="pt-BR" sz="1600" dirty="0" err="1"/>
              <a:t>Arduino</a:t>
            </a:r>
            <a:r>
              <a:rPr lang="pt-BR" sz="1600" dirty="0"/>
              <a:t> UNO</a:t>
            </a:r>
          </a:p>
        </p:txBody>
      </p:sp>
    </p:spTree>
    <p:extLst>
      <p:ext uri="{BB962C8B-B14F-4D97-AF65-F5344CB8AC3E}">
        <p14:creationId xmlns:p14="http://schemas.microsoft.com/office/powerpoint/2010/main" val="1804136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4BB54-A459-4D44-A8D6-7078E5C3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pt-BR" dirty="0"/>
              <a:t>algoritmos “tradicionais” em </a:t>
            </a:r>
            <a:r>
              <a:rPr lang="pt-BR" dirty="0" err="1"/>
              <a:t>devices</a:t>
            </a:r>
            <a:endParaRPr lang="pt-B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4CA679-3546-4E14-8FB8-F57168C37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16E90-7C64-4C04-A50A-B866A1A92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E4DD59-5AA2-46C6-B6A8-9B4C62D19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0CE81C-67DC-489E-BFFB-877C80B85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solidFill>
              <a:srgbClr val="4653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034BCA-4BF8-BA4A-9B51-B61272E109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98" r="6951" b="1"/>
          <a:stretch/>
        </p:blipFill>
        <p:spPr>
          <a:xfrm>
            <a:off x="611392" y="2347105"/>
            <a:ext cx="5074920" cy="37124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DEACD-41A9-A14E-AF7D-4C585A419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830" y="2340864"/>
            <a:ext cx="5269977" cy="3634486"/>
          </a:xfrm>
        </p:spPr>
        <p:txBody>
          <a:bodyPr>
            <a:normAutofit fontScale="85000" lnSpcReduction="20000"/>
          </a:bodyPr>
          <a:lstStyle/>
          <a:p>
            <a:pPr marL="285750" indent="-285750" algn="ctr">
              <a:buBlip>
                <a:blip r:embed="rId3"/>
              </a:buBlip>
            </a:pPr>
            <a:r>
              <a:rPr lang="pt-BR" sz="21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</a:t>
            </a:r>
            <a:r>
              <a:rPr lang="pt-BR" sz="2100" dirty="0"/>
              <a:t> / </a:t>
            </a:r>
            <a:r>
              <a:rPr lang="pt-BR" sz="2100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EdgeML</a:t>
            </a:r>
            <a:endParaRPr lang="pt-BR" sz="2100" b="1" dirty="0"/>
          </a:p>
          <a:p>
            <a:pPr marL="0" indent="0">
              <a:buNone/>
            </a:pPr>
            <a:r>
              <a:rPr lang="pt-BR" dirty="0"/>
              <a:t>Sensor de gestos acoplável a bengalas de deficientes visuais.</a:t>
            </a:r>
          </a:p>
          <a:p>
            <a:pPr marL="0" indent="0">
              <a:buNone/>
            </a:pPr>
            <a:r>
              <a:rPr lang="pt-BR" dirty="0"/>
              <a:t>Software realiza preparação das features dos sensores (acelerômetro e giroscópio) e aplica inferência do modelo </a:t>
            </a:r>
            <a:r>
              <a:rPr lang="pt-BR" dirty="0" err="1"/>
              <a:t>ProtoNN</a:t>
            </a:r>
            <a:r>
              <a:rPr lang="pt-BR" dirty="0"/>
              <a:t> com 92% de precisão.</a:t>
            </a:r>
          </a:p>
          <a:p>
            <a:pPr marL="0" indent="0">
              <a:buNone/>
            </a:pPr>
            <a:r>
              <a:rPr lang="pt-BR" dirty="0"/>
              <a:t>Gestos (</a:t>
            </a:r>
            <a:r>
              <a:rPr lang="pt-BR" dirty="0" err="1"/>
              <a:t>tap</a:t>
            </a:r>
            <a:r>
              <a:rPr lang="pt-BR" dirty="0"/>
              <a:t>, </a:t>
            </a:r>
            <a:r>
              <a:rPr lang="pt-BR" dirty="0" err="1"/>
              <a:t>swipe</a:t>
            </a:r>
            <a:r>
              <a:rPr lang="pt-BR" dirty="0"/>
              <a:t>, twist, </a:t>
            </a:r>
            <a:r>
              <a:rPr lang="pt-BR" dirty="0" err="1"/>
              <a:t>twirl</a:t>
            </a:r>
            <a:r>
              <a:rPr lang="pt-BR" dirty="0"/>
              <a:t>) podem ser configurados para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Responder ligação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Retornar última chamada recebida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Controle do gravador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Consulta ao mapa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Checar notificações e horário</a:t>
            </a:r>
          </a:p>
          <a:p>
            <a:pPr marL="0" indent="0">
              <a:buNone/>
            </a:pPr>
            <a:r>
              <a:rPr lang="pt-BR" dirty="0"/>
              <a:t>Reconhecimento em 43ms com um modelo de 6KB</a:t>
            </a:r>
          </a:p>
        </p:txBody>
      </p:sp>
    </p:spTree>
    <p:extLst>
      <p:ext uri="{BB962C8B-B14F-4D97-AF65-F5344CB8AC3E}">
        <p14:creationId xmlns:p14="http://schemas.microsoft.com/office/powerpoint/2010/main" val="2983053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35E47987-51DD-47D8-82CB-3239C1041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43B51BC-A337-4FC1-8BEC-2C71D3B3F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06EB04D-98C2-4D74-86BC-1E95ECF55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FE21824-8381-405C-BDEF-3859DE644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6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1FA8F66-3B85-411D-A2A6-A50DF302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2A6F56-22DB-5D43-933F-C0C5487E1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40" y="1163310"/>
            <a:ext cx="2585718" cy="2191396"/>
          </a:xfrm>
          <a:prstGeom prst="rect">
            <a:avLst/>
          </a:prstGeom>
        </p:spPr>
      </p:pic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69958B5-5C27-4A9A-983B-AC6A83EFD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87725" y="1436050"/>
            <a:ext cx="0" cy="16459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FBDFC000-6081-BB40-8EBF-D2E46A819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5264" y="1334615"/>
            <a:ext cx="2585720" cy="1848789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4179E790-E691-4202-B7FA-62924FC8D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219242"/>
            <a:ext cx="11301984" cy="94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65EE0A0-4DA6-4AA2-A475-14DB03C55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376059"/>
            <a:ext cx="11303626" cy="2034709"/>
          </a:xfrm>
          <a:prstGeom prst="rect">
            <a:avLst/>
          </a:prstGeom>
          <a:solidFill>
            <a:schemeClr val="bg1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DCE4DD-9B32-6840-B1AC-2CD5A5982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4572000"/>
            <a:ext cx="10965141" cy="8952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chemeClr val="tx1"/>
                </a:solidFill>
              </a:rPr>
              <a:t>Tensorflow lite 4 microcontrollers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724020-890E-E045-A61C-42451FC80E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" b="704"/>
          <a:stretch/>
        </p:blipFill>
        <p:spPr>
          <a:xfrm>
            <a:off x="6214583" y="1436052"/>
            <a:ext cx="2585715" cy="1630419"/>
          </a:xfrm>
          <a:prstGeom prst="rect">
            <a:avLst/>
          </a:prstGeom>
        </p:spPr>
      </p:pic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3FCCD8A-05E2-4199-B10A-0683D980C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5174" y="1436050"/>
            <a:ext cx="0" cy="16459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0AE5EA-A047-3349-A795-0F635A7F87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18976" b="17832"/>
          <a:stretch/>
        </p:blipFill>
        <p:spPr>
          <a:xfrm>
            <a:off x="3342707" y="1448004"/>
            <a:ext cx="2585717" cy="1633966"/>
          </a:xfrm>
          <a:prstGeom prst="rect">
            <a:avLst/>
          </a:prstGeom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FF8BD25D-8B66-4F26-8257-6DC073629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02625" y="1436050"/>
            <a:ext cx="0" cy="16459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0247BDC-52B8-6C44-A69F-79910665F8B8}"/>
              </a:ext>
            </a:extLst>
          </p:cNvPr>
          <p:cNvSpPr/>
          <p:nvPr/>
        </p:nvSpPr>
        <p:spPr>
          <a:xfrm>
            <a:off x="9430149" y="645819"/>
            <a:ext cx="2075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cap="all" dirty="0">
                <a:solidFill>
                  <a:srgbClr val="434F54"/>
                </a:solidFill>
                <a:latin typeface="Typonine Sans Pro"/>
              </a:rPr>
              <a:t>32F746GDISCOVERY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D56006-6D3B-D84B-B950-7619A854C141}"/>
              </a:ext>
            </a:extLst>
          </p:cNvPr>
          <p:cNvSpPr/>
          <p:nvPr/>
        </p:nvSpPr>
        <p:spPr>
          <a:xfrm>
            <a:off x="5927129" y="645819"/>
            <a:ext cx="3041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cap="all" dirty="0">
                <a:solidFill>
                  <a:srgbClr val="434F54"/>
                </a:solidFill>
                <a:latin typeface="Typonine Sans Pro"/>
              </a:rPr>
              <a:t>ARDUINO NANO 33 BLE SENSE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0A9E2AE-312E-024F-832E-BCDBBFB6A90E}"/>
              </a:ext>
            </a:extLst>
          </p:cNvPr>
          <p:cNvSpPr/>
          <p:nvPr/>
        </p:nvSpPr>
        <p:spPr>
          <a:xfrm>
            <a:off x="3726709" y="645819"/>
            <a:ext cx="1738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cap="all" dirty="0" err="1">
                <a:solidFill>
                  <a:srgbClr val="434F54"/>
                </a:solidFill>
                <a:latin typeface="Typonine Sans Pro"/>
              </a:rPr>
              <a:t>Sparkfun</a:t>
            </a:r>
            <a:r>
              <a:rPr lang="en-US" cap="all" dirty="0">
                <a:solidFill>
                  <a:srgbClr val="434F54"/>
                </a:solidFill>
                <a:latin typeface="Typonine Sans Pro"/>
              </a:rPr>
              <a:t> edge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9E984CD-1868-7A47-BFC7-CB5B3ED91DA3}"/>
              </a:ext>
            </a:extLst>
          </p:cNvPr>
          <p:cNvSpPr/>
          <p:nvPr/>
        </p:nvSpPr>
        <p:spPr>
          <a:xfrm>
            <a:off x="1357453" y="640065"/>
            <a:ext cx="753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cap="all" dirty="0">
                <a:solidFill>
                  <a:srgbClr val="434F54"/>
                </a:solidFill>
                <a:latin typeface="Typonine Sans Pro"/>
              </a:rPr>
              <a:t>esp32</a:t>
            </a:r>
          </a:p>
        </p:txBody>
      </p:sp>
    </p:spTree>
    <p:extLst>
      <p:ext uri="{BB962C8B-B14F-4D97-AF65-F5344CB8AC3E}">
        <p14:creationId xmlns:p14="http://schemas.microsoft.com/office/powerpoint/2010/main" val="3210169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33AEE-AEAA-ED42-B28F-B23AFDD5F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Hey</a:t>
            </a:r>
            <a:r>
              <a:rPr lang="pt-BR" dirty="0"/>
              <a:t> </a:t>
            </a:r>
            <a:r>
              <a:rPr lang="pt-BR" dirty="0" err="1"/>
              <a:t>google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84052-2CFA-9741-BDAC-0DF997D46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Rede Neural de 13KB</a:t>
            </a:r>
          </a:p>
          <a:p>
            <a:r>
              <a:rPr lang="pt-BR" dirty="0" err="1"/>
              <a:t>Microcontrolador</a:t>
            </a:r>
            <a:r>
              <a:rPr lang="pt-BR" dirty="0"/>
              <a:t> (DSP) consome muito menos energia</a:t>
            </a:r>
          </a:p>
          <a:p>
            <a:r>
              <a:rPr lang="pt-BR" dirty="0"/>
              <a:t>Microprocessador do smartphone não precisa estar ativo</a:t>
            </a:r>
          </a:p>
          <a:p>
            <a:r>
              <a:rPr lang="pt-BR" dirty="0"/>
              <a:t>Não há necessidade de conexão com nuvem</a:t>
            </a:r>
          </a:p>
        </p:txBody>
      </p:sp>
    </p:spTree>
    <p:extLst>
      <p:ext uri="{BB962C8B-B14F-4D97-AF65-F5344CB8AC3E}">
        <p14:creationId xmlns:p14="http://schemas.microsoft.com/office/powerpoint/2010/main" val="3857899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5C00-B634-3A43-A59D-0F8C87F90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pt-BR" dirty="0"/>
              <a:t>TENSORFLOW LITE 4 MICROCONTROLLERS</a:t>
            </a:r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id="{7A4CA679-3546-4E14-8FB8-F57168C37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44D16E90-7C64-4C04-A50A-B866A1A92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DBE4DD59-5AA2-46C6-B6A8-9B4C62D19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05EA9C52-0283-4714-A38F-0864C8B09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2180496"/>
            <a:ext cx="3703320" cy="4045683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solidFill>
              <a:srgbClr val="4653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circuit board&#10;&#10;Description automatically generated">
            <a:extLst>
              <a:ext uri="{FF2B5EF4-FFF2-40B4-BE49-F238E27FC236}">
                <a16:creationId xmlns:a16="http://schemas.microsoft.com/office/drawing/2014/main" id="{CC05577E-DF12-1840-927E-825C1489AD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57" r="4555" b="-2"/>
          <a:stretch/>
        </p:blipFill>
        <p:spPr>
          <a:xfrm>
            <a:off x="611126" y="2347105"/>
            <a:ext cx="3374136" cy="37124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E28BF-B7C6-964E-B3D4-10679A454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5562" y="2340864"/>
            <a:ext cx="7045246" cy="3634486"/>
          </a:xfrm>
        </p:spPr>
        <p:txBody>
          <a:bodyPr>
            <a:normAutofit/>
          </a:bodyPr>
          <a:lstStyle/>
          <a:p>
            <a:r>
              <a:rPr lang="pt-BR" dirty="0"/>
              <a:t>Placa de desenvolvimento</a:t>
            </a:r>
          </a:p>
          <a:p>
            <a:pPr lvl="1"/>
            <a:r>
              <a:rPr lang="pt-BR" dirty="0"/>
              <a:t>Acelerômetro, 2 microfones, entrada para câmera</a:t>
            </a:r>
          </a:p>
          <a:p>
            <a:r>
              <a:rPr lang="pt-BR" dirty="0"/>
              <a:t>Cortex-M4 com 384KB de RAM &amp; memória flash de 1MB</a:t>
            </a:r>
          </a:p>
          <a:p>
            <a:pPr lvl="1"/>
            <a:r>
              <a:rPr lang="pt-BR" dirty="0"/>
              <a:t>10 dias de uso contínuo com pilha de relógio</a:t>
            </a:r>
          </a:p>
          <a:p>
            <a:r>
              <a:rPr lang="pt-BR" dirty="0">
                <a:sym typeface="Wingdings" pitchFamily="2" charset="2"/>
              </a:rPr>
              <a:t>Menos de 100KB necessários para inferência de rede neural!</a:t>
            </a:r>
            <a:endParaRPr lang="pt-BR" dirty="0"/>
          </a:p>
          <a:p>
            <a:pPr lvl="1"/>
            <a:r>
              <a:rPr lang="pt-BR" dirty="0"/>
              <a:t>A biblioteca requer 25KB de memória</a:t>
            </a:r>
          </a:p>
          <a:p>
            <a:pPr lvl="1"/>
            <a:r>
              <a:rPr lang="pt-BR" dirty="0"/>
              <a:t>Um modelo de </a:t>
            </a:r>
            <a:r>
              <a:rPr lang="pt-BR" i="1" dirty="0"/>
              <a:t>Wake Word</a:t>
            </a:r>
            <a:r>
              <a:rPr lang="pt-BR" dirty="0"/>
              <a:t> (</a:t>
            </a:r>
            <a:r>
              <a:rPr lang="pt-BR" dirty="0" err="1"/>
              <a:t>yes</a:t>
            </a:r>
            <a:r>
              <a:rPr lang="pt-BR" dirty="0"/>
              <a:t>/no) requer 20KB</a:t>
            </a:r>
          </a:p>
          <a:p>
            <a:pPr lvl="1"/>
            <a:r>
              <a:rPr lang="pt-BR" dirty="0"/>
              <a:t>+ em torno de 30KB para operar</a:t>
            </a:r>
          </a:p>
        </p:txBody>
      </p:sp>
    </p:spTree>
    <p:extLst>
      <p:ext uri="{BB962C8B-B14F-4D97-AF65-F5344CB8AC3E}">
        <p14:creationId xmlns:p14="http://schemas.microsoft.com/office/powerpoint/2010/main" val="636911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CED7894-4F62-4A6C-8DB5-DB5BE08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20FD90-F100-7941-AAD7-4C8636A1C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702155"/>
            <a:ext cx="3568661" cy="1269713"/>
          </a:xfrm>
        </p:spPr>
        <p:txBody>
          <a:bodyPr>
            <a:normAutofit/>
          </a:bodyPr>
          <a:lstStyle/>
          <a:p>
            <a:r>
              <a:rPr lang="pt-BR" dirty="0"/>
              <a:t>Técnicas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536F3B4-50F6-4C52-8F76-4EB121471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6E536-5D47-2944-85D0-9A960D423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6" y="2340864"/>
            <a:ext cx="4227565" cy="3634486"/>
          </a:xfrm>
        </p:spPr>
        <p:txBody>
          <a:bodyPr>
            <a:normAutofit/>
          </a:bodyPr>
          <a:lstStyle/>
          <a:p>
            <a:r>
              <a:rPr lang="pt-BR" b="1" dirty="0" err="1"/>
              <a:t>Pruning</a:t>
            </a:r>
            <a:r>
              <a:rPr lang="pt-BR" dirty="0"/>
              <a:t> (pós treino)</a:t>
            </a:r>
          </a:p>
          <a:p>
            <a:r>
              <a:rPr lang="pt-BR" dirty="0"/>
              <a:t>Eliminação de sinapses e neurônios</a:t>
            </a:r>
          </a:p>
          <a:p>
            <a:r>
              <a:rPr lang="pt-BR" dirty="0"/>
              <a:t>Gera representação mais esparsa (zeros)</a:t>
            </a:r>
          </a:p>
          <a:p>
            <a:r>
              <a:rPr lang="pt-BR" dirty="0"/>
              <a:t>Zeros não precisam ser multiplicados  </a:t>
            </a:r>
          </a:p>
          <a:p>
            <a:endParaRPr lang="pt-B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D75B94-68EE-D340-928D-A60ECCF3F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419201"/>
            <a:ext cx="6735272" cy="383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252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B53F82-F191-4EEB-AB7B-F69E634FA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20FD90-F100-7941-AAD7-4C8636A1C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pt-BR" dirty="0"/>
              <a:t>Técnicas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16AA08-3831-473D-B61B-89484A33C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31B918-3A1C-46BA-9430-CAD97D9DA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00935A-2F82-4DC4-A4E1-E12EFB8C2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D5D599-1CAE-4C92-B5AE-8E51AF6D4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solidFill>
            <a:schemeClr val="bg1"/>
          </a:solidFill>
          <a:ln w="38100">
            <a:solidFill>
              <a:srgbClr val="4653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65E3BC2-143F-E142-A241-EAC30D60D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698" y="3198578"/>
            <a:ext cx="4748741" cy="200634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6E536-5D47-2944-85D0-9A960D423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>
              <a:buClr>
                <a:srgbClr val="0806F7"/>
              </a:buClr>
            </a:pPr>
            <a:r>
              <a:rPr lang="pt-BR" b="1" dirty="0" err="1"/>
              <a:t>Quantization</a:t>
            </a:r>
            <a:r>
              <a:rPr lang="pt-BR" dirty="0"/>
              <a:t> (pós treino)</a:t>
            </a:r>
            <a:endParaRPr lang="pt-BR"/>
          </a:p>
          <a:p>
            <a:pPr lvl="1">
              <a:buClr>
                <a:srgbClr val="0806F7"/>
              </a:buClr>
            </a:pPr>
            <a:r>
              <a:rPr lang="pt-BR" dirty="0"/>
              <a:t>Representação dos modelos utiliza muitas operações de ponto flutuante</a:t>
            </a:r>
            <a:endParaRPr lang="pt-BR"/>
          </a:p>
          <a:p>
            <a:pPr lvl="1">
              <a:buClr>
                <a:srgbClr val="0806F7"/>
              </a:buClr>
            </a:pPr>
            <a:r>
              <a:rPr lang="pt-BR" dirty="0" err="1"/>
              <a:t>Microcontroladores</a:t>
            </a:r>
            <a:r>
              <a:rPr lang="pt-BR" dirty="0"/>
              <a:t> não oferecem suporte a ponto flutuante</a:t>
            </a:r>
            <a:endParaRPr lang="pt-BR"/>
          </a:p>
          <a:p>
            <a:pPr lvl="1">
              <a:buClr>
                <a:srgbClr val="0806F7"/>
              </a:buClr>
            </a:pPr>
            <a:r>
              <a:rPr lang="pt-BR" dirty="0"/>
              <a:t>Simulação de ponto flutuante em software é muito ineficiente</a:t>
            </a:r>
            <a:endParaRPr lang="pt-BR"/>
          </a:p>
          <a:p>
            <a:pPr lvl="1">
              <a:buClr>
                <a:srgbClr val="0806F7"/>
              </a:buClr>
            </a:pPr>
            <a:r>
              <a:rPr lang="pt-BR" dirty="0"/>
              <a:t>Conversão de aritmética de ponto flutuante para aritmética de ponto fixo com operações sobre inteiros</a:t>
            </a:r>
            <a:endParaRPr lang="pt-BR"/>
          </a:p>
          <a:p>
            <a:pPr lvl="1">
              <a:buClr>
                <a:srgbClr val="0806F7"/>
              </a:buClr>
            </a:pPr>
            <a:r>
              <a:rPr lang="pt-BR" dirty="0"/>
              <a:t>32-bits &gt;&gt; 8-bits significa uma redução de 4x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5523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7F8016E-837B-4C70-B44C-E1627C028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C6062-B8DD-49CC-9F05-D6DF7ABB6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846FCA-97FF-4271-8B97-C14BD3AA9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DD2BC0-D31F-4903-8F54-0F60B9E3A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A555FB3-C8F7-4C59-92A7-A7155CC38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877874-48AA-48C8-AED1-578BEB501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177" y="4386943"/>
            <a:ext cx="11293434" cy="2013857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74EA04-3FD4-1E49-BD3B-5B2AC558E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672846"/>
            <a:ext cx="10993549" cy="105598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Aceleradores – </a:t>
            </a:r>
            <a:r>
              <a:rPr lang="en-US" sz="3600" i="1">
                <a:solidFill>
                  <a:srgbClr val="FFFFFF"/>
                </a:solidFill>
              </a:rPr>
              <a:t>deep learning @ edge</a:t>
            </a:r>
          </a:p>
        </p:txBody>
      </p:sp>
      <p:pic>
        <p:nvPicPr>
          <p:cNvPr id="4" name="Content Placeholder 3" descr="A circuit board&#10;&#10;Description automatically generated">
            <a:extLst>
              <a:ext uri="{FF2B5EF4-FFF2-40B4-BE49-F238E27FC236}">
                <a16:creationId xmlns:a16="http://schemas.microsoft.com/office/drawing/2014/main" id="{AB593788-277A-0948-B9D7-86A094500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278" t="5641" r="26865" b="6691"/>
          <a:stretch/>
        </p:blipFill>
        <p:spPr>
          <a:xfrm>
            <a:off x="873168" y="1227721"/>
            <a:ext cx="2860662" cy="2887380"/>
          </a:xfrm>
          <a:prstGeom prst="rect">
            <a:avLst/>
          </a:prstGeom>
        </p:spPr>
      </p:pic>
      <p:pic>
        <p:nvPicPr>
          <p:cNvPr id="5" name="Picture 4" descr="A circuit board&#10;&#10;Description automatically generated">
            <a:extLst>
              <a:ext uri="{FF2B5EF4-FFF2-40B4-BE49-F238E27FC236}">
                <a16:creationId xmlns:a16="http://schemas.microsoft.com/office/drawing/2014/main" id="{3C5D7B7D-4FFF-4846-A94D-04DD072CAE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80" t="8193" r="8580" b="8193"/>
          <a:stretch/>
        </p:blipFill>
        <p:spPr>
          <a:xfrm>
            <a:off x="4665674" y="1227721"/>
            <a:ext cx="2860652" cy="28873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301384-A311-6745-8BEB-64E6A341F247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085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31784" y="1582904"/>
            <a:ext cx="2930056" cy="195337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9B441DA-2D89-F744-B011-7934B1885FF5}"/>
              </a:ext>
            </a:extLst>
          </p:cNvPr>
          <p:cNvSpPr/>
          <p:nvPr/>
        </p:nvSpPr>
        <p:spPr>
          <a:xfrm>
            <a:off x="1233639" y="584574"/>
            <a:ext cx="21291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cap="all" dirty="0">
                <a:solidFill>
                  <a:srgbClr val="434F54"/>
                </a:solidFill>
                <a:latin typeface="Typonine Sans Pro"/>
              </a:rPr>
              <a:t>Google edge (TPU)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54D4D0-D2EF-B24D-999A-E8DBA77874AB}"/>
              </a:ext>
            </a:extLst>
          </p:cNvPr>
          <p:cNvSpPr/>
          <p:nvPr/>
        </p:nvSpPr>
        <p:spPr>
          <a:xfrm>
            <a:off x="4670608" y="581017"/>
            <a:ext cx="2855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cap="all" dirty="0">
                <a:solidFill>
                  <a:srgbClr val="434F54"/>
                </a:solidFill>
                <a:latin typeface="Typonine Sans Pro"/>
              </a:rPr>
              <a:t>Nvidia </a:t>
            </a:r>
            <a:r>
              <a:rPr lang="en-US" cap="all" dirty="0" err="1">
                <a:solidFill>
                  <a:srgbClr val="434F54"/>
                </a:solidFill>
                <a:latin typeface="Typonine Sans Pro"/>
              </a:rPr>
              <a:t>jetson</a:t>
            </a:r>
            <a:r>
              <a:rPr lang="en-US" cap="all" dirty="0">
                <a:solidFill>
                  <a:srgbClr val="434F54"/>
                </a:solidFill>
                <a:latin typeface="Typonine Sans Pro"/>
              </a:rPr>
              <a:t> </a:t>
            </a:r>
            <a:r>
              <a:rPr lang="en-US" cap="all" dirty="0" err="1">
                <a:solidFill>
                  <a:srgbClr val="434F54"/>
                </a:solidFill>
                <a:latin typeface="Typonine Sans Pro"/>
              </a:rPr>
              <a:t>nano</a:t>
            </a:r>
            <a:r>
              <a:rPr lang="en-US" cap="all" dirty="0">
                <a:solidFill>
                  <a:srgbClr val="434F54"/>
                </a:solidFill>
                <a:latin typeface="Typonine Sans Pro"/>
              </a:rPr>
              <a:t> (</a:t>
            </a:r>
            <a:r>
              <a:rPr lang="en-US" cap="all" dirty="0" err="1">
                <a:solidFill>
                  <a:srgbClr val="434F54"/>
                </a:solidFill>
                <a:latin typeface="Typonine Sans Pro"/>
              </a:rPr>
              <a:t>gpu</a:t>
            </a:r>
            <a:r>
              <a:rPr lang="en-US" cap="all" dirty="0">
                <a:solidFill>
                  <a:srgbClr val="434F54"/>
                </a:solidFill>
                <a:latin typeface="Typonine Sans Pro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8CD871-3A20-9C48-8FA2-00F5FBE0B92C}"/>
              </a:ext>
            </a:extLst>
          </p:cNvPr>
          <p:cNvSpPr/>
          <p:nvPr/>
        </p:nvSpPr>
        <p:spPr>
          <a:xfrm>
            <a:off x="8283238" y="579051"/>
            <a:ext cx="3221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Typonine Sans Pro"/>
              </a:rPr>
              <a:t>Intel </a:t>
            </a:r>
            <a:r>
              <a:rPr lang="en-US" cap="all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yponine Sans Pro"/>
              </a:rPr>
              <a:t>Movidius</a:t>
            </a:r>
            <a:r>
              <a:rPr lang="en-US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Typonine Sans Pro"/>
              </a:rPr>
              <a:t> Myriad (</a:t>
            </a:r>
            <a:r>
              <a:rPr lang="en-US" cap="all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yponine Sans Pro"/>
              </a:rPr>
              <a:t>vpu</a:t>
            </a:r>
            <a:r>
              <a:rPr lang="en-US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Typonine Sans Pro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621080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A8B9E-DB9A-3A46-8A63-BDD2CF955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aceleradores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EA9C2-5C24-2E4C-B97F-1FC0C8E09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Tornam inferência mais eficiente</a:t>
            </a:r>
          </a:p>
          <a:p>
            <a:r>
              <a:rPr lang="pt-BR" dirty="0"/>
              <a:t>Suportam padrões (ONNX) e frameworks:</a:t>
            </a:r>
          </a:p>
          <a:p>
            <a:pPr lvl="1"/>
            <a:r>
              <a:rPr lang="pt-BR" dirty="0" err="1"/>
              <a:t>TensorFlow</a:t>
            </a:r>
            <a:endParaRPr lang="pt-BR" dirty="0"/>
          </a:p>
          <a:p>
            <a:pPr lvl="1"/>
            <a:r>
              <a:rPr lang="pt-BR" dirty="0" err="1"/>
              <a:t>Pytorch</a:t>
            </a:r>
            <a:endParaRPr lang="pt-BR" dirty="0"/>
          </a:p>
          <a:p>
            <a:pPr lvl="1"/>
            <a:r>
              <a:rPr lang="pt-BR" dirty="0" err="1"/>
              <a:t>MXNet</a:t>
            </a:r>
            <a:endParaRPr lang="pt-BR" dirty="0"/>
          </a:p>
          <a:p>
            <a:r>
              <a:rPr lang="pt-BR" i="1" dirty="0"/>
              <a:t>Pipeline </a:t>
            </a:r>
            <a:r>
              <a:rPr lang="pt-BR" dirty="0"/>
              <a:t>para publicação do modelo acaba se tornando mais complexo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667052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10015B9-6046-41B8-83BD-71778D2F9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908232-52E2-4794-A6C1-54300FB98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B9299F-BED7-44C5-9CC5-E542F9193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DDF273-E040-4765-AD05-872458E13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1FA8F66-3B85-411D-A2A6-A50DF302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F027A1-4F3E-954A-A614-FA9790037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491" y="541065"/>
            <a:ext cx="2714354" cy="3435892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4340C1F-8EBD-6744-946E-5221B4D92D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39931" y="1081401"/>
            <a:ext cx="5509282" cy="235521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695E25C-06E7-4082-BE92-B571B616B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297735"/>
            <a:ext cx="11265408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4BD7DF-F4BB-427F-B4F6-6DC83A59A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rgbClr val="465359">
              <a:alpha val="97000"/>
            </a:srgb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0F7B6E-EE96-8B4C-8AC4-A8B358DCD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4572000"/>
            <a:ext cx="10965141" cy="8952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Pipeline de </a:t>
            </a:r>
            <a:r>
              <a:rPr lang="en-US" sz="4000" dirty="0" err="1">
                <a:solidFill>
                  <a:srgbClr val="FFFFFF"/>
                </a:solidFill>
              </a:rPr>
              <a:t>publicação</a:t>
            </a:r>
            <a:endParaRPr lang="en-US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402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04BED40-EAF7-4E55-AFF7-2CD840EBD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FCFF30-C240-0849-9FFD-61149F85D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02156"/>
            <a:ext cx="6540462" cy="1013800"/>
          </a:xfrm>
        </p:spPr>
        <p:txBody>
          <a:bodyPr>
            <a:normAutofit/>
          </a:bodyPr>
          <a:lstStyle/>
          <a:p>
            <a:r>
              <a:rPr lang="pt-BR">
                <a:solidFill>
                  <a:schemeClr val="tx2"/>
                </a:solidFill>
              </a:rPr>
              <a:t>Benchmark (visão computacional)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67CCF1-BB1E-41CF-8499-94A870C33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66751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E525F5-8FE3-1D44-B01C-4709142DA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612" y="-1"/>
            <a:ext cx="5405388" cy="685799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89CEE-E7E0-7042-AE10-6ECCDC8EC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896533"/>
            <a:ext cx="6309003" cy="3962266"/>
          </a:xfrm>
        </p:spPr>
        <p:txBody>
          <a:bodyPr anchor="t">
            <a:normAutofit/>
          </a:bodyPr>
          <a:lstStyle/>
          <a:p>
            <a:r>
              <a:rPr lang="pt-BR" dirty="0">
                <a:solidFill>
                  <a:schemeClr val="tx2"/>
                </a:solidFill>
                <a:hlinkClick r:id="rId3"/>
              </a:rPr>
              <a:t>Machine learning edge devices: benchmark report</a:t>
            </a:r>
            <a:endParaRPr lang="pt-BR" dirty="0">
              <a:solidFill>
                <a:schemeClr val="tx2"/>
              </a:solidFill>
            </a:endParaRPr>
          </a:p>
          <a:p>
            <a:r>
              <a:rPr lang="pt-BR" dirty="0">
                <a:solidFill>
                  <a:schemeClr val="tx2"/>
                </a:solidFill>
              </a:rPr>
              <a:t>Diferentes arquiteturas treinadas com </a:t>
            </a:r>
            <a:r>
              <a:rPr lang="pt-BR" dirty="0" err="1">
                <a:solidFill>
                  <a:schemeClr val="tx2"/>
                </a:solidFill>
              </a:rPr>
              <a:t>ImageNet</a:t>
            </a:r>
            <a:r>
              <a:rPr lang="pt-BR" dirty="0">
                <a:solidFill>
                  <a:schemeClr val="tx2"/>
                </a:solidFill>
              </a:rPr>
              <a:t> (1000 categorias)</a:t>
            </a:r>
          </a:p>
          <a:p>
            <a:pPr lvl="1"/>
            <a:r>
              <a:rPr lang="pt-BR" dirty="0">
                <a:solidFill>
                  <a:schemeClr val="tx2"/>
                </a:solidFill>
              </a:rPr>
              <a:t>Inferência testada com </a:t>
            </a:r>
            <a:r>
              <a:rPr lang="pt-BR" dirty="0" err="1">
                <a:solidFill>
                  <a:schemeClr val="tx2"/>
                </a:solidFill>
              </a:rPr>
              <a:t>ImageNet</a:t>
            </a:r>
            <a:r>
              <a:rPr lang="pt-BR" dirty="0">
                <a:solidFill>
                  <a:schemeClr val="tx2"/>
                </a:solidFill>
              </a:rPr>
              <a:t> V2 (10.000 imagens)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D380301-9CF4-8547-A5B3-408794EAD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798278"/>
              </p:ext>
            </p:extLst>
          </p:nvPr>
        </p:nvGraphicFramePr>
        <p:xfrm>
          <a:off x="365760" y="3428998"/>
          <a:ext cx="6381129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391">
                  <a:extLst>
                    <a:ext uri="{9D8B030D-6E8A-4147-A177-3AD203B41FA5}">
                      <a16:colId xmlns:a16="http://schemas.microsoft.com/office/drawing/2014/main" val="1671561243"/>
                    </a:ext>
                  </a:extLst>
                </a:gridCol>
                <a:gridCol w="1088572">
                  <a:extLst>
                    <a:ext uri="{9D8B030D-6E8A-4147-A177-3AD203B41FA5}">
                      <a16:colId xmlns:a16="http://schemas.microsoft.com/office/drawing/2014/main" val="1369602545"/>
                    </a:ext>
                  </a:extLst>
                </a:gridCol>
                <a:gridCol w="1152166">
                  <a:extLst>
                    <a:ext uri="{9D8B030D-6E8A-4147-A177-3AD203B41FA5}">
                      <a16:colId xmlns:a16="http://schemas.microsoft.com/office/drawing/2014/main" val="1781041936"/>
                    </a:ext>
                  </a:extLst>
                </a:gridCol>
              </a:tblGrid>
              <a:tr h="208029">
                <a:tc>
                  <a:txBody>
                    <a:bodyPr/>
                    <a:lstStyle/>
                    <a:p>
                      <a:r>
                        <a:rPr lang="pt-BR" sz="1400" dirty="0"/>
                        <a:t>Placa - modelo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Tempo inferência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% Precisão (top-1)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053237"/>
                  </a:ext>
                </a:extLst>
              </a:tr>
              <a:tr h="12053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pt-BR" sz="1200" dirty="0" err="1">
                          <a:solidFill>
                            <a:schemeClr val="tx2"/>
                          </a:solidFill>
                        </a:rPr>
                        <a:t>Jetson</a:t>
                      </a:r>
                      <a:r>
                        <a:rPr lang="pt-BR" sz="1200" dirty="0">
                          <a:solidFill>
                            <a:schemeClr val="tx2"/>
                          </a:solidFill>
                        </a:rPr>
                        <a:t> Nano (</a:t>
                      </a:r>
                      <a:r>
                        <a:rPr lang="pt-BR" sz="1200" dirty="0" err="1">
                          <a:solidFill>
                            <a:schemeClr val="tx2"/>
                          </a:solidFill>
                        </a:rPr>
                        <a:t>PyTorch</a:t>
                      </a:r>
                      <a:r>
                        <a:rPr lang="pt-BR" sz="1200" dirty="0">
                          <a:solidFill>
                            <a:schemeClr val="tx2"/>
                          </a:solidFill>
                        </a:rPr>
                        <a:t> + </a:t>
                      </a:r>
                      <a:r>
                        <a:rPr lang="pt-BR" sz="1200" dirty="0" err="1">
                          <a:solidFill>
                            <a:schemeClr val="tx2"/>
                          </a:solidFill>
                        </a:rPr>
                        <a:t>TensorRT</a:t>
                      </a:r>
                      <a:r>
                        <a:rPr lang="pt-BR" sz="1200" dirty="0">
                          <a:solidFill>
                            <a:schemeClr val="tx2"/>
                          </a:solidFill>
                        </a:rPr>
                        <a:t> - Resnet-50)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/>
                        <a:t>2.67ms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64.30%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2556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 Edge TPU Board -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</a:rPr>
                        <a:t>EfficientNet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-S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/>
                        <a:t>5.42ms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33.79%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938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 Edge TPU Board -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</a:rPr>
                        <a:t>EfficientNet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-M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/>
                        <a:t>10.72ms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45.53%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923940"/>
                  </a:ext>
                </a:extLst>
              </a:tr>
              <a:tr h="24791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 Jetson Nano (TensorFlow +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</a:rPr>
                        <a:t>TensorRT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 - EfficientNet-B3)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/>
                        <a:t>327.28ms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85.44%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7893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72E91BE-85D4-9848-AC96-84C865797F22}"/>
              </a:ext>
            </a:extLst>
          </p:cNvPr>
          <p:cNvSpPr txBox="1"/>
          <p:nvPr/>
        </p:nvSpPr>
        <p:spPr>
          <a:xfrm>
            <a:off x="8255725" y="2177143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E58063-E8CD-5F4F-AC81-AE7A479FBCEF}"/>
              </a:ext>
            </a:extLst>
          </p:cNvPr>
          <p:cNvSpPr txBox="1"/>
          <p:nvPr/>
        </p:nvSpPr>
        <p:spPr>
          <a:xfrm>
            <a:off x="8575043" y="3877666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60C971-0E30-DD4C-B15B-91807F3572A1}"/>
              </a:ext>
            </a:extLst>
          </p:cNvPr>
          <p:cNvSpPr txBox="1"/>
          <p:nvPr/>
        </p:nvSpPr>
        <p:spPr>
          <a:xfrm>
            <a:off x="8894361" y="3198928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A4DDA2-1C8A-864D-9C3C-672BAD5E5C26}"/>
              </a:ext>
            </a:extLst>
          </p:cNvPr>
          <p:cNvSpPr txBox="1"/>
          <p:nvPr/>
        </p:nvSpPr>
        <p:spPr>
          <a:xfrm>
            <a:off x="10422716" y="956222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74245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61660-21E1-6E4A-B800-CDD2414B4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Ambientes inteligentes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83947-1A10-BD4D-B921-0B21DC0F9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Desabilitar fontes de energia na presença de bebês / crianças</a:t>
            </a:r>
          </a:p>
          <a:p>
            <a:r>
              <a:rPr lang="pt-BR" dirty="0"/>
              <a:t>Configurar equipamentos para preferências individuais e contexto</a:t>
            </a:r>
          </a:p>
          <a:p>
            <a:r>
              <a:rPr lang="pt-BR" dirty="0"/>
              <a:t>Sentimento (expressão facial e tom de voz) </a:t>
            </a:r>
          </a:p>
          <a:p>
            <a:r>
              <a:rPr lang="pt-BR" dirty="0"/>
              <a:t>Organização de atendimento</a:t>
            </a:r>
          </a:p>
        </p:txBody>
      </p:sp>
    </p:spTree>
    <p:extLst>
      <p:ext uri="{BB962C8B-B14F-4D97-AF65-F5344CB8AC3E}">
        <p14:creationId xmlns:p14="http://schemas.microsoft.com/office/powerpoint/2010/main" val="422003321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DarkSeedLeftStep">
      <a:dk1>
        <a:srgbClr val="000000"/>
      </a:dk1>
      <a:lt1>
        <a:srgbClr val="FFFFFF"/>
      </a:lt1>
      <a:dk2>
        <a:srgbClr val="213B32"/>
      </a:dk2>
      <a:lt2>
        <a:srgbClr val="E8E2E2"/>
      </a:lt2>
      <a:accent1>
        <a:srgbClr val="21B1BC"/>
      </a:accent1>
      <a:accent2>
        <a:srgbClr val="14B87F"/>
      </a:accent2>
      <a:accent3>
        <a:srgbClr val="21BA45"/>
      </a:accent3>
      <a:accent4>
        <a:srgbClr val="32BA14"/>
      </a:accent4>
      <a:accent5>
        <a:srgbClr val="77B220"/>
      </a:accent5>
      <a:accent6>
        <a:srgbClr val="A7A512"/>
      </a:accent6>
      <a:hlink>
        <a:srgbClr val="588F2F"/>
      </a:hlink>
      <a:folHlink>
        <a:srgbClr val="7F7F7F"/>
      </a:folHlink>
    </a:clrScheme>
    <a:fontScheme name="Dividend">
      <a:majorFont>
        <a:latin typeface="Avenir Next LT Pro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763</Words>
  <Application>Microsoft Macintosh PowerPoint</Application>
  <PresentationFormat>Widescreen</PresentationFormat>
  <Paragraphs>142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Avenir Next LT Pro</vt:lpstr>
      <vt:lpstr>Gill Sans MT</vt:lpstr>
      <vt:lpstr>Typonine Sans Pro</vt:lpstr>
      <vt:lpstr>Wingdings 2</vt:lpstr>
      <vt:lpstr>DividendVTI</vt:lpstr>
      <vt:lpstr>Inteligência Artificial na ponta</vt:lpstr>
      <vt:lpstr>Por que estou aqui falando sobre isso?</vt:lpstr>
      <vt:lpstr>Silicon valley season 4 episode 4</vt:lpstr>
      <vt:lpstr>O que compreendi?</vt:lpstr>
      <vt:lpstr>possibilidades</vt:lpstr>
      <vt:lpstr>POSSIBILIDADES</vt:lpstr>
      <vt:lpstr>Casos de uso</vt:lpstr>
      <vt:lpstr>Bibliotecas algoritmos dispositivos</vt:lpstr>
      <vt:lpstr>Algoritmos “tradicionais” em devices</vt:lpstr>
      <vt:lpstr>algoritmos “tradicionais” em devices</vt:lpstr>
      <vt:lpstr>algoritmos “tradicionais” em devices</vt:lpstr>
      <vt:lpstr>Tensorflow lite 4 microcontrollers</vt:lpstr>
      <vt:lpstr>Hey google</vt:lpstr>
      <vt:lpstr>TENSORFLOW LITE 4 MICROCONTROLLERS</vt:lpstr>
      <vt:lpstr>Técnicas</vt:lpstr>
      <vt:lpstr>Técnicas</vt:lpstr>
      <vt:lpstr>Aceleradores – deep learning @ edge</vt:lpstr>
      <vt:lpstr>aceleradores</vt:lpstr>
      <vt:lpstr>Pipeline de publicação</vt:lpstr>
      <vt:lpstr>Benchmark (visão computacional)</vt:lpstr>
      <vt:lpstr>Ambientes inteligentes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Inteligência Artificial na ponta</dc:title>
  <dc:creator>Cristofer Weber</dc:creator>
  <cp:lastModifiedBy>Cristofer Weber</cp:lastModifiedBy>
  <cp:revision>2</cp:revision>
  <dcterms:created xsi:type="dcterms:W3CDTF">2019-11-26T03:51:16Z</dcterms:created>
  <dcterms:modified xsi:type="dcterms:W3CDTF">2019-11-27T04:16:52Z</dcterms:modified>
</cp:coreProperties>
</file>