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64" r:id="rId4"/>
    <p:sldId id="259" r:id="rId5"/>
    <p:sldId id="257" r:id="rId6"/>
    <p:sldId id="261" r:id="rId7"/>
    <p:sldId id="265" r:id="rId8"/>
    <p:sldId id="294" r:id="rId9"/>
    <p:sldId id="293" r:id="rId10"/>
    <p:sldId id="266" r:id="rId11"/>
    <p:sldId id="263" r:id="rId12"/>
    <p:sldId id="267" r:id="rId13"/>
    <p:sldId id="292" r:id="rId14"/>
    <p:sldId id="271" r:id="rId15"/>
    <p:sldId id="274" r:id="rId16"/>
    <p:sldId id="276" r:id="rId17"/>
    <p:sldId id="273" r:id="rId18"/>
    <p:sldId id="275" r:id="rId19"/>
    <p:sldId id="289" r:id="rId20"/>
    <p:sldId id="272" r:id="rId21"/>
    <p:sldId id="280" r:id="rId22"/>
    <p:sldId id="281" r:id="rId23"/>
    <p:sldId id="283" r:id="rId24"/>
    <p:sldId id="282" r:id="rId25"/>
    <p:sldId id="286" r:id="rId26"/>
    <p:sldId id="288" r:id="rId27"/>
    <p:sldId id="287" r:id="rId28"/>
    <p:sldId id="284" r:id="rId29"/>
    <p:sldId id="277" r:id="rId30"/>
    <p:sldId id="278" r:id="rId31"/>
    <p:sldId id="279" r:id="rId32"/>
    <p:sldId id="290" r:id="rId33"/>
    <p:sldId id="291" r:id="rId34"/>
    <p:sldId id="268" r:id="rId35"/>
    <p:sldId id="269" r:id="rId36"/>
    <p:sldId id="27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3"/>
    <p:restoredTop sz="96327"/>
  </p:normalViewPr>
  <p:slideViewPr>
    <p:cSldViewPr snapToGrid="0" snapToObjects="1">
      <p:cViewPr varScale="1">
        <p:scale>
          <a:sx n="143" d="100"/>
          <a:sy n="143" d="100"/>
        </p:scale>
        <p:origin x="22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11/28/19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risweber/explicando-black-box" TargetMode="External"/><Relationship Id="rId2" Type="http://schemas.openxmlformats.org/officeDocument/2006/relationships/hyperlink" Target="https://github.com/crisweb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6.07269" TargetMode="External"/><Relationship Id="rId2" Type="http://schemas.openxmlformats.org/officeDocument/2006/relationships/hyperlink" Target="https://arxiv.org/abs/1802.0193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apers.nips.cc/paper/7062-a-unified-approach-to-interpreting-model-predictions" TargetMode="External"/><Relationship Id="rId5" Type="http://schemas.openxmlformats.org/officeDocument/2006/relationships/hyperlink" Target="http://www.cs.washington.edu/homes/pedrod/papers/cacm12.pdf" TargetMode="External"/><Relationship Id="rId4" Type="http://schemas.openxmlformats.org/officeDocument/2006/relationships/hyperlink" Target="https://arxiv.org/abs/1811.10154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2o.ai/oreilly-mli-booklet-2019/" TargetMode="External"/><Relationship Id="rId2" Type="http://schemas.openxmlformats.org/officeDocument/2006/relationships/hyperlink" Target="https://christophm.github.io/interpretable-ml-boo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mazon.com/Weapons-Math-Destruction-Increases-Inequality-ebook/dp/B019B6VCL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7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11E75-8891-4342-964D-AB10FE743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062" y="1864865"/>
            <a:ext cx="8131550" cy="2262781"/>
          </a:xfrm>
        </p:spPr>
        <p:txBody>
          <a:bodyPr>
            <a:normAutofit/>
          </a:bodyPr>
          <a:lstStyle/>
          <a:p>
            <a:r>
              <a:rPr lang="pt-BR" sz="5400" dirty="0"/>
              <a:t>Explicando modelos </a:t>
            </a:r>
            <a:r>
              <a:rPr lang="pt-BR" sz="5400" i="1" dirty="0" err="1"/>
              <a:t>black</a:t>
            </a:r>
            <a:r>
              <a:rPr lang="pt-BR" sz="5400" i="1" dirty="0"/>
              <a:t> box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E30426-4039-9548-A9A5-AA1500D40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1126283"/>
          </a:xfrm>
        </p:spPr>
        <p:txBody>
          <a:bodyPr>
            <a:normAutofit/>
          </a:bodyPr>
          <a:lstStyle/>
          <a:p>
            <a:r>
              <a:rPr lang="pt-BR" i="1" dirty="0"/>
              <a:t>Busca pela transparência</a:t>
            </a:r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11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3" name="Group 25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8933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E34A3-4E0B-404A-8599-4D1B094BA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i="1" dirty="0">
                <a:solidFill>
                  <a:schemeClr val="tx2">
                    <a:lumMod val="75000"/>
                  </a:schemeClr>
                </a:solidFill>
              </a:rPr>
              <a:t>“No princípio, as máquinas aprendiam na escuridão e os Cientistas de Dados lutavam no vazio para explicá-las.”</a:t>
            </a:r>
          </a:p>
          <a:p>
            <a:pPr marL="457200" lvl="1" indent="0">
              <a:buNone/>
            </a:pPr>
            <a:r>
              <a:rPr lang="pt-BR" i="1" dirty="0">
                <a:solidFill>
                  <a:schemeClr val="tx2">
                    <a:lumMod val="75000"/>
                  </a:schemeClr>
                </a:solidFill>
              </a:rPr>
              <a:t>Então fez-se a luz</a:t>
            </a:r>
          </a:p>
        </p:txBody>
      </p:sp>
    </p:spTree>
    <p:extLst>
      <p:ext uri="{BB962C8B-B14F-4D97-AF65-F5344CB8AC3E}">
        <p14:creationId xmlns:p14="http://schemas.microsoft.com/office/powerpoint/2010/main" val="107350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59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61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2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4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5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6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7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12" name="Group 73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75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6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7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8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9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0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1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2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3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4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5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6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13" name="Rectangle 87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4" name="Freeform 6">
            <a:extLst>
              <a:ext uri="{FF2B5EF4-FFF2-40B4-BE49-F238E27FC236}">
                <a16:creationId xmlns:a16="http://schemas.microsoft.com/office/drawing/2014/main" id="{5BD23F8E-2E78-4C84-8EFB-FE6C8ACB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15" name="Rectangle 91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93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97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F9C402-2C85-1947-ACAE-80D479671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103" y="1318591"/>
            <a:ext cx="5800929" cy="42208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Programas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7196" y="1871831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97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F6167D22-B2B2-4469-BE4E-6B0DC972E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8D1B6-9291-4C4B-9B07-266BB481B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4775200"/>
            <a:ext cx="8915399" cy="823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Modelos são programas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27E2F65-D0DD-4710-977A-873706F90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2571AF-FD4E-604B-8490-27129FD11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34963"/>
            <a:ext cx="7633605" cy="3854971"/>
          </a:xfrm>
          <a:prstGeom prst="rect">
            <a:avLst/>
          </a:prstGeom>
          <a:solidFill>
            <a:schemeClr val="bg1">
              <a:alpha val="69000"/>
            </a:schemeClr>
          </a:solidFill>
        </p:spPr>
      </p:pic>
      <p:sp>
        <p:nvSpPr>
          <p:cNvPr id="56" name="Freeform 33">
            <a:extLst>
              <a:ext uri="{FF2B5EF4-FFF2-40B4-BE49-F238E27FC236}">
                <a16:creationId xmlns:a16="http://schemas.microsoft.com/office/drawing/2014/main" id="{783A863A-BB4D-4ECD-8D75-B5B6F03D7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81489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2522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82F51-1228-C74F-ABA7-93C04F20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Modelos são programas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13143-6C9E-E84A-85E8-F14CF7334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Na programação tradicional pessoas estudam problemas e formulam algoritmos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(Idealmente) são capazes de explicar os resultados obtidos a partir das entradas e algoritmo formulado</a:t>
            </a:r>
          </a:p>
          <a:p>
            <a:r>
              <a:rPr lang="pt-BR" dirty="0"/>
              <a:t>E em últimos casos o </a:t>
            </a:r>
            <a:r>
              <a:rPr lang="pt-BR" i="1" dirty="0"/>
              <a:t>debug</a:t>
            </a:r>
            <a:r>
              <a:rPr lang="pt-BR" dirty="0"/>
              <a:t> ajuda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81C50B1-0CF9-8D4F-9E5A-25268F4E9C86}"/>
              </a:ext>
            </a:extLst>
          </p:cNvPr>
          <p:cNvGrpSpPr/>
          <p:nvPr/>
        </p:nvGrpSpPr>
        <p:grpSpPr>
          <a:xfrm>
            <a:off x="3639543" y="2998858"/>
            <a:ext cx="6814738" cy="1023553"/>
            <a:chOff x="2717518" y="4358976"/>
            <a:chExt cx="6814738" cy="10235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20930A0-0C96-F84A-AB9C-E8B6C3563C0E}"/>
                </a:ext>
              </a:extLst>
            </p:cNvPr>
            <p:cNvSpPr txBox="1"/>
            <p:nvPr/>
          </p:nvSpPr>
          <p:spPr>
            <a:xfrm>
              <a:off x="2717518" y="5043975"/>
              <a:ext cx="1683474" cy="338554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sz="1600"/>
                <a:t>Desenvolvedor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47F535D-DA84-1D4F-99FE-C7DDE37DAA1A}"/>
                </a:ext>
              </a:extLst>
            </p:cNvPr>
            <p:cNvSpPr txBox="1"/>
            <p:nvPr/>
          </p:nvSpPr>
          <p:spPr>
            <a:xfrm>
              <a:off x="5004486" y="5041557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/>
                <a:t>Programa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B5FEF52-19A6-5546-B067-31070999C883}"/>
                </a:ext>
              </a:extLst>
            </p:cNvPr>
            <p:cNvCxnSpPr>
              <a:cxnSpLocks/>
              <a:stCxn id="48" idx="3"/>
              <a:endCxn id="49" idx="1"/>
            </p:cNvCxnSpPr>
            <p:nvPr/>
          </p:nvCxnSpPr>
          <p:spPr>
            <a:xfrm flipV="1">
              <a:off x="4400992" y="5210834"/>
              <a:ext cx="603494" cy="24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A1DD7C5-5907-D14C-BE95-D9F6D9C9F5D0}"/>
                </a:ext>
              </a:extLst>
            </p:cNvPr>
            <p:cNvSpPr txBox="1"/>
            <p:nvPr/>
          </p:nvSpPr>
          <p:spPr>
            <a:xfrm>
              <a:off x="6715976" y="5041557"/>
              <a:ext cx="1489510" cy="33855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sz="1600"/>
                <a:t>Computador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8A85BF0-9BA8-4748-BE2B-39437190651F}"/>
                </a:ext>
              </a:extLst>
            </p:cNvPr>
            <p:cNvCxnSpPr>
              <a:cxnSpLocks/>
              <a:stCxn id="49" idx="3"/>
              <a:endCxn id="51" idx="1"/>
            </p:cNvCxnSpPr>
            <p:nvPr/>
          </p:nvCxnSpPr>
          <p:spPr>
            <a:xfrm>
              <a:off x="6179808" y="5210834"/>
              <a:ext cx="5361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8B70A53-A5B3-7240-85F8-93E006EAFCB8}"/>
                </a:ext>
              </a:extLst>
            </p:cNvPr>
            <p:cNvSpPr txBox="1"/>
            <p:nvPr/>
          </p:nvSpPr>
          <p:spPr>
            <a:xfrm>
              <a:off x="8783333" y="5041557"/>
              <a:ext cx="7489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/>
                <a:t>Saída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C269ED4F-9A38-E14F-84D6-E2891867484B}"/>
                </a:ext>
              </a:extLst>
            </p:cNvPr>
            <p:cNvCxnSpPr>
              <a:cxnSpLocks/>
              <a:stCxn id="51" idx="3"/>
              <a:endCxn id="53" idx="1"/>
            </p:cNvCxnSpPr>
            <p:nvPr/>
          </p:nvCxnSpPr>
          <p:spPr>
            <a:xfrm>
              <a:off x="8205486" y="5210834"/>
              <a:ext cx="57784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lbow Connector 54">
              <a:extLst>
                <a:ext uri="{FF2B5EF4-FFF2-40B4-BE49-F238E27FC236}">
                  <a16:creationId xmlns:a16="http://schemas.microsoft.com/office/drawing/2014/main" id="{59B7B89A-4304-964C-93E2-D1B3EA9DAAE9}"/>
                </a:ext>
              </a:extLst>
            </p:cNvPr>
            <p:cNvCxnSpPr>
              <a:cxnSpLocks/>
              <a:stCxn id="53" idx="2"/>
              <a:endCxn id="48" idx="2"/>
            </p:cNvCxnSpPr>
            <p:nvPr/>
          </p:nvCxnSpPr>
          <p:spPr>
            <a:xfrm rot="5400000">
              <a:off x="6357316" y="2582050"/>
              <a:ext cx="2418" cy="5598540"/>
            </a:xfrm>
            <a:prstGeom prst="bentConnector3">
              <a:avLst>
                <a:gd name="adj1" fmla="val 9554094"/>
              </a:avLst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8BC3F3B-9E63-5E45-8BD9-79A83D092497}"/>
                </a:ext>
              </a:extLst>
            </p:cNvPr>
            <p:cNvSpPr txBox="1"/>
            <p:nvPr/>
          </p:nvSpPr>
          <p:spPr>
            <a:xfrm>
              <a:off x="3215410" y="4358976"/>
              <a:ext cx="24625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/>
                <a:t>Entrada (observações)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75B8E03-5AE3-7447-9798-7575A8138066}"/>
                </a:ext>
              </a:extLst>
            </p:cNvPr>
            <p:cNvCxnSpPr>
              <a:cxnSpLocks/>
              <a:stCxn id="56" idx="2"/>
              <a:endCxn id="48" idx="0"/>
            </p:cNvCxnSpPr>
            <p:nvPr/>
          </p:nvCxnSpPr>
          <p:spPr>
            <a:xfrm flipH="1">
              <a:off x="3559255" y="4697530"/>
              <a:ext cx="887422" cy="346445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73077C7-366A-444A-B1D8-6E1407F2ADBD}"/>
                </a:ext>
              </a:extLst>
            </p:cNvPr>
            <p:cNvCxnSpPr>
              <a:stCxn id="56" idx="2"/>
              <a:endCxn id="49" idx="0"/>
            </p:cNvCxnSpPr>
            <p:nvPr/>
          </p:nvCxnSpPr>
          <p:spPr>
            <a:xfrm>
              <a:off x="4446677" y="4697530"/>
              <a:ext cx="1145470" cy="3440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02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197A-415A-A948-8AA7-5D03D9E2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Programado pela máquina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43411-32F4-8947-A037-50B4038B3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Um algoritmo de </a:t>
            </a:r>
            <a:r>
              <a:rPr lang="pt-BR" i="1" dirty="0" err="1"/>
              <a:t>Machine</a:t>
            </a:r>
            <a:r>
              <a:rPr lang="pt-BR" i="1" dirty="0"/>
              <a:t> Learning</a:t>
            </a:r>
            <a:r>
              <a:rPr lang="pt-BR" dirty="0"/>
              <a:t> é composto por</a:t>
            </a:r>
          </a:p>
          <a:p>
            <a:pPr lvl="1"/>
            <a:r>
              <a:rPr lang="pt-BR" dirty="0"/>
              <a:t>Uma </a:t>
            </a:r>
            <a:r>
              <a:rPr lang="pt-BR" b="1" dirty="0"/>
              <a:t>representação </a:t>
            </a:r>
            <a:r>
              <a:rPr lang="pt-BR" i="1" dirty="0"/>
              <a:t>(modelo, algoritmo)</a:t>
            </a:r>
            <a:r>
              <a:rPr lang="pt-BR" dirty="0"/>
              <a:t>, que descreve o programa resultante até o valor medido pela </a:t>
            </a:r>
            <a:r>
              <a:rPr lang="pt-BR" b="1" dirty="0"/>
              <a:t>métrica de desempenho</a:t>
            </a:r>
            <a:endParaRPr lang="pt-BR" dirty="0"/>
          </a:p>
          <a:p>
            <a:pPr lvl="1"/>
            <a:r>
              <a:rPr lang="pt-BR" dirty="0"/>
              <a:t>Uma </a:t>
            </a:r>
            <a:r>
              <a:rPr lang="pt-BR" b="1" dirty="0"/>
              <a:t>métrica de desempenho</a:t>
            </a:r>
            <a:r>
              <a:rPr lang="pt-BR" dirty="0"/>
              <a:t>, que determina o quão bom </a:t>
            </a:r>
            <a:r>
              <a:rPr lang="pt-BR" i="1" dirty="0"/>
              <a:t>está</a:t>
            </a:r>
            <a:r>
              <a:rPr lang="pt-BR" dirty="0"/>
              <a:t> o </a:t>
            </a:r>
            <a:r>
              <a:rPr lang="pt-BR" b="1" dirty="0"/>
              <a:t>modelo</a:t>
            </a:r>
          </a:p>
          <a:p>
            <a:pPr lvl="1"/>
            <a:r>
              <a:rPr lang="pt-BR" dirty="0"/>
              <a:t>Um </a:t>
            </a:r>
            <a:r>
              <a:rPr lang="pt-BR" b="1" dirty="0"/>
              <a:t>otimizador</a:t>
            </a:r>
            <a:r>
              <a:rPr lang="pt-BR" dirty="0"/>
              <a:t>, que ajusta a </a:t>
            </a:r>
            <a:r>
              <a:rPr lang="pt-BR" b="1" dirty="0"/>
              <a:t>representação </a:t>
            </a:r>
            <a:r>
              <a:rPr lang="pt-BR" dirty="0"/>
              <a:t>buscando melhorar a </a:t>
            </a:r>
            <a:r>
              <a:rPr lang="pt-BR" b="1" dirty="0"/>
              <a:t>métrica de desempenho</a:t>
            </a:r>
          </a:p>
          <a:p>
            <a:r>
              <a:rPr lang="pt-BR" dirty="0"/>
              <a:t>Repita o </a:t>
            </a:r>
            <a:r>
              <a:rPr lang="pt-BR" b="1" dirty="0"/>
              <a:t>otimizador</a:t>
            </a:r>
            <a:r>
              <a:rPr lang="pt-BR" dirty="0"/>
              <a:t> várias vezes até estar satisfeito com o resultado</a:t>
            </a:r>
          </a:p>
          <a:p>
            <a:r>
              <a:rPr lang="pt-BR" dirty="0"/>
              <a:t>Gere o código da </a:t>
            </a:r>
            <a:r>
              <a:rPr lang="pt-BR" b="1" dirty="0"/>
              <a:t>representação</a:t>
            </a:r>
            <a:r>
              <a:rPr lang="pt-BR" dirty="0"/>
              <a:t> para que um computador execute</a:t>
            </a:r>
          </a:p>
        </p:txBody>
      </p:sp>
    </p:spTree>
    <p:extLst>
      <p:ext uri="{BB962C8B-B14F-4D97-AF65-F5344CB8AC3E}">
        <p14:creationId xmlns:p14="http://schemas.microsoft.com/office/powerpoint/2010/main" val="37961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8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9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0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4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Freeform 6">
            <a:extLst>
              <a:ext uri="{FF2B5EF4-FFF2-40B4-BE49-F238E27FC236}">
                <a16:creationId xmlns:a16="http://schemas.microsoft.com/office/drawing/2014/main" id="{5BD23F8E-2E78-4C84-8EFB-FE6C8ACB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00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64BF4A-2317-5F46-A6D3-E8C9395D3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103" y="1318591"/>
            <a:ext cx="5800929" cy="42208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100">
                <a:solidFill>
                  <a:schemeClr val="tx2">
                    <a:lumMod val="75000"/>
                  </a:schemeClr>
                </a:solidFill>
              </a:rPr>
              <a:t>Representações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7196" y="1871831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52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07B6DB-DE3B-5746-BF2F-B378D7A7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Interpretabilidade de representações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B4292C-2C4B-2D49-B498-87B51A708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Algumas representações favorecem a interpretabilidade, outras não</a:t>
            </a:r>
          </a:p>
          <a:p>
            <a:r>
              <a:rPr lang="pt-BR" b="1" dirty="0"/>
              <a:t>Interpretabilidade</a:t>
            </a:r>
            <a:r>
              <a:rPr lang="pt-BR" dirty="0"/>
              <a:t>: Grau em que uma pessoa (esclarecida) pode entender a causa de uma decisão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Interpretáveis – </a:t>
            </a:r>
            <a:r>
              <a:rPr lang="pt-BR" i="1" dirty="0"/>
              <a:t>White Box</a:t>
            </a:r>
          </a:p>
          <a:p>
            <a:pPr lvl="1"/>
            <a:r>
              <a:rPr lang="pt-BR" dirty="0"/>
              <a:t>Entendimento Global e clareza na relação entre as </a:t>
            </a:r>
            <a:r>
              <a:rPr lang="pt-BR" i="1" dirty="0"/>
              <a:t>features</a:t>
            </a:r>
            <a:r>
              <a:rPr lang="pt-BR" dirty="0"/>
              <a:t> e resultado</a:t>
            </a:r>
          </a:p>
          <a:p>
            <a:r>
              <a:rPr lang="pt-BR" dirty="0"/>
              <a:t>Não interpretáveis – </a:t>
            </a:r>
            <a:r>
              <a:rPr lang="pt-BR" i="1" dirty="0"/>
              <a:t>Black Box</a:t>
            </a:r>
          </a:p>
          <a:p>
            <a:pPr lvl="1"/>
            <a:r>
              <a:rPr lang="pt-BR" dirty="0"/>
              <a:t>Modelos que não podem ser interpretados simplesmente olhando para seus parâmetros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478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91B420C-C4C8-44DF-96B2-FBD1014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3F72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BAED32D-87D7-5248-A33E-A1E59C718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4581" y="1486090"/>
            <a:ext cx="8923813" cy="194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33">
            <a:extLst>
              <a:ext uri="{FF2B5EF4-FFF2-40B4-BE49-F238E27FC236}">
                <a16:creationId xmlns:a16="http://schemas.microsoft.com/office/drawing/2014/main" id="{070928B1-3E69-44AC-A1EE-B4E4270A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69172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B8A9C7-CC4A-AD40-8DEF-35C9B020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581" y="3856146"/>
            <a:ext cx="5590376" cy="1514880"/>
          </a:xfrm>
        </p:spPr>
        <p:txBody>
          <a:bodyPr numCol="2">
            <a:normAutofit/>
          </a:bodyPr>
          <a:lstStyle/>
          <a:p>
            <a:pPr fontAlgn="t"/>
            <a:r>
              <a:rPr lang="pt-BR" dirty="0"/>
              <a:t>Pesos das </a:t>
            </a:r>
            <a:r>
              <a:rPr lang="pt-BR" i="1" dirty="0"/>
              <a:t>features</a:t>
            </a:r>
            <a:endParaRPr lang="pt-BR" dirty="0"/>
          </a:p>
          <a:p>
            <a:pPr lvl="1" fontAlgn="t"/>
            <a:r>
              <a:rPr lang="pt-BR" dirty="0"/>
              <a:t>Regressão Linear</a:t>
            </a:r>
          </a:p>
          <a:p>
            <a:pPr lvl="1" fontAlgn="t"/>
            <a:r>
              <a:rPr lang="pt-BR" dirty="0"/>
              <a:t>Regressão Logística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F93B3C08-145C-4A41-AC8C-862E064D437C}"/>
              </a:ext>
            </a:extLst>
          </p:cNvPr>
          <p:cNvSpPr txBox="1">
            <a:spLocks/>
          </p:cNvSpPr>
          <p:nvPr/>
        </p:nvSpPr>
        <p:spPr>
          <a:xfrm>
            <a:off x="6840424" y="3854165"/>
            <a:ext cx="8915400" cy="175066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pt-BR" dirty="0"/>
              <a:t>Características desejáveis</a:t>
            </a:r>
          </a:p>
          <a:p>
            <a:pPr fontAlgn="t"/>
            <a:r>
              <a:rPr lang="pt-BR" dirty="0"/>
              <a:t>Linearidade &amp; </a:t>
            </a:r>
            <a:r>
              <a:rPr lang="pt-BR" dirty="0" err="1"/>
              <a:t>Monotonicidade</a:t>
            </a:r>
            <a:r>
              <a:rPr lang="pt-BR" dirty="0"/>
              <a:t> </a:t>
            </a:r>
          </a:p>
          <a:p>
            <a:pPr fontAlgn="t"/>
            <a:r>
              <a:rPr lang="pt-BR" dirty="0"/>
              <a:t>Entendimento global</a:t>
            </a:r>
          </a:p>
          <a:p>
            <a:pPr fontAlgn="t"/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Interações</a:t>
            </a:r>
          </a:p>
          <a:p>
            <a:pPr marL="0" indent="0" fontAlgn="t">
              <a:buNone/>
            </a:pPr>
            <a:endParaRPr lang="pt-BR"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658A8898-50E0-B849-B2FB-EEACA8BA059F}"/>
              </a:ext>
            </a:extLst>
          </p:cNvPr>
          <p:cNvSpPr txBox="1">
            <a:spLocks/>
          </p:cNvSpPr>
          <p:nvPr/>
        </p:nvSpPr>
        <p:spPr>
          <a:xfrm>
            <a:off x="1744652" y="4293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Representações interpretáveis</a:t>
            </a:r>
          </a:p>
        </p:txBody>
      </p:sp>
    </p:spTree>
    <p:extLst>
      <p:ext uri="{BB962C8B-B14F-4D97-AF65-F5344CB8AC3E}">
        <p14:creationId xmlns:p14="http://schemas.microsoft.com/office/powerpoint/2010/main" val="3601575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701A27-3867-8045-9D36-98D6EF43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pt-BR" sz="3200"/>
              <a:t>Representações interpretáveis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B8A9C7-CC4A-AD40-8DEF-35C9B020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 numCol="1">
            <a:normAutofit/>
          </a:bodyPr>
          <a:lstStyle/>
          <a:p>
            <a:pPr fontAlgn="t"/>
            <a:r>
              <a:rPr lang="pt-BR" i="1" dirty="0">
                <a:solidFill>
                  <a:srgbClr val="000000"/>
                </a:solidFill>
              </a:rPr>
              <a:t>Features </a:t>
            </a:r>
            <a:r>
              <a:rPr lang="pt-BR" dirty="0">
                <a:solidFill>
                  <a:srgbClr val="000000"/>
                </a:solidFill>
              </a:rPr>
              <a:t>e seus pontos de corte</a:t>
            </a:r>
            <a:endParaRPr lang="pt-BR" i="1" dirty="0">
              <a:solidFill>
                <a:srgbClr val="000000"/>
              </a:solidFill>
            </a:endParaRPr>
          </a:p>
          <a:p>
            <a:pPr lvl="1" fontAlgn="t"/>
            <a:r>
              <a:rPr lang="pt-BR" dirty="0">
                <a:solidFill>
                  <a:srgbClr val="000000"/>
                </a:solidFill>
              </a:rPr>
              <a:t>Árvores de Decisão</a:t>
            </a:r>
          </a:p>
        </p:txBody>
      </p:sp>
      <p:pic>
        <p:nvPicPr>
          <p:cNvPr id="4100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A541B632-8CF9-8641-ABC2-712DACE71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66"/>
                    </a14:imgEffect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4728" y="1141443"/>
            <a:ext cx="5451627" cy="434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F93B3C08-145C-4A41-AC8C-862E064D437C}"/>
              </a:ext>
            </a:extLst>
          </p:cNvPr>
          <p:cNvSpPr txBox="1">
            <a:spLocks/>
          </p:cNvSpPr>
          <p:nvPr/>
        </p:nvSpPr>
        <p:spPr>
          <a:xfrm>
            <a:off x="2589212" y="4112866"/>
            <a:ext cx="8915400" cy="175066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pt-BR" dirty="0"/>
              <a:t>Características desejáveis</a:t>
            </a:r>
          </a:p>
          <a:p>
            <a:pPr fontAlgn="t"/>
            <a:r>
              <a:rPr lang="pt-BR" dirty="0"/>
              <a:t>Interações</a:t>
            </a:r>
          </a:p>
          <a:p>
            <a:pPr fontAlgn="t"/>
            <a:r>
              <a:rPr lang="pt-BR" strike="sngStrike" dirty="0"/>
              <a:t>Linearidade &amp; </a:t>
            </a:r>
            <a:r>
              <a:rPr lang="pt-BR" strike="sngStrike" dirty="0" err="1"/>
              <a:t>Monotonicidade</a:t>
            </a:r>
            <a:r>
              <a:rPr lang="pt-BR" strike="sngStrike" dirty="0"/>
              <a:t> </a:t>
            </a:r>
          </a:p>
          <a:p>
            <a:pPr fontAlgn="t"/>
            <a:r>
              <a:rPr lang="pt-BR" dirty="0"/>
              <a:t>Entendimento global</a:t>
            </a:r>
          </a:p>
          <a:p>
            <a:pPr marL="0" indent="0" fontAlgn="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050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4931A-C4C1-4D4E-891B-A8E5CD06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Interpretabilidade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02D36-E816-3F4C-ACCB-B6329CE07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As </a:t>
            </a:r>
            <a:r>
              <a:rPr lang="pt-BR" i="1" dirty="0"/>
              <a:t>features </a:t>
            </a:r>
            <a:r>
              <a:rPr lang="pt-BR" dirty="0"/>
              <a:t>são interpretáveis?</a:t>
            </a:r>
          </a:p>
          <a:p>
            <a:r>
              <a:rPr lang="pt-BR" dirty="0"/>
              <a:t>Os processos de coleta e disponibilização dos dados são interpretáveis?</a:t>
            </a:r>
          </a:p>
          <a:p>
            <a:r>
              <a:rPr lang="pt-BR" dirty="0"/>
              <a:t>O </a:t>
            </a:r>
            <a:r>
              <a:rPr lang="pt-BR" i="1" dirty="0" err="1"/>
              <a:t>label</a:t>
            </a:r>
            <a:r>
              <a:rPr lang="pt-BR" dirty="0"/>
              <a:t> é interpretável?</a:t>
            </a:r>
          </a:p>
          <a:p>
            <a:r>
              <a:rPr lang="pt-BR" dirty="0"/>
              <a:t>O objetivo é interpretável?</a:t>
            </a:r>
          </a:p>
        </p:txBody>
      </p:sp>
    </p:spTree>
    <p:extLst>
      <p:ext uri="{BB962C8B-B14F-4D97-AF65-F5344CB8AC3E}">
        <p14:creationId xmlns:p14="http://schemas.microsoft.com/office/powerpoint/2010/main" val="3991616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D8A0F-0952-3740-A828-3C248A6E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Modelos </a:t>
            </a:r>
            <a:r>
              <a:rPr lang="pt-BR" i="1" dirty="0" err="1"/>
              <a:t>black</a:t>
            </a:r>
            <a:r>
              <a:rPr lang="pt-BR" i="1" dirty="0"/>
              <a:t> box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AF813-92E8-D446-9728-0AFB01A4E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i="1" dirty="0" err="1"/>
              <a:t>Random</a:t>
            </a:r>
            <a:r>
              <a:rPr lang="pt-BR" i="1" dirty="0"/>
              <a:t> </a:t>
            </a:r>
            <a:r>
              <a:rPr lang="pt-BR" i="1" dirty="0" err="1"/>
              <a:t>Forests</a:t>
            </a:r>
            <a:r>
              <a:rPr lang="pt-BR" i="1" dirty="0"/>
              <a:t> &amp; </a:t>
            </a:r>
            <a:r>
              <a:rPr lang="pt-BR" i="1" dirty="0" err="1"/>
              <a:t>Gradient</a:t>
            </a:r>
            <a:r>
              <a:rPr lang="pt-BR" i="1" dirty="0"/>
              <a:t> </a:t>
            </a:r>
            <a:r>
              <a:rPr lang="pt-BR" i="1" dirty="0" err="1"/>
              <a:t>Boosted</a:t>
            </a:r>
            <a:r>
              <a:rPr lang="pt-BR" i="1" dirty="0"/>
              <a:t> </a:t>
            </a:r>
            <a:r>
              <a:rPr lang="pt-BR" i="1" dirty="0" err="1"/>
              <a:t>Trees</a:t>
            </a:r>
            <a:endParaRPr lang="pt-BR" i="1" dirty="0"/>
          </a:p>
          <a:p>
            <a:r>
              <a:rPr lang="pt-BR" dirty="0"/>
              <a:t>Redes Neurais</a:t>
            </a:r>
          </a:p>
          <a:p>
            <a:r>
              <a:rPr lang="pt-BR" i="1" dirty="0" err="1"/>
              <a:t>Support</a:t>
            </a:r>
            <a:r>
              <a:rPr lang="pt-BR" i="1" dirty="0"/>
              <a:t> Vector </a:t>
            </a:r>
            <a:r>
              <a:rPr lang="pt-BR" i="1" dirty="0" err="1"/>
              <a:t>Machines</a:t>
            </a:r>
            <a:endParaRPr lang="pt-BR" i="1" dirty="0"/>
          </a:p>
          <a:p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750508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2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147A8-6DD0-C144-96D4-B1B3F0BF1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4655" y="646148"/>
            <a:ext cx="4092173" cy="1324340"/>
          </a:xfrm>
        </p:spPr>
        <p:txBody>
          <a:bodyPr anchor="b">
            <a:normAutofit/>
          </a:bodyPr>
          <a:lstStyle/>
          <a:p>
            <a:r>
              <a:rPr lang="pt-BR" sz="2800"/>
              <a:t>Modelos </a:t>
            </a:r>
            <a:r>
              <a:rPr lang="pt-BR" sz="2800" i="1"/>
              <a:t>black box</a:t>
            </a:r>
            <a:endParaRPr lang="pt-BR" sz="2800"/>
          </a:p>
        </p:txBody>
      </p:sp>
      <p:sp>
        <p:nvSpPr>
          <p:cNvPr id="1033" name="Rectangle 74">
            <a:extLst>
              <a:ext uri="{FF2B5EF4-FFF2-40B4-BE49-F238E27FC236}">
                <a16:creationId xmlns:a16="http://schemas.microsoft.com/office/drawing/2014/main" id="{D91B420C-C4C8-44DF-96B2-FBD1014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3441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Gradient boosting">
            <a:extLst>
              <a:ext uri="{FF2B5EF4-FFF2-40B4-BE49-F238E27FC236}">
                <a16:creationId xmlns:a16="http://schemas.microsoft.com/office/drawing/2014/main" id="{64D3C9EB-60E7-994A-A979-D470E01D2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3262" y="1319754"/>
            <a:ext cx="5247068" cy="381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Content Placeholder 1029">
            <a:extLst>
              <a:ext uri="{FF2B5EF4-FFF2-40B4-BE49-F238E27FC236}">
                <a16:creationId xmlns:a16="http://schemas.microsoft.com/office/drawing/2014/main" id="{2B435F6D-25D4-4E93-AAB2-2535FA279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950" y="2255492"/>
            <a:ext cx="4093878" cy="3521740"/>
          </a:xfrm>
        </p:spPr>
        <p:txBody>
          <a:bodyPr>
            <a:normAutofit/>
          </a:bodyPr>
          <a:lstStyle/>
          <a:p>
            <a:r>
              <a:rPr lang="pt-BR" i="1" dirty="0" err="1"/>
              <a:t>Gradient</a:t>
            </a:r>
            <a:r>
              <a:rPr lang="pt-BR" i="1" dirty="0"/>
              <a:t> </a:t>
            </a:r>
            <a:r>
              <a:rPr lang="pt-BR" i="1" dirty="0" err="1"/>
              <a:t>Boosted</a:t>
            </a:r>
            <a:r>
              <a:rPr lang="pt-BR" i="1" dirty="0"/>
              <a:t> </a:t>
            </a:r>
            <a:r>
              <a:rPr lang="pt-BR" i="1" dirty="0" err="1"/>
              <a:t>Trees</a:t>
            </a:r>
            <a:r>
              <a:rPr lang="pt-BR" dirty="0"/>
              <a:t> de 100 árvores com 5 níveis de profundidade tem mais de 1,5 mil parâmetros</a:t>
            </a:r>
          </a:p>
          <a:p>
            <a:r>
              <a:rPr lang="pt-BR" i="1" dirty="0" err="1"/>
              <a:t>Xgboost</a:t>
            </a:r>
            <a:r>
              <a:rPr lang="pt-BR" i="1" dirty="0"/>
              <a:t> </a:t>
            </a:r>
            <a:r>
              <a:rPr lang="pt-BR" dirty="0"/>
              <a:t>possui +- 20 hiperparâmetros que afetam o modelo (</a:t>
            </a:r>
            <a:r>
              <a:rPr lang="pt-BR" i="1" dirty="0" err="1"/>
              <a:t>Tree</a:t>
            </a:r>
            <a:r>
              <a:rPr lang="pt-BR" i="1" dirty="0"/>
              <a:t> </a:t>
            </a:r>
            <a:r>
              <a:rPr lang="pt-BR" i="1" dirty="0" err="1"/>
              <a:t>Booster</a:t>
            </a:r>
            <a:r>
              <a:rPr lang="pt-BR" dirty="0"/>
              <a:t>)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F3EA87-F802-D248-B18C-F29872E721D3}"/>
              </a:ext>
            </a:extLst>
          </p:cNvPr>
          <p:cNvSpPr/>
          <p:nvPr/>
        </p:nvSpPr>
        <p:spPr>
          <a:xfrm>
            <a:off x="2015905" y="5669303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Modelos que não podem ser interpretados simplesmente olhando para seus parâmetros</a:t>
            </a:r>
          </a:p>
        </p:txBody>
      </p:sp>
    </p:spTree>
    <p:extLst>
      <p:ext uri="{BB962C8B-B14F-4D97-AF65-F5344CB8AC3E}">
        <p14:creationId xmlns:p14="http://schemas.microsoft.com/office/powerpoint/2010/main" val="2496541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8187-E60B-EB46-95D9-1F48E9A05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Explicabilidade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56B13-E943-CD48-889D-8ECB0CB1A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Não conseguimos </a:t>
            </a:r>
            <a:r>
              <a:rPr lang="pt-BR" b="1" dirty="0"/>
              <a:t>interpretar </a:t>
            </a:r>
            <a:r>
              <a:rPr lang="pt-BR" dirty="0"/>
              <a:t>o modelo da forma como foi construído (</a:t>
            </a:r>
            <a:r>
              <a:rPr lang="pt-BR" i="1" dirty="0"/>
              <a:t>ante hoc</a:t>
            </a:r>
            <a:r>
              <a:rPr lang="pt-BR" dirty="0"/>
              <a:t>)</a:t>
            </a:r>
          </a:p>
          <a:p>
            <a:r>
              <a:rPr lang="pt-BR" dirty="0"/>
              <a:t>Mas temos como </a:t>
            </a:r>
            <a:r>
              <a:rPr lang="pt-BR" b="1" dirty="0"/>
              <a:t>explicá-lo</a:t>
            </a:r>
            <a:r>
              <a:rPr lang="pt-BR" dirty="0"/>
              <a:t> após sua construção (</a:t>
            </a:r>
            <a:r>
              <a:rPr lang="pt-BR" i="1" dirty="0"/>
              <a:t>post hoc</a:t>
            </a:r>
            <a:r>
              <a:rPr lang="pt-BR" dirty="0"/>
              <a:t>)</a:t>
            </a:r>
          </a:p>
          <a:p>
            <a:r>
              <a:rPr lang="pt-BR" dirty="0"/>
              <a:t>Técnicas para explicar modelos podem depender ou não da representação do modelo</a:t>
            </a:r>
          </a:p>
          <a:p>
            <a:r>
              <a:rPr lang="pt-BR" dirty="0"/>
              <a:t>Objetivo aqui é apresentar algumas técnicas que são agnósticas à representação</a:t>
            </a:r>
          </a:p>
          <a:p>
            <a:pPr lvl="1"/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Feature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Importance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pt-BR" dirty="0" err="1"/>
              <a:t>Partial</a:t>
            </a:r>
            <a:r>
              <a:rPr lang="pt-BR" dirty="0"/>
              <a:t> </a:t>
            </a:r>
            <a:r>
              <a:rPr lang="pt-BR" dirty="0" err="1"/>
              <a:t>Dependence</a:t>
            </a:r>
            <a:r>
              <a:rPr lang="pt-BR" dirty="0"/>
              <a:t> </a:t>
            </a:r>
            <a:r>
              <a:rPr lang="pt-BR" dirty="0" err="1"/>
              <a:t>Plot</a:t>
            </a:r>
            <a:r>
              <a:rPr lang="pt-BR" dirty="0"/>
              <a:t> &amp; Individual </a:t>
            </a:r>
            <a:r>
              <a:rPr lang="pt-BR" dirty="0" err="1"/>
              <a:t>Conditional</a:t>
            </a:r>
            <a:r>
              <a:rPr lang="pt-BR" dirty="0"/>
              <a:t> </a:t>
            </a:r>
            <a:r>
              <a:rPr lang="pt-BR" dirty="0" err="1"/>
              <a:t>Expectation</a:t>
            </a:r>
            <a:endParaRPr lang="pt-BR" dirty="0"/>
          </a:p>
          <a:p>
            <a:pPr lvl="1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SHAP</a:t>
            </a:r>
          </a:p>
        </p:txBody>
      </p:sp>
    </p:spTree>
    <p:extLst>
      <p:ext uri="{BB962C8B-B14F-4D97-AF65-F5344CB8AC3E}">
        <p14:creationId xmlns:p14="http://schemas.microsoft.com/office/powerpoint/2010/main" val="212164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8C5D-25F4-1B46-8684-49E9F12FD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 de exemplo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84988-7880-974F-A07C-2BFE313A5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Pesquisa anual de salários do </a:t>
            </a:r>
            <a:r>
              <a:rPr lang="pt-BR" dirty="0" err="1"/>
              <a:t>StackOverflow</a:t>
            </a:r>
            <a:endParaRPr lang="pt-BR" dirty="0"/>
          </a:p>
          <a:p>
            <a:r>
              <a:rPr lang="pt-BR" dirty="0"/>
              <a:t>Amostra selecionada</a:t>
            </a:r>
          </a:p>
          <a:p>
            <a:pPr lvl="1"/>
            <a:r>
              <a:rPr lang="pt-BR" dirty="0"/>
              <a:t>Assalariados norte-americanos com renda entre US$ 10.000 e US$ 500.000</a:t>
            </a:r>
          </a:p>
          <a:p>
            <a:r>
              <a:rPr lang="pt-BR" dirty="0"/>
              <a:t>Além do salário, variáveis como:</a:t>
            </a:r>
          </a:p>
          <a:p>
            <a:pPr lvl="1"/>
            <a:r>
              <a:rPr lang="pt-BR" dirty="0"/>
              <a:t>Idade, tempo de experiência profissional, tempo que desenvolve, gênero &amp; identidade</a:t>
            </a:r>
          </a:p>
          <a:p>
            <a:pPr lvl="1"/>
            <a:r>
              <a:rPr lang="pt-BR" dirty="0"/>
              <a:t>Formação, área, frequência com que desenvolve</a:t>
            </a:r>
          </a:p>
          <a:p>
            <a:pPr lvl="1"/>
            <a:r>
              <a:rPr lang="pt-BR" dirty="0"/>
              <a:t>Linguagens, tecnologias, ferramentas, </a:t>
            </a:r>
            <a:r>
              <a:rPr lang="pt-BR" dirty="0" err="1"/>
              <a:t>SOs</a:t>
            </a:r>
            <a:r>
              <a:rPr lang="pt-BR" dirty="0"/>
              <a:t> que utiliza</a:t>
            </a:r>
          </a:p>
          <a:p>
            <a:r>
              <a:rPr lang="pt-BR" dirty="0" err="1"/>
              <a:t>XGBoost</a:t>
            </a:r>
            <a:r>
              <a:rPr lang="pt-BR" dirty="0"/>
              <a:t> </a:t>
            </a:r>
          </a:p>
          <a:p>
            <a:endParaRPr lang="pt-BR" dirty="0"/>
          </a:p>
          <a:p>
            <a:r>
              <a:rPr lang="pt-BR" i="1" dirty="0"/>
              <a:t>Notebooks</a:t>
            </a:r>
            <a:r>
              <a:rPr lang="pt-BR" dirty="0"/>
              <a:t> de preparação dos dados, treino do modelo e análises do modelo no </a:t>
            </a:r>
            <a:r>
              <a:rPr lang="pt-BR" dirty="0" err="1"/>
              <a:t>Github</a:t>
            </a:r>
            <a:r>
              <a:rPr lang="pt-BR" dirty="0"/>
              <a:t> (</a:t>
            </a:r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crisweber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explicando-black-box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0816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FC436-80E1-3048-82ED-4D36521D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 de exemplo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69FFB-55FB-0F4B-BB92-56D1E96BA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Mean Absolute Error:</a:t>
            </a:r>
            <a:r>
              <a:rPr lang="en-US" dirty="0"/>
              <a:t> US$ 28,286.14</a:t>
            </a:r>
          </a:p>
          <a:p>
            <a:r>
              <a:rPr lang="en-US" i="1" dirty="0"/>
              <a:t>Root Mean Squared Error:</a:t>
            </a:r>
            <a:r>
              <a:rPr lang="en-US" dirty="0"/>
              <a:t> US$ 42,577.10</a:t>
            </a:r>
          </a:p>
          <a:p>
            <a:r>
              <a:rPr lang="en-US" i="1" dirty="0"/>
              <a:t>Coefficient of Determination:</a:t>
            </a:r>
            <a:r>
              <a:rPr lang="en-US" dirty="0"/>
              <a:t> 0.36</a:t>
            </a:r>
          </a:p>
        </p:txBody>
      </p:sp>
    </p:spTree>
    <p:extLst>
      <p:ext uri="{BB962C8B-B14F-4D97-AF65-F5344CB8AC3E}">
        <p14:creationId xmlns:p14="http://schemas.microsoft.com/office/powerpoint/2010/main" val="1437371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668F5-4B3D-7141-A5BB-CD26E867D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en-US" i="1"/>
              <a:t>Feature Importance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9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DAC93-6B75-8F47-A183-7C3B3F328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r>
              <a:rPr lang="pt-BR" dirty="0"/>
              <a:t>Responde quais as variáveis mais importantes no modelo</a:t>
            </a:r>
          </a:p>
          <a:p>
            <a:pPr lvl="1"/>
            <a:r>
              <a:rPr lang="pt-BR" dirty="0"/>
              <a:t>Ou pelo menos se elas possuem alguma correlação com a resposta</a:t>
            </a:r>
          </a:p>
          <a:p>
            <a:r>
              <a:rPr lang="pt-BR" dirty="0"/>
              <a:t>Apesar de ser uma ferramenta agnóstica, sua definição muda conforme a técnica</a:t>
            </a:r>
          </a:p>
          <a:p>
            <a:pPr lvl="1"/>
            <a:r>
              <a:rPr lang="pt-BR" dirty="0"/>
              <a:t>Técnicas baseadas em árvores de decisão calculam a redução do erro em cada nível onde a variável foi utilizada para </a:t>
            </a:r>
            <a:r>
              <a:rPr lang="pt-BR" dirty="0" err="1"/>
              <a:t>particionamento</a:t>
            </a:r>
            <a:endParaRPr lang="pt-BR" dirty="0"/>
          </a:p>
          <a:p>
            <a:pPr lvl="1"/>
            <a:r>
              <a:rPr lang="pt-BR" dirty="0"/>
              <a:t>Redes Neurais: Variância nos pesos durante o treino</a:t>
            </a:r>
          </a:p>
          <a:p>
            <a:pPr lvl="1"/>
            <a:r>
              <a:rPr lang="pt-BR" dirty="0"/>
              <a:t>GLM: Peso dos coeficientes</a:t>
            </a:r>
          </a:p>
          <a:p>
            <a:r>
              <a:rPr lang="pt-BR" i="1" dirty="0" err="1"/>
              <a:t>Permutation</a:t>
            </a:r>
            <a:r>
              <a:rPr lang="pt-BR" i="1" dirty="0"/>
              <a:t> </a:t>
            </a:r>
            <a:r>
              <a:rPr lang="pt-BR" i="1" dirty="0" err="1"/>
              <a:t>Importance</a:t>
            </a:r>
            <a:r>
              <a:rPr lang="pt-BR" dirty="0"/>
              <a:t> é uma ferramenta de propósito similar e agnóstica à técnica empregada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88717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7ECB68-A5BE-C44B-AF20-CF8430DD6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5556504" cy="1259894"/>
          </a:xfrm>
        </p:spPr>
        <p:txBody>
          <a:bodyPr>
            <a:normAutofit/>
          </a:bodyPr>
          <a:lstStyle/>
          <a:p>
            <a:r>
              <a:rPr lang="en-US" i="1"/>
              <a:t>Feature Importance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5131EE6F-E920-EE4D-AB8A-E1A3ECAB3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0657" y="1275053"/>
            <a:ext cx="9510685" cy="558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7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FF68F-EA55-5E4C-8D1D-73FEB305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Partial Dependence Plot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03690-2A2C-974E-86CF-C9662428A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Impacto de uma</a:t>
            </a:r>
            <a:r>
              <a:rPr lang="pt-BR" i="1" dirty="0"/>
              <a:t> </a:t>
            </a:r>
            <a:r>
              <a:rPr lang="pt-BR" i="1" dirty="0" err="1"/>
              <a:t>feature</a:t>
            </a:r>
            <a:r>
              <a:rPr lang="pt-BR" dirty="0"/>
              <a:t> na previsão do modelo</a:t>
            </a:r>
          </a:p>
          <a:p>
            <a:r>
              <a:rPr lang="pt-BR" dirty="0"/>
              <a:t>Como a previsão será afetada ao fixar o valor da </a:t>
            </a:r>
            <a:r>
              <a:rPr lang="pt-BR" i="1" dirty="0" err="1"/>
              <a:t>feature</a:t>
            </a:r>
            <a:r>
              <a:rPr lang="pt-BR" i="1" dirty="0"/>
              <a:t> </a:t>
            </a:r>
            <a:r>
              <a:rPr lang="pt-BR" dirty="0"/>
              <a:t>em todo o conjunto de treino?</a:t>
            </a:r>
          </a:p>
          <a:p>
            <a:pPr lvl="1"/>
            <a:r>
              <a:rPr lang="pt-BR" dirty="0"/>
              <a:t>Média dos resultados</a:t>
            </a:r>
          </a:p>
          <a:p>
            <a:pPr lvl="1"/>
            <a:r>
              <a:rPr lang="pt-BR" dirty="0"/>
              <a:t>Desvio Padrão</a:t>
            </a:r>
          </a:p>
          <a:p>
            <a:pPr lvl="1"/>
            <a:r>
              <a:rPr lang="pt-BR" dirty="0"/>
              <a:t>Variáveis categóricas: Todos valores possíveis</a:t>
            </a:r>
          </a:p>
          <a:p>
            <a:pPr lvl="1"/>
            <a:r>
              <a:rPr lang="pt-BR" dirty="0"/>
              <a:t>Variáveis numéricas: </a:t>
            </a:r>
            <a:r>
              <a:rPr lang="pt-BR" dirty="0" err="1"/>
              <a:t>quantis</a:t>
            </a:r>
            <a:r>
              <a:rPr lang="pt-BR" dirty="0"/>
              <a:t>, </a:t>
            </a:r>
            <a:r>
              <a:rPr lang="pt-BR" i="1" dirty="0" err="1"/>
              <a:t>buckets</a:t>
            </a:r>
            <a:endParaRPr lang="pt-BR" dirty="0"/>
          </a:p>
          <a:p>
            <a:r>
              <a:rPr lang="pt-BR" i="1" dirty="0"/>
              <a:t>Individual </a:t>
            </a:r>
            <a:r>
              <a:rPr lang="pt-BR" i="1" dirty="0" err="1"/>
              <a:t>Conditional</a:t>
            </a:r>
            <a:r>
              <a:rPr lang="pt-BR" i="1" dirty="0"/>
              <a:t> </a:t>
            </a:r>
            <a:r>
              <a:rPr lang="pt-BR" i="1" dirty="0" err="1"/>
              <a:t>Expectation</a:t>
            </a:r>
            <a:r>
              <a:rPr lang="pt-BR" dirty="0"/>
              <a:t>: impacto em cada elemento do conjunto</a:t>
            </a:r>
          </a:p>
          <a:p>
            <a:pPr lvl="1"/>
            <a:r>
              <a:rPr lang="pt-BR" dirty="0"/>
              <a:t>PDP é a média do ICE</a:t>
            </a:r>
          </a:p>
        </p:txBody>
      </p:sp>
    </p:spTree>
    <p:extLst>
      <p:ext uri="{BB962C8B-B14F-4D97-AF65-F5344CB8AC3E}">
        <p14:creationId xmlns:p14="http://schemas.microsoft.com/office/powerpoint/2010/main" val="261509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1FE6F-9B35-874B-BEE0-B0173B45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Partial Dependence Plot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FEA5A-2A82-3F47-A997-D641F190E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Relação entre uma </a:t>
            </a:r>
            <a:r>
              <a:rPr lang="pt-BR" i="1" dirty="0" err="1"/>
              <a:t>feature</a:t>
            </a:r>
            <a:r>
              <a:rPr lang="pt-BR" dirty="0"/>
              <a:t> e o objetivo</a:t>
            </a:r>
          </a:p>
          <a:p>
            <a:pPr lvl="1"/>
            <a:r>
              <a:rPr lang="pt-BR" dirty="0"/>
              <a:t>Linear? </a:t>
            </a:r>
          </a:p>
          <a:p>
            <a:pPr lvl="1"/>
            <a:r>
              <a:rPr lang="pt-BR" dirty="0"/>
              <a:t>Monotônica?</a:t>
            </a:r>
          </a:p>
          <a:p>
            <a:pPr lvl="1"/>
            <a:r>
              <a:rPr lang="pt-BR" dirty="0"/>
              <a:t>Mais complexa?</a:t>
            </a:r>
          </a:p>
        </p:txBody>
      </p:sp>
    </p:spTree>
    <p:extLst>
      <p:ext uri="{BB962C8B-B14F-4D97-AF65-F5344CB8AC3E}">
        <p14:creationId xmlns:p14="http://schemas.microsoft.com/office/powerpoint/2010/main" val="2741228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91BF-A29C-E345-BBE3-2503D50C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Partial Dependence Plot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E840178-DD7D-6546-8525-9D546497A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336" y="923179"/>
            <a:ext cx="10076860" cy="55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049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56BF3-3C96-B549-8C22-9BD59196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Partial Dependence Plot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3AFBF72-BF65-1842-97B5-DF17ADDA3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0165"/>
            <a:ext cx="9517314" cy="60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675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59C671B-1B22-4141-A9C0-2E7941FDA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4" name="Freeform 11">
              <a:extLst>
                <a:ext uri="{FF2B5EF4-FFF2-40B4-BE49-F238E27FC236}">
                  <a16:creationId xmlns:a16="http://schemas.microsoft.com/office/drawing/2014/main" id="{7B2F5A4B-FA0F-4625-82F7-1D3F11281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6" name="Freeform 12">
              <a:extLst>
                <a:ext uri="{FF2B5EF4-FFF2-40B4-BE49-F238E27FC236}">
                  <a16:creationId xmlns:a16="http://schemas.microsoft.com/office/drawing/2014/main" id="{9ACB0BAE-722F-4C91-8C2A-44EF768E8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id="{C3AC4D9F-59AC-421A-9FF3-C936CEC43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id="{797BCE03-677D-4D65-A4D1-1FD721DD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id="{D007E5D0-0B4E-4094-988C-9917146C2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id="{024DB804-C06B-4A0A-AC43-6BCCB7D76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id="{B51DC17A-305E-486E-A527-5E8068E9E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id="{B6CCA716-6D46-4523-BF96-FF1B0C546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E632B09A-D30C-4268-B28B-ACD612763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5" name="Freeform 20">
              <a:extLst>
                <a:ext uri="{FF2B5EF4-FFF2-40B4-BE49-F238E27FC236}">
                  <a16:creationId xmlns:a16="http://schemas.microsoft.com/office/drawing/2014/main" id="{5FC839A4-228B-4EC0-8AF4-D8E38ECE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id="{A8FFB1A1-5BB5-4551-87CD-F3365E6FE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D05AF173-8E70-41FA-9254-DF9AC3DDA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D56A4CE-A3F4-4CFF-9A65-C029AC17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19" name="Freeform 27">
              <a:extLst>
                <a:ext uri="{FF2B5EF4-FFF2-40B4-BE49-F238E27FC236}">
                  <a16:creationId xmlns:a16="http://schemas.microsoft.com/office/drawing/2014/main" id="{DF669161-0B30-4C76-96BF-96202748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0" name="Freeform 28">
              <a:extLst>
                <a:ext uri="{FF2B5EF4-FFF2-40B4-BE49-F238E27FC236}">
                  <a16:creationId xmlns:a16="http://schemas.microsoft.com/office/drawing/2014/main" id="{A5232353-CF7C-44DD-8BEE-1C8FF54CD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1" name="Freeform 29">
              <a:extLst>
                <a:ext uri="{FF2B5EF4-FFF2-40B4-BE49-F238E27FC236}">
                  <a16:creationId xmlns:a16="http://schemas.microsoft.com/office/drawing/2014/main" id="{AEA6CAE2-8741-4E88-A632-69C2B2EC5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2" name="Freeform 30">
              <a:extLst>
                <a:ext uri="{FF2B5EF4-FFF2-40B4-BE49-F238E27FC236}">
                  <a16:creationId xmlns:a16="http://schemas.microsoft.com/office/drawing/2014/main" id="{014AC37D-4388-4AE6-9D4D-CCD99A608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" name="Freeform 31">
              <a:extLst>
                <a:ext uri="{FF2B5EF4-FFF2-40B4-BE49-F238E27FC236}">
                  <a16:creationId xmlns:a16="http://schemas.microsoft.com/office/drawing/2014/main" id="{7FE084B0-333E-4F7C-83F1-F7D132527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4" name="Freeform 32">
              <a:extLst>
                <a:ext uri="{FF2B5EF4-FFF2-40B4-BE49-F238E27FC236}">
                  <a16:creationId xmlns:a16="http://schemas.microsoft.com/office/drawing/2014/main" id="{FDCFCB98-2E3A-4227-823C-80489BB28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5" name="Freeform 33">
              <a:extLst>
                <a:ext uri="{FF2B5EF4-FFF2-40B4-BE49-F238E27FC236}">
                  <a16:creationId xmlns:a16="http://schemas.microsoft.com/office/drawing/2014/main" id="{252F94DE-A6A3-4463-BE05-34281F1C8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6" name="Freeform 34">
              <a:extLst>
                <a:ext uri="{FF2B5EF4-FFF2-40B4-BE49-F238E27FC236}">
                  <a16:creationId xmlns:a16="http://schemas.microsoft.com/office/drawing/2014/main" id="{16EA21FA-886F-43CF-9D44-C1342F305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7" name="Freeform 35">
              <a:extLst>
                <a:ext uri="{FF2B5EF4-FFF2-40B4-BE49-F238E27FC236}">
                  <a16:creationId xmlns:a16="http://schemas.microsoft.com/office/drawing/2014/main" id="{88C821A5-BCF7-47FE-894F-0ADC5F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8" name="Freeform 36">
              <a:extLst>
                <a:ext uri="{FF2B5EF4-FFF2-40B4-BE49-F238E27FC236}">
                  <a16:creationId xmlns:a16="http://schemas.microsoft.com/office/drawing/2014/main" id="{F8337ECE-206A-472E-AFC4-0F230C91E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9" name="Freeform 37">
              <a:extLst>
                <a:ext uri="{FF2B5EF4-FFF2-40B4-BE49-F238E27FC236}">
                  <a16:creationId xmlns:a16="http://schemas.microsoft.com/office/drawing/2014/main" id="{90BB2EC4-D043-4B43-87E7-723A787EE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0" name="Freeform 38">
              <a:extLst>
                <a:ext uri="{FF2B5EF4-FFF2-40B4-BE49-F238E27FC236}">
                  <a16:creationId xmlns:a16="http://schemas.microsoft.com/office/drawing/2014/main" id="{04013015-AF71-47BC-BE4D-ED9EFA24F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1B30B18-D920-4E3E-B931-1F310244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2" name="Freeform 11">
            <a:extLst>
              <a:ext uri="{FF2B5EF4-FFF2-40B4-BE49-F238E27FC236}">
                <a16:creationId xmlns:a16="http://schemas.microsoft.com/office/drawing/2014/main" id="{C70EF50A-66E6-460A-8AF9-47A10D0D9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41D049E-2C7B-4131-B81E-E5B643BD6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1635463-D121-4B16-AB61-D492DD3F0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9ABAC7C-0937-5B4E-A93A-DA725E3B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4432" y="643467"/>
            <a:ext cx="936313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380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06D38-6C02-9D4C-96AE-0F68D5CB4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ICE Plot (Partial Dependence Plot)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3130391-C056-5B42-92D4-05CBD1660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929" y="914399"/>
            <a:ext cx="9518400" cy="602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506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659A3-0F75-0047-B9CF-A22D1530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Partial Dependence Plot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3ED0431-2DC1-2544-9C97-F412451F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078" y="937689"/>
            <a:ext cx="10563922" cy="588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326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8F1D4-E4D7-A34F-8B9D-B883AB86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ICE plot (Partial Dependence Plot)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7EB92E22-9BDB-0144-A64D-EA9D35149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800" y="910800"/>
            <a:ext cx="9576672" cy="602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735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59C671B-1B22-4141-A9C0-2E7941FDA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6" name="Freeform 11">
              <a:extLst>
                <a:ext uri="{FF2B5EF4-FFF2-40B4-BE49-F238E27FC236}">
                  <a16:creationId xmlns:a16="http://schemas.microsoft.com/office/drawing/2014/main" id="{7B2F5A4B-FA0F-4625-82F7-1D3F11281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7" name="Freeform 12">
              <a:extLst>
                <a:ext uri="{FF2B5EF4-FFF2-40B4-BE49-F238E27FC236}">
                  <a16:creationId xmlns:a16="http://schemas.microsoft.com/office/drawing/2014/main" id="{9ACB0BAE-722F-4C91-8C2A-44EF768E8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8" name="Freeform 13">
              <a:extLst>
                <a:ext uri="{FF2B5EF4-FFF2-40B4-BE49-F238E27FC236}">
                  <a16:creationId xmlns:a16="http://schemas.microsoft.com/office/drawing/2014/main" id="{C3AC4D9F-59AC-421A-9FF3-C936CEC43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9" name="Freeform 14">
              <a:extLst>
                <a:ext uri="{FF2B5EF4-FFF2-40B4-BE49-F238E27FC236}">
                  <a16:creationId xmlns:a16="http://schemas.microsoft.com/office/drawing/2014/main" id="{797BCE03-677D-4D65-A4D1-1FD721DD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0" name="Freeform 15">
              <a:extLst>
                <a:ext uri="{FF2B5EF4-FFF2-40B4-BE49-F238E27FC236}">
                  <a16:creationId xmlns:a16="http://schemas.microsoft.com/office/drawing/2014/main" id="{D007E5D0-0B4E-4094-988C-9917146C2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024DB804-C06B-4A0A-AC43-6BCCB7D76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B51DC17A-305E-486E-A527-5E8068E9E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3" name="Freeform 18">
              <a:extLst>
                <a:ext uri="{FF2B5EF4-FFF2-40B4-BE49-F238E27FC236}">
                  <a16:creationId xmlns:a16="http://schemas.microsoft.com/office/drawing/2014/main" id="{B6CCA716-6D46-4523-BF96-FF1B0C546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4" name="Freeform 19">
              <a:extLst>
                <a:ext uri="{FF2B5EF4-FFF2-40B4-BE49-F238E27FC236}">
                  <a16:creationId xmlns:a16="http://schemas.microsoft.com/office/drawing/2014/main" id="{E632B09A-D30C-4268-B28B-ACD612763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5FC839A4-228B-4EC0-8AF4-D8E38ECE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6" name="Freeform 21">
              <a:extLst>
                <a:ext uri="{FF2B5EF4-FFF2-40B4-BE49-F238E27FC236}">
                  <a16:creationId xmlns:a16="http://schemas.microsoft.com/office/drawing/2014/main" id="{A8FFB1A1-5BB5-4551-87CD-F3365E6FE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7" name="Freeform 22">
              <a:extLst>
                <a:ext uri="{FF2B5EF4-FFF2-40B4-BE49-F238E27FC236}">
                  <a16:creationId xmlns:a16="http://schemas.microsoft.com/office/drawing/2014/main" id="{D05AF173-8E70-41FA-9254-DF9AC3DDA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1D56A4CE-A3F4-4CFF-9A65-C029AC17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50" name="Freeform 27">
              <a:extLst>
                <a:ext uri="{FF2B5EF4-FFF2-40B4-BE49-F238E27FC236}">
                  <a16:creationId xmlns:a16="http://schemas.microsoft.com/office/drawing/2014/main" id="{DF669161-0B30-4C76-96BF-96202748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1" name="Freeform 28">
              <a:extLst>
                <a:ext uri="{FF2B5EF4-FFF2-40B4-BE49-F238E27FC236}">
                  <a16:creationId xmlns:a16="http://schemas.microsoft.com/office/drawing/2014/main" id="{A5232353-CF7C-44DD-8BEE-1C8FF54CD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2" name="Freeform 29">
              <a:extLst>
                <a:ext uri="{FF2B5EF4-FFF2-40B4-BE49-F238E27FC236}">
                  <a16:creationId xmlns:a16="http://schemas.microsoft.com/office/drawing/2014/main" id="{AEA6CAE2-8741-4E88-A632-69C2B2EC5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3" name="Freeform 30">
              <a:extLst>
                <a:ext uri="{FF2B5EF4-FFF2-40B4-BE49-F238E27FC236}">
                  <a16:creationId xmlns:a16="http://schemas.microsoft.com/office/drawing/2014/main" id="{014AC37D-4388-4AE6-9D4D-CCD99A608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4" name="Freeform 31">
              <a:extLst>
                <a:ext uri="{FF2B5EF4-FFF2-40B4-BE49-F238E27FC236}">
                  <a16:creationId xmlns:a16="http://schemas.microsoft.com/office/drawing/2014/main" id="{7FE084B0-333E-4F7C-83F1-F7D132527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5" name="Freeform 32">
              <a:extLst>
                <a:ext uri="{FF2B5EF4-FFF2-40B4-BE49-F238E27FC236}">
                  <a16:creationId xmlns:a16="http://schemas.microsoft.com/office/drawing/2014/main" id="{FDCFCB98-2E3A-4227-823C-80489BB28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6" name="Freeform 33">
              <a:extLst>
                <a:ext uri="{FF2B5EF4-FFF2-40B4-BE49-F238E27FC236}">
                  <a16:creationId xmlns:a16="http://schemas.microsoft.com/office/drawing/2014/main" id="{252F94DE-A6A3-4463-BE05-34281F1C8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7" name="Freeform 34">
              <a:extLst>
                <a:ext uri="{FF2B5EF4-FFF2-40B4-BE49-F238E27FC236}">
                  <a16:creationId xmlns:a16="http://schemas.microsoft.com/office/drawing/2014/main" id="{16EA21FA-886F-43CF-9D44-C1342F305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8" name="Freeform 35">
              <a:extLst>
                <a:ext uri="{FF2B5EF4-FFF2-40B4-BE49-F238E27FC236}">
                  <a16:creationId xmlns:a16="http://schemas.microsoft.com/office/drawing/2014/main" id="{88C821A5-BCF7-47FE-894F-0ADC5F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9" name="Freeform 36">
              <a:extLst>
                <a:ext uri="{FF2B5EF4-FFF2-40B4-BE49-F238E27FC236}">
                  <a16:creationId xmlns:a16="http://schemas.microsoft.com/office/drawing/2014/main" id="{F8337ECE-206A-472E-AFC4-0F230C91E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0" name="Freeform 37">
              <a:extLst>
                <a:ext uri="{FF2B5EF4-FFF2-40B4-BE49-F238E27FC236}">
                  <a16:creationId xmlns:a16="http://schemas.microsoft.com/office/drawing/2014/main" id="{90BB2EC4-D043-4B43-87E7-723A787EE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1" name="Freeform 38">
              <a:extLst>
                <a:ext uri="{FF2B5EF4-FFF2-40B4-BE49-F238E27FC236}">
                  <a16:creationId xmlns:a16="http://schemas.microsoft.com/office/drawing/2014/main" id="{04013015-AF71-47BC-BE4D-ED9EFA24F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71B30B18-D920-4E3E-B931-1F310244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5" name="Freeform 11">
            <a:extLst>
              <a:ext uri="{FF2B5EF4-FFF2-40B4-BE49-F238E27FC236}">
                <a16:creationId xmlns:a16="http://schemas.microsoft.com/office/drawing/2014/main" id="{C70EF50A-66E6-460A-8AF9-47A10D0D9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41D049E-2C7B-4131-B81E-E5B643BD6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91635463-D121-4B16-AB61-D492DD3F0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AD6E276-A9EA-DE40-AD15-CE88FA47E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4679" y="643467"/>
            <a:ext cx="940264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570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59C671B-1B22-4141-A9C0-2E7941FDA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7B2F5A4B-FA0F-4625-82F7-1D3F11281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9ACB0BAE-722F-4C91-8C2A-44EF768E8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C3AC4D9F-59AC-421A-9FF3-C936CEC43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797BCE03-677D-4D65-A4D1-1FD721DD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D007E5D0-0B4E-4094-988C-9917146C2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024DB804-C06B-4A0A-AC43-6BCCB7D76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B51DC17A-305E-486E-A527-5E8068E9E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B6CCA716-6D46-4523-BF96-FF1B0C546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E632B09A-D30C-4268-B28B-ACD612763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20">
              <a:extLst>
                <a:ext uri="{FF2B5EF4-FFF2-40B4-BE49-F238E27FC236}">
                  <a16:creationId xmlns:a16="http://schemas.microsoft.com/office/drawing/2014/main" id="{5FC839A4-228B-4EC0-8AF4-D8E38ECE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21">
              <a:extLst>
                <a:ext uri="{FF2B5EF4-FFF2-40B4-BE49-F238E27FC236}">
                  <a16:creationId xmlns:a16="http://schemas.microsoft.com/office/drawing/2014/main" id="{A8FFB1A1-5BB5-4551-87CD-F3365E6FE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D05AF173-8E70-41FA-9254-DF9AC3DDA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56A4CE-A3F4-4CFF-9A65-C029AC17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DF669161-0B30-4C76-96BF-96202748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A5232353-CF7C-44DD-8BEE-1C8FF54CD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AEA6CAE2-8741-4E88-A632-69C2B2EC5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0">
              <a:extLst>
                <a:ext uri="{FF2B5EF4-FFF2-40B4-BE49-F238E27FC236}">
                  <a16:creationId xmlns:a16="http://schemas.microsoft.com/office/drawing/2014/main" id="{014AC37D-4388-4AE6-9D4D-CCD99A608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1">
              <a:extLst>
                <a:ext uri="{FF2B5EF4-FFF2-40B4-BE49-F238E27FC236}">
                  <a16:creationId xmlns:a16="http://schemas.microsoft.com/office/drawing/2014/main" id="{7FE084B0-333E-4F7C-83F1-F7D132527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2">
              <a:extLst>
                <a:ext uri="{FF2B5EF4-FFF2-40B4-BE49-F238E27FC236}">
                  <a16:creationId xmlns:a16="http://schemas.microsoft.com/office/drawing/2014/main" id="{FDCFCB98-2E3A-4227-823C-80489BB28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3">
              <a:extLst>
                <a:ext uri="{FF2B5EF4-FFF2-40B4-BE49-F238E27FC236}">
                  <a16:creationId xmlns:a16="http://schemas.microsoft.com/office/drawing/2014/main" id="{252F94DE-A6A3-4463-BE05-34281F1C8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4">
              <a:extLst>
                <a:ext uri="{FF2B5EF4-FFF2-40B4-BE49-F238E27FC236}">
                  <a16:creationId xmlns:a16="http://schemas.microsoft.com/office/drawing/2014/main" id="{16EA21FA-886F-43CF-9D44-C1342F305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5">
              <a:extLst>
                <a:ext uri="{FF2B5EF4-FFF2-40B4-BE49-F238E27FC236}">
                  <a16:creationId xmlns:a16="http://schemas.microsoft.com/office/drawing/2014/main" id="{88C821A5-BCF7-47FE-894F-0ADC5F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6">
              <a:extLst>
                <a:ext uri="{FF2B5EF4-FFF2-40B4-BE49-F238E27FC236}">
                  <a16:creationId xmlns:a16="http://schemas.microsoft.com/office/drawing/2014/main" id="{F8337ECE-206A-472E-AFC4-0F230C91E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7">
              <a:extLst>
                <a:ext uri="{FF2B5EF4-FFF2-40B4-BE49-F238E27FC236}">
                  <a16:creationId xmlns:a16="http://schemas.microsoft.com/office/drawing/2014/main" id="{90BB2EC4-D043-4B43-87E7-723A787EE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8">
              <a:extLst>
                <a:ext uri="{FF2B5EF4-FFF2-40B4-BE49-F238E27FC236}">
                  <a16:creationId xmlns:a16="http://schemas.microsoft.com/office/drawing/2014/main" id="{04013015-AF71-47BC-BE4D-ED9EFA24F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71B30B18-D920-4E3E-B931-1F310244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1" name="Freeform 11">
            <a:extLst>
              <a:ext uri="{FF2B5EF4-FFF2-40B4-BE49-F238E27FC236}">
                <a16:creationId xmlns:a16="http://schemas.microsoft.com/office/drawing/2014/main" id="{C70EF50A-66E6-460A-8AF9-47A10D0D9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41D049E-2C7B-4131-B81E-E5B643BD6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1635463-D121-4B16-AB61-D492DD3F0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FD4CEB08-9105-1741-9075-952396421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879941"/>
            <a:ext cx="10905066" cy="509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026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EDD21E1-BAF0-4314-AB31-82ECB8AC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70791D-3D6B-1C4E-AAF6-D33381B94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>
            <a:normAutofit/>
          </a:bodyPr>
          <a:lstStyle/>
          <a:p>
            <a:r>
              <a:rPr lang="en-US"/>
              <a:t>SHAP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DC8619C-F25D-468E-95FA-2A2151D7D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7FE37-C97D-9D4A-9F25-F18E4CAE0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1905001"/>
            <a:ext cx="10893550" cy="645892"/>
          </a:xfrm>
        </p:spPr>
        <p:txBody>
          <a:bodyPr>
            <a:normAutofit/>
          </a:bodyPr>
          <a:lstStyle/>
          <a:p>
            <a:r>
              <a:rPr lang="pt-BR" sz="1700" dirty="0"/>
              <a:t>Fornece explicações locais (individuais) de cada predição, e que podem ser agregadas para uma explicação global.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15857C-BDB6-A343-ABE9-4F2474077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4389943"/>
            <a:ext cx="5451627" cy="194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12">
            <a:extLst>
              <a:ext uri="{FF2B5EF4-FFF2-40B4-BE49-F238E27FC236}">
                <a16:creationId xmlns:a16="http://schemas.microsoft.com/office/drawing/2014/main" id="{7D9439D6-DEAD-4CEB-A61B-BE3D64D1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F1BF3D-BFEF-9544-A3AD-BDF5537F4438}"/>
              </a:ext>
            </a:extLst>
          </p:cNvPr>
          <p:cNvSpPr txBox="1">
            <a:spLocks/>
          </p:cNvSpPr>
          <p:nvPr/>
        </p:nvSpPr>
        <p:spPr>
          <a:xfrm>
            <a:off x="644373" y="2507850"/>
            <a:ext cx="10893550" cy="2480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700" dirty="0"/>
              <a:t>Agnóstico a modelos </a:t>
            </a:r>
            <a:r>
              <a:rPr lang="pt-BR" sz="1700" b="1" dirty="0"/>
              <a:t>mas </a:t>
            </a:r>
            <a:r>
              <a:rPr lang="pt-BR" sz="1700" dirty="0"/>
              <a:t>com otimização para modelos baseados em árvores</a:t>
            </a:r>
          </a:p>
          <a:p>
            <a:r>
              <a:rPr lang="pt-BR" sz="1700" dirty="0"/>
              <a:t>Técnica baseada em </a:t>
            </a:r>
            <a:r>
              <a:rPr lang="pt-BR" sz="1700" i="1" dirty="0" err="1"/>
              <a:t>Shapley</a:t>
            </a:r>
            <a:r>
              <a:rPr lang="pt-BR" sz="1700" i="1" dirty="0"/>
              <a:t> </a:t>
            </a:r>
            <a:r>
              <a:rPr lang="pt-BR" sz="1700" i="1" dirty="0" err="1"/>
              <a:t>Value</a:t>
            </a:r>
            <a:endParaRPr lang="pt-BR" sz="1700" i="1" dirty="0"/>
          </a:p>
          <a:p>
            <a:pPr lvl="1"/>
            <a:r>
              <a:rPr lang="pt-BR" sz="1700" dirty="0"/>
              <a:t>Coalizão de </a:t>
            </a:r>
            <a:r>
              <a:rPr lang="pt-BR" sz="1700" i="1" dirty="0"/>
              <a:t>features</a:t>
            </a:r>
            <a:r>
              <a:rPr lang="pt-BR" sz="1700" dirty="0"/>
              <a:t> coopera e obtém um resultado (variável dependente)</a:t>
            </a:r>
          </a:p>
          <a:p>
            <a:pPr lvl="1"/>
            <a:r>
              <a:rPr lang="pt-BR" sz="1700" dirty="0"/>
              <a:t>Algumas podem contribuir mais que outras</a:t>
            </a:r>
          </a:p>
          <a:p>
            <a:pPr lvl="1"/>
            <a:r>
              <a:rPr lang="pt-BR" sz="1700" dirty="0"/>
              <a:t>Qual a importância de cada </a:t>
            </a:r>
            <a:r>
              <a:rPr lang="pt-BR" sz="1700" i="1" dirty="0" err="1"/>
              <a:t>feature</a:t>
            </a:r>
            <a:r>
              <a:rPr lang="pt-BR" sz="1700" dirty="0"/>
              <a:t> para o resultado final?</a:t>
            </a:r>
          </a:p>
        </p:txBody>
      </p:sp>
    </p:spTree>
    <p:extLst>
      <p:ext uri="{BB962C8B-B14F-4D97-AF65-F5344CB8AC3E}">
        <p14:creationId xmlns:p14="http://schemas.microsoft.com/office/powerpoint/2010/main" val="50659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E6B3E-B994-9947-836D-4C22D75A2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SHAP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8A82997-6B32-774F-AD39-8A0198460E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1" y="935370"/>
            <a:ext cx="8538370" cy="58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0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367C3-99D3-6947-BFB7-F4B3699F5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/>
              <a:t>SHAP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654A48F-CB5E-974A-B1D9-1A94ACB13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89" y="1905000"/>
            <a:ext cx="11666022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986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91C7-7E4B-824D-AC28-02F5C5610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pt-BR" sz="3200" dirty="0"/>
              <a:t>SHAP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DBD9A5E-340F-5849-A56F-1C32258C6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2932" y="1131831"/>
            <a:ext cx="8163345" cy="538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78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776BFF-86D1-A544-877D-C1E710EE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979877"/>
            <a:ext cx="8911687" cy="778589"/>
          </a:xfrm>
        </p:spPr>
        <p:txBody>
          <a:bodyPr anchor="b">
            <a:normAutofit/>
          </a:bodyPr>
          <a:lstStyle/>
          <a:p>
            <a:r>
              <a:rPr lang="pt-BR" sz="2800"/>
              <a:t>SHAP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D91B420C-C4C8-44DF-96B2-FBD1014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D0A8EA-FD02-6245-B039-D7B229C6B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" y="1710239"/>
            <a:ext cx="13609391" cy="952656"/>
          </a:xfrm>
          <a:prstGeom prst="rect">
            <a:avLst/>
          </a:prstGeom>
        </p:spPr>
      </p:pic>
      <p:sp>
        <p:nvSpPr>
          <p:cNvPr id="8" name="Freeform 33">
            <a:extLst>
              <a:ext uri="{FF2B5EF4-FFF2-40B4-BE49-F238E27FC236}">
                <a16:creationId xmlns:a16="http://schemas.microsoft.com/office/drawing/2014/main" id="{070928B1-3E69-44AC-A1EE-B4E4270A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69172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2DC55-5A02-CB4D-88CC-C31480D2E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845585"/>
            <a:ext cx="8915400" cy="1280890"/>
          </a:xfrm>
        </p:spPr>
        <p:txBody>
          <a:bodyPr>
            <a:normAutofit/>
          </a:bodyPr>
          <a:lstStyle/>
          <a:p>
            <a:r>
              <a:rPr lang="pt-BR" i="1" dirty="0"/>
              <a:t>Force </a:t>
            </a:r>
            <a:r>
              <a:rPr lang="pt-BR" i="1" dirty="0" err="1"/>
              <a:t>Plot</a:t>
            </a:r>
            <a:r>
              <a:rPr lang="pt-BR" i="1" dirty="0"/>
              <a:t> individual</a:t>
            </a:r>
          </a:p>
          <a:p>
            <a:r>
              <a:rPr lang="pt-BR" dirty="0"/>
              <a:t>Neste caso há uma redução de US$ 2.662 no salário anual estimado por causa do gênero</a:t>
            </a:r>
          </a:p>
        </p:txBody>
      </p:sp>
    </p:spTree>
    <p:extLst>
      <p:ext uri="{BB962C8B-B14F-4D97-AF65-F5344CB8AC3E}">
        <p14:creationId xmlns:p14="http://schemas.microsoft.com/office/powerpoint/2010/main" val="940144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511C57-6D33-514B-B80C-5A3051D3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Referências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6A583-AD1E-1848-9A64-4BCFA5794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Onde</a:t>
            </a:r>
            <a:r>
              <a:rPr lang="en-US"/>
              <a:t> </a:t>
            </a:r>
            <a:r>
              <a:rPr lang="en-US" err="1"/>
              <a:t>aprofundar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29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61D824-B99F-594D-A766-0D0491CFD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Artigos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D7207D-8A86-8E47-BA96-7510C0EFD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/>
              <a:t>A Survey Of Methods For Explaining Black Box Models</a:t>
            </a:r>
          </a:p>
          <a:p>
            <a:pPr lvl="1"/>
            <a:r>
              <a:rPr lang="en-US">
                <a:hlinkClick r:id="rId2"/>
              </a:rPr>
              <a:t>https://arxiv.org/abs/1802.01933</a:t>
            </a:r>
            <a:endParaRPr lang="en-US"/>
          </a:p>
          <a:p>
            <a:r>
              <a:rPr lang="en-US" b="1"/>
              <a:t>Explanation in Artificial Intelligence: Insights from the Social Sciences</a:t>
            </a:r>
          </a:p>
          <a:p>
            <a:pPr lvl="1"/>
            <a:r>
              <a:rPr lang="en-US">
                <a:hlinkClick r:id="rId3"/>
              </a:rPr>
              <a:t>https://arxiv.org/abs/1706.07269</a:t>
            </a:r>
            <a:endParaRPr lang="en-US"/>
          </a:p>
          <a:p>
            <a:r>
              <a:rPr lang="en-US" b="1"/>
              <a:t>Stop Explaining Black Box Machine Learning Models for High Stakes Decisions and Use Interpretable Models Instead</a:t>
            </a:r>
          </a:p>
          <a:p>
            <a:pPr lvl="1"/>
            <a:r>
              <a:rPr lang="en-US">
                <a:hlinkClick r:id="rId4"/>
              </a:rPr>
              <a:t>https://arxiv.org/abs/1811.10154</a:t>
            </a:r>
            <a:endParaRPr lang="en-US"/>
          </a:p>
          <a:p>
            <a:r>
              <a:rPr lang="en-US" b="1"/>
              <a:t>A few useful things to know about Machine Learning </a:t>
            </a:r>
            <a:endParaRPr lang="en-US"/>
          </a:p>
          <a:p>
            <a:pPr lvl="1"/>
            <a:r>
              <a:rPr lang="en-US">
                <a:hlinkClick r:id="rId5"/>
              </a:rPr>
              <a:t>http://www.cs.washington.edu/homes/pedrod/papers/cacm12.pdf</a:t>
            </a:r>
            <a:endParaRPr lang="en-US"/>
          </a:p>
          <a:p>
            <a:r>
              <a:rPr lang="en-US" b="1"/>
              <a:t>A Unified Approach to Interpreting Model Predictions</a:t>
            </a:r>
          </a:p>
          <a:p>
            <a:pPr lvl="1"/>
            <a:r>
              <a:rPr lang="en-US">
                <a:hlinkClick r:id="rId6"/>
              </a:rPr>
              <a:t>http://papers.nips.cc/paper/7062-a-unified-approach-to-interpreting-model-predictions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12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F60EC-10AE-2843-886F-500941B1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Livros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40121-5436-D640-B62F-4E243E755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Interpretable Machine Learning: </a:t>
            </a:r>
            <a:r>
              <a:rPr lang="en-US" i="1" dirty="0"/>
              <a:t>A Guide for Making Black Box Models Explainable.</a:t>
            </a:r>
          </a:p>
          <a:p>
            <a:pPr lvl="1"/>
            <a:r>
              <a:rPr lang="en-US" dirty="0">
                <a:hlinkClick r:id="rId2"/>
              </a:rPr>
              <a:t>https://christophm.github.io/interpretable-ml-book/</a:t>
            </a:r>
            <a:endParaRPr lang="en-US" dirty="0"/>
          </a:p>
          <a:p>
            <a:r>
              <a:rPr lang="en-US" b="1" dirty="0"/>
              <a:t>An Introduction to Machine Learning Interpretability: </a:t>
            </a:r>
            <a:r>
              <a:rPr lang="en-US" dirty="0"/>
              <a:t>Second Edition</a:t>
            </a:r>
          </a:p>
          <a:p>
            <a:pPr lvl="1"/>
            <a:r>
              <a:rPr lang="en-US" dirty="0">
                <a:hlinkClick r:id="rId3"/>
              </a:rPr>
              <a:t>https://www.h2o.ai/oreilly-mli-booklet-2019/</a:t>
            </a:r>
            <a:r>
              <a:rPr lang="en-US" dirty="0"/>
              <a:t> </a:t>
            </a:r>
          </a:p>
          <a:p>
            <a:r>
              <a:rPr lang="en-US" b="1" dirty="0"/>
              <a:t>Weapons of Math Destruction: </a:t>
            </a:r>
            <a:r>
              <a:rPr lang="en-US" i="1" dirty="0"/>
              <a:t>How Big Data Increases Inequality and Threatens Democracy</a:t>
            </a:r>
          </a:p>
          <a:p>
            <a:pPr lvl="1"/>
            <a:r>
              <a:rPr lang="en-US" dirty="0">
                <a:hlinkClick r:id="rId4"/>
              </a:rPr>
              <a:t>https://www.amazon.com/Weapons-Math-Destruction-Increases-Inequality-ebook/dp/B019B6VCLO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92005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959</Words>
  <Application>Microsoft Macintosh PowerPoint</Application>
  <PresentationFormat>Widescreen</PresentationFormat>
  <Paragraphs>148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Century Gothic</vt:lpstr>
      <vt:lpstr>Wingdings 3</vt:lpstr>
      <vt:lpstr>Wisp</vt:lpstr>
      <vt:lpstr>Explicando modelos black box</vt:lpstr>
      <vt:lpstr>PowerPoint Presentation</vt:lpstr>
      <vt:lpstr>Programas</vt:lpstr>
      <vt:lpstr>Modelos são programas</vt:lpstr>
      <vt:lpstr>Modelos são programas</vt:lpstr>
      <vt:lpstr>Programado pela máquina</vt:lpstr>
      <vt:lpstr>Representações</vt:lpstr>
      <vt:lpstr>Interpretabilidade de representações</vt:lpstr>
      <vt:lpstr>PowerPoint Presentation</vt:lpstr>
      <vt:lpstr>Representações interpretáveis</vt:lpstr>
      <vt:lpstr>Interpretabilidade</vt:lpstr>
      <vt:lpstr>Modelos black box</vt:lpstr>
      <vt:lpstr>Modelos black box</vt:lpstr>
      <vt:lpstr>Explicabilidade</vt:lpstr>
      <vt:lpstr>Caso de exemplo</vt:lpstr>
      <vt:lpstr>Caso de exemplo</vt:lpstr>
      <vt:lpstr>Feature Importance</vt:lpstr>
      <vt:lpstr>Feature Importance</vt:lpstr>
      <vt:lpstr>Partial Dependence Plot</vt:lpstr>
      <vt:lpstr>Partial Dependence Plot</vt:lpstr>
      <vt:lpstr>Partial Dependence Plot</vt:lpstr>
      <vt:lpstr>Partial Dependence Plot</vt:lpstr>
      <vt:lpstr>PowerPoint Presentation</vt:lpstr>
      <vt:lpstr>ICE Plot (Partial Dependence Plot)</vt:lpstr>
      <vt:lpstr>Partial Dependence Plot</vt:lpstr>
      <vt:lpstr>ICE plot (Partial Dependence Plot)</vt:lpstr>
      <vt:lpstr>PowerPoint Presentation</vt:lpstr>
      <vt:lpstr>PowerPoint Presentation</vt:lpstr>
      <vt:lpstr>SHAP </vt:lpstr>
      <vt:lpstr>SHAP</vt:lpstr>
      <vt:lpstr>SHAP</vt:lpstr>
      <vt:lpstr>SHAP</vt:lpstr>
      <vt:lpstr>SHAP</vt:lpstr>
      <vt:lpstr>Referências</vt:lpstr>
      <vt:lpstr>Artigos</vt:lpstr>
      <vt:lpstr>Livros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Explicando modelos black box</dc:title>
  <dc:creator>Cristofer Weber</dc:creator>
  <cp:lastModifiedBy>Cristofer Weber</cp:lastModifiedBy>
  <cp:revision>7</cp:revision>
  <dcterms:created xsi:type="dcterms:W3CDTF">2019-11-27T03:40:50Z</dcterms:created>
  <dcterms:modified xsi:type="dcterms:W3CDTF">2019-11-28T13:38:11Z</dcterms:modified>
</cp:coreProperties>
</file>