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3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gapito Correa, Robson" initials="ACR" lastIdx="2" clrIdx="0">
    <p:extLst>
      <p:ext uri="{19B8F6BF-5375-455C-9EA6-DF929625EA0E}">
        <p15:presenceInfo xmlns:p15="http://schemas.microsoft.com/office/powerpoint/2012/main" userId="S-1-5-21-507921405-764733703-1708537768-1338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30" autoAdjust="0"/>
    <p:restoredTop sz="94394" autoAdjust="0"/>
  </p:normalViewPr>
  <p:slideViewPr>
    <p:cSldViewPr snapToGrid="0" snapToObjects="1">
      <p:cViewPr varScale="1">
        <p:scale>
          <a:sx n="82" d="100"/>
          <a:sy n="82" d="100"/>
        </p:scale>
        <p:origin x="176" y="7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283A1-95F7-4805-8EF0-B1ED3AD22B9C}" type="datetimeFigureOut">
              <a:rPr lang="pt-BR" smtClean="0"/>
              <a:t>30/11/2019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B51F8-6812-4840-8AC6-7D540A14D3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971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Red</a:t>
            </a:r>
            <a:r>
              <a:rPr lang="pt-BR" baseline="0" dirty="0"/>
              <a:t> Viper – Martell´s house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B51F8-6812-4840-8AC6-7D540A14D3E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8056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Muralha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B51F8-6812-4840-8AC6-7D540A14D3E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0754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Meereen na região da Baía dos Dragões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B51F8-6812-4840-8AC6-7D540A14D3E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494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Caminhantes</a:t>
            </a:r>
            <a:r>
              <a:rPr lang="pt-BR" baseline="0" dirty="0"/>
              <a:t> brancos – white walker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B51F8-6812-4840-8AC6-7D540A14D3E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547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Rei Joffrey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B51F8-6812-4840-8AC6-7D540A14D3E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726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Tyrion</a:t>
            </a:r>
            <a:r>
              <a:rPr lang="pt-BR" baseline="0" dirty="0"/>
              <a:t> Lannister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B51F8-6812-4840-8AC6-7D540A14D3E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1433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Espada = longclaw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B51F8-6812-4840-8AC6-7D540A14D3E3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7697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71D90-11CA-984F-A588-53D475039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3EC38A-0A0B-DE42-A846-4B01856AF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5AAE0-3A98-3444-98C7-769E56B67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EDF2B-9C05-604F-915B-F40C3F07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809BB-7BFE-ED44-9333-538A106EE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04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98670-5B25-AD40-B465-C79D4703F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FB074-53C5-CF43-B09E-80704E589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7EAE3-9824-8F43-B435-373E1975E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68FA0-87CF-9849-B4FF-638596DB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C9F45-E4DA-B14E-8B30-C22818F72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6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9E8AB-2C24-4C4C-A22D-9E44A537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D432F-F797-0540-8016-A4EDCFACB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8DF9A-8100-A441-81F2-D07291384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9A11C-3A44-0B47-A921-8BE2E9F5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A1E5C-A8D7-0943-965D-5928FE9B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31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B304-0054-F74E-8C26-00FECF458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D945-02DA-7C44-AC57-8C01C8910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72154-C87F-A74C-BD3E-220ABAB0F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92B1F-C639-E549-AABF-D41DD807A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8D464-FEB0-4541-8EDE-AE1BF3666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97152-72D8-5D4B-9781-30757036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0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09AF-0A08-3C4D-82F5-4893F2BBF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1E4FE-3DE4-A24B-920D-B3E61FAC9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C7D81E-72FA-1D4E-A606-DF0565B70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E5A127-D685-1041-B4D6-57B67E24D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C72246-AB9E-0245-AFAD-ED953000F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C7B927-C970-5549-8C21-2312F2DC5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97C7D3-3B52-E74B-B320-367314864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1C3985-6428-E944-A5E9-48B00415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16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90EB4-04EB-D243-84EE-88DCCF285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FC603-746A-5E43-90E7-4D5B81060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5B9046-F731-7F44-ABA9-83519B5DA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3B547-9F1E-FD4C-A93F-44D8F0AF2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11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931DC-B081-B345-836F-11C53C822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FA4ABF-7F50-D840-A168-2944B014F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B67AC-B761-9C4F-8ABE-15197F4FF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8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E9967-6CA6-8A44-95DE-4653AA0A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621D9-67D7-D94B-BFC2-FA3919DDD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4266D-FD1A-2E4A-9CE9-73493D343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853B9-8247-354B-8215-E3A207FAC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C72CB-C9D0-C541-B591-FCBE98FFF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22215-B0A1-194B-9C64-E10F2E5FE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C0C2E-45E8-C549-89DA-420AD327B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B8050-F0DA-D043-B285-E6C54008C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E27EF-A6B3-8542-ACFF-77190169E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3FBA6E-D24B-DD47-B2C2-48CC5A779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F397E-B99F-744C-ADD6-0F9C2B74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259B9-98DE-124B-B176-41CE7202E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0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CEE94-5C99-234E-95D4-F77082428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071CB-0481-9749-B9B1-7B963CFE2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817CF-6DA7-B946-9D8E-259359DA1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4BAAC-46F2-CE44-A436-0F7CB3E5B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1055C-EC39-204D-A691-5BC9748B5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602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A62B34-1EDB-9940-BA5C-33D3514FB7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A3CF45-FD8A-3A49-B0A9-454C98AC3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B104F-DF3C-B245-A9F3-E52BDCBB8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CA824-1198-1D4C-81D9-ADE5C5CF6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BD124-1C0C-FC4F-BAF3-E73F15D54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93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D16C33-DF20-9046-B7A3-0293601F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A45E5-B4B6-3D4D-99AA-6B684BE3C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C9E55-6B23-CE4E-BF6F-AE7842D90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35760-5E60-8949-8AF3-48D01A12F7D5}" type="datetimeFigureOut">
              <a:rPr lang="en-US" smtClean="0"/>
              <a:t>11/30/19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DF58A-605D-994A-B3CE-88905F632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FB215-43EE-9749-BD39-5B7F02B38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E638B-6394-2E43-9BF9-97B54AFEB30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23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obsonagapito/python/tree/master/system_testing" TargetMode="Externa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sultado de imagem para python beha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3" y="5145206"/>
            <a:ext cx="1555845" cy="155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19447" y="5145206"/>
            <a:ext cx="90439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"/>
              </a:rPr>
              <a:t>Python com qualidade </a:t>
            </a:r>
          </a:p>
          <a:p>
            <a:pPr algn="ctr"/>
            <a:r>
              <a:rPr lang="pt-BR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"/>
              </a:rPr>
              <a:t>Testes funcionais com Python e Selenium Webdriver</a:t>
            </a:r>
          </a:p>
          <a:p>
            <a:pPr algn="ctr"/>
            <a:r>
              <a:rPr lang="pt-B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"/>
              </a:rPr>
              <a:t>Trilha Python | Robson Agapito Correa | 30 de Novembro de 2019</a:t>
            </a:r>
            <a:endParaRPr lang="pt-BR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8" name="Picture 10" descr="Resultado de imagem para TD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685" y="4642517"/>
            <a:ext cx="2379260" cy="237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17" y="822683"/>
            <a:ext cx="2939375" cy="394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8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m para game of thrones w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3"/>
          <p:cNvSpPr txBox="1">
            <a:spLocks/>
          </p:cNvSpPr>
          <p:nvPr/>
        </p:nvSpPr>
        <p:spPr bwMode="auto">
          <a:xfrm>
            <a:off x="577828" y="10116"/>
            <a:ext cx="3816350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000" tIns="45000" rIns="45000" bIns="45000" anchor="ctr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r>
              <a:rPr lang="pt-BR" altLang="pt-BR" sz="2800" b="1" dirty="0">
                <a:solidFill>
                  <a:schemeClr val="bg1"/>
                </a:solidFill>
              </a:rPr>
              <a:t>Robson Agapito</a:t>
            </a:r>
          </a:p>
          <a:p>
            <a:pPr algn="ctr" eaLnBrk="1"/>
            <a:r>
              <a:rPr lang="pt-BR" altLang="pt-BR" sz="2800" b="1" dirty="0">
                <a:solidFill>
                  <a:schemeClr val="bg1"/>
                </a:solidFill>
              </a:rPr>
              <a:t>I love to work as QA</a:t>
            </a:r>
            <a:r>
              <a:rPr lang="pt-BR" altLang="pt-BR" sz="26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89" y="1276101"/>
            <a:ext cx="2275951" cy="2956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6239964" y="1198484"/>
            <a:ext cx="6241596" cy="2860868"/>
            <a:chOff x="2323284" y="2573200"/>
            <a:chExt cx="6241596" cy="2860868"/>
          </a:xfrm>
        </p:grpSpPr>
        <p:sp>
          <p:nvSpPr>
            <p:cNvPr id="6" name="Text Box 5"/>
            <p:cNvSpPr txBox="1">
              <a:spLocks/>
            </p:cNvSpPr>
            <p:nvPr/>
          </p:nvSpPr>
          <p:spPr bwMode="auto">
            <a:xfrm>
              <a:off x="2731272" y="2573200"/>
              <a:ext cx="5833608" cy="28608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45000" tIns="45000" rIns="45000" bIns="45000">
              <a:spAutoFit/>
            </a:bodyPr>
            <a:lstStyle>
              <a:lvl1pPr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lnSpc>
                  <a:spcPct val="150000"/>
                </a:lnSpc>
              </a:pPr>
              <a:r>
                <a:rPr lang="pt-BR" altLang="pt-BR" sz="2400" dirty="0">
                  <a:solidFill>
                    <a:schemeClr val="tx1"/>
                  </a:solidFill>
                </a:rPr>
                <a:t>@robsonagapito</a:t>
              </a:r>
            </a:p>
            <a:p>
              <a:pPr eaLnBrk="1">
                <a:lnSpc>
                  <a:spcPct val="150000"/>
                </a:lnSpc>
              </a:pPr>
              <a:r>
                <a:rPr lang="pt-BR" altLang="pt-BR" sz="2400" dirty="0">
                  <a:solidFill>
                    <a:schemeClr val="tx1"/>
                  </a:solidFill>
                </a:rPr>
                <a:t>robsonagapito@gmail.com</a:t>
              </a:r>
            </a:p>
            <a:p>
              <a:pPr eaLnBrk="1">
                <a:lnSpc>
                  <a:spcPct val="150000"/>
                </a:lnSpc>
              </a:pPr>
              <a:r>
                <a:rPr lang="pt-BR" altLang="pt-BR" sz="2400" dirty="0">
                  <a:solidFill>
                    <a:schemeClr val="tx1"/>
                  </a:solidFill>
                </a:rPr>
                <a:t>http://www.slideshare.net/robsonagapito</a:t>
              </a:r>
            </a:p>
            <a:p>
              <a:pPr eaLnBrk="1">
                <a:lnSpc>
                  <a:spcPct val="150000"/>
                </a:lnSpc>
              </a:pPr>
              <a:r>
                <a:rPr lang="pt-BR" altLang="pt-BR" sz="2400" dirty="0">
                  <a:solidFill>
                    <a:schemeClr val="tx1"/>
                  </a:solidFill>
                </a:rPr>
                <a:t>https://br.linkedin.com/in/robsonagapito</a:t>
              </a:r>
            </a:p>
            <a:p>
              <a:pPr eaLnBrk="1">
                <a:lnSpc>
                  <a:spcPct val="150000"/>
                </a:lnSpc>
              </a:pPr>
              <a:r>
                <a:rPr lang="pt-BR" altLang="pt-BR" sz="2400" dirty="0">
                  <a:solidFill>
                    <a:schemeClr val="tx1"/>
                  </a:solidFill>
                </a:rPr>
                <a:t>https://github.com/robsonagapito</a:t>
              </a:r>
            </a:p>
          </p:txBody>
        </p:sp>
        <p:pic>
          <p:nvPicPr>
            <p:cNvPr id="7" name="Picture 6" descr="githubArtboard 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3284" y="4958072"/>
              <a:ext cx="325438" cy="325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" name="Picture 7" descr="gmailArtboard 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3284" y="3335300"/>
              <a:ext cx="325438" cy="327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" name="Picture 8" descr="linkedinArtboard 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3284" y="4417148"/>
              <a:ext cx="325438" cy="327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" name="Picture 9" descr="sladeshare1600.png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3284" y="3876224"/>
              <a:ext cx="325438" cy="327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" name="Picture 10" descr="twitterArtboard 1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3284" y="2795964"/>
              <a:ext cx="325438" cy="325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034" name="Picture 10" descr="Resultado de imagem para dragon got 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199" y="205372"/>
            <a:ext cx="3029585" cy="151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109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game of thrones pyram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6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9C0F83B-509C-474B-83B0-28064F8B8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523" y="593550"/>
            <a:ext cx="7186613" cy="387350"/>
          </a:xfrm>
        </p:spPr>
        <p:txBody>
          <a:bodyPr>
            <a:normAutofit fontScale="90000"/>
          </a:bodyPr>
          <a:lstStyle/>
          <a:p>
            <a:r>
              <a:rPr lang="pt-BR" alt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Pirâmide da Automação de Testes</a:t>
            </a:r>
            <a:endParaRPr lang="en-GB" alt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BB604082-1F1E-854D-9150-CC7FB8D12371}"/>
              </a:ext>
            </a:extLst>
          </p:cNvPr>
          <p:cNvSpPr txBox="1">
            <a:spLocks/>
          </p:cNvSpPr>
          <p:nvPr/>
        </p:nvSpPr>
        <p:spPr bwMode="auto">
          <a:xfrm>
            <a:off x="3861576" y="5950098"/>
            <a:ext cx="387350" cy="920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Char char="▪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Char char="▪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Char char="▪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Char char="▪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Char char="▪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algn="l" defTabSz="6858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▪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algn="l" defTabSz="6858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▪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algn="l" defTabSz="6858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▪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algn="l" defTabSz="6858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▪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pt-BR" sz="600" dirty="0"/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A518C979-E94E-6245-8C9D-49098A569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80" y="2773511"/>
            <a:ext cx="1300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pt-BR" altLang="pt-BR" sz="1200" b="1" dirty="0">
                <a:solidFill>
                  <a:schemeClr val="bg1"/>
                </a:solidFill>
              </a:rPr>
              <a:t>Mais demorado e </a:t>
            </a:r>
          </a:p>
          <a:p>
            <a:pPr algn="ctr"/>
            <a:r>
              <a:rPr lang="pt-BR" altLang="pt-BR" sz="1200" b="1" dirty="0">
                <a:solidFill>
                  <a:schemeClr val="bg1"/>
                </a:solidFill>
              </a:rPr>
              <a:t>Maior esforço</a:t>
            </a:r>
            <a:endParaRPr lang="en-GB" altLang="pt-BR" sz="1200" b="1" dirty="0">
              <a:solidFill>
                <a:schemeClr val="bg1"/>
              </a:solidFill>
            </a:endParaRP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1AF226D3-861D-B040-ACB8-9E2342FA0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48" y="5330973"/>
            <a:ext cx="7277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t-BR" altLang="pt-BR" sz="1200" b="1" dirty="0">
                <a:solidFill>
                  <a:schemeClr val="bg1"/>
                </a:solidFill>
              </a:rPr>
              <a:t>Maior ROI</a:t>
            </a:r>
            <a:endParaRPr lang="en-GB" altLang="pt-BR" sz="1200" b="1" dirty="0">
              <a:solidFill>
                <a:schemeClr val="bg1"/>
              </a:solidFill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1707386" y="2887815"/>
            <a:ext cx="2817368" cy="2817368"/>
          </a:xfrm>
          <a:prstGeom prst="triangl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Freeform 24"/>
          <p:cNvSpPr/>
          <p:nvPr/>
        </p:nvSpPr>
        <p:spPr>
          <a:xfrm>
            <a:off x="2937829" y="3171065"/>
            <a:ext cx="2195715" cy="666923"/>
          </a:xfrm>
          <a:custGeom>
            <a:avLst/>
            <a:gdLst>
              <a:gd name="connsiteX0" fmla="*/ 0 w 2195715"/>
              <a:gd name="connsiteY0" fmla="*/ 111156 h 666923"/>
              <a:gd name="connsiteX1" fmla="*/ 111156 w 2195715"/>
              <a:gd name="connsiteY1" fmla="*/ 0 h 666923"/>
              <a:gd name="connsiteX2" fmla="*/ 2084559 w 2195715"/>
              <a:gd name="connsiteY2" fmla="*/ 0 h 666923"/>
              <a:gd name="connsiteX3" fmla="*/ 2195715 w 2195715"/>
              <a:gd name="connsiteY3" fmla="*/ 111156 h 666923"/>
              <a:gd name="connsiteX4" fmla="*/ 2195715 w 2195715"/>
              <a:gd name="connsiteY4" fmla="*/ 555767 h 666923"/>
              <a:gd name="connsiteX5" fmla="*/ 2084559 w 2195715"/>
              <a:gd name="connsiteY5" fmla="*/ 666923 h 666923"/>
              <a:gd name="connsiteX6" fmla="*/ 111156 w 2195715"/>
              <a:gd name="connsiteY6" fmla="*/ 666923 h 666923"/>
              <a:gd name="connsiteX7" fmla="*/ 0 w 2195715"/>
              <a:gd name="connsiteY7" fmla="*/ 555767 h 666923"/>
              <a:gd name="connsiteX8" fmla="*/ 0 w 2195715"/>
              <a:gd name="connsiteY8" fmla="*/ 111156 h 666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5715" h="666923">
                <a:moveTo>
                  <a:pt x="0" y="111156"/>
                </a:moveTo>
                <a:cubicBezTo>
                  <a:pt x="0" y="49766"/>
                  <a:pt x="49766" y="0"/>
                  <a:pt x="111156" y="0"/>
                </a:cubicBezTo>
                <a:lnTo>
                  <a:pt x="2084559" y="0"/>
                </a:lnTo>
                <a:cubicBezTo>
                  <a:pt x="2145949" y="0"/>
                  <a:pt x="2195715" y="49766"/>
                  <a:pt x="2195715" y="111156"/>
                </a:cubicBezTo>
                <a:lnTo>
                  <a:pt x="2195715" y="555767"/>
                </a:lnTo>
                <a:cubicBezTo>
                  <a:pt x="2195715" y="617157"/>
                  <a:pt x="2145949" y="666923"/>
                  <a:pt x="2084559" y="666923"/>
                </a:cubicBezTo>
                <a:lnTo>
                  <a:pt x="111156" y="666923"/>
                </a:lnTo>
                <a:cubicBezTo>
                  <a:pt x="49766" y="666923"/>
                  <a:pt x="0" y="617157"/>
                  <a:pt x="0" y="555767"/>
                </a:cubicBezTo>
                <a:lnTo>
                  <a:pt x="0" y="11115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136" tIns="101136" rIns="101136" bIns="101136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kern="1200" dirty="0">
                <a:solidFill>
                  <a:srgbClr val="339C3A"/>
                </a:solidFill>
              </a:rPr>
              <a:t>Testes de Sistemas</a:t>
            </a:r>
            <a:endParaRPr lang="en-US" sz="1800" kern="1200" dirty="0">
              <a:solidFill>
                <a:srgbClr val="339C3A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2913464" y="3921354"/>
            <a:ext cx="2244446" cy="666923"/>
          </a:xfrm>
          <a:custGeom>
            <a:avLst/>
            <a:gdLst>
              <a:gd name="connsiteX0" fmla="*/ 0 w 2244446"/>
              <a:gd name="connsiteY0" fmla="*/ 111156 h 666923"/>
              <a:gd name="connsiteX1" fmla="*/ 111156 w 2244446"/>
              <a:gd name="connsiteY1" fmla="*/ 0 h 666923"/>
              <a:gd name="connsiteX2" fmla="*/ 2133290 w 2244446"/>
              <a:gd name="connsiteY2" fmla="*/ 0 h 666923"/>
              <a:gd name="connsiteX3" fmla="*/ 2244446 w 2244446"/>
              <a:gd name="connsiteY3" fmla="*/ 111156 h 666923"/>
              <a:gd name="connsiteX4" fmla="*/ 2244446 w 2244446"/>
              <a:gd name="connsiteY4" fmla="*/ 555767 h 666923"/>
              <a:gd name="connsiteX5" fmla="*/ 2133290 w 2244446"/>
              <a:gd name="connsiteY5" fmla="*/ 666923 h 666923"/>
              <a:gd name="connsiteX6" fmla="*/ 111156 w 2244446"/>
              <a:gd name="connsiteY6" fmla="*/ 666923 h 666923"/>
              <a:gd name="connsiteX7" fmla="*/ 0 w 2244446"/>
              <a:gd name="connsiteY7" fmla="*/ 555767 h 666923"/>
              <a:gd name="connsiteX8" fmla="*/ 0 w 2244446"/>
              <a:gd name="connsiteY8" fmla="*/ 111156 h 666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4446" h="666923">
                <a:moveTo>
                  <a:pt x="0" y="111156"/>
                </a:moveTo>
                <a:cubicBezTo>
                  <a:pt x="0" y="49766"/>
                  <a:pt x="49766" y="0"/>
                  <a:pt x="111156" y="0"/>
                </a:cubicBezTo>
                <a:lnTo>
                  <a:pt x="2133290" y="0"/>
                </a:lnTo>
                <a:cubicBezTo>
                  <a:pt x="2194680" y="0"/>
                  <a:pt x="2244446" y="49766"/>
                  <a:pt x="2244446" y="111156"/>
                </a:cubicBezTo>
                <a:lnTo>
                  <a:pt x="2244446" y="555767"/>
                </a:lnTo>
                <a:cubicBezTo>
                  <a:pt x="2244446" y="617157"/>
                  <a:pt x="2194680" y="666923"/>
                  <a:pt x="2133290" y="666923"/>
                </a:cubicBezTo>
                <a:lnTo>
                  <a:pt x="111156" y="666923"/>
                </a:lnTo>
                <a:cubicBezTo>
                  <a:pt x="49766" y="666923"/>
                  <a:pt x="0" y="617157"/>
                  <a:pt x="0" y="555767"/>
                </a:cubicBezTo>
                <a:lnTo>
                  <a:pt x="0" y="11115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7326" tIns="97326" rIns="97326" bIns="97326" numCol="1" spcCol="1270" anchor="ctr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700" kern="1200" dirty="0">
                <a:solidFill>
                  <a:srgbClr val="FDC800"/>
                </a:solidFill>
              </a:rPr>
              <a:t>Testes de Integração</a:t>
            </a:r>
            <a:endParaRPr lang="en-US" sz="1700" kern="1200" dirty="0">
              <a:solidFill>
                <a:srgbClr val="FDC800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914636" y="4671643"/>
            <a:ext cx="2242102" cy="666923"/>
          </a:xfrm>
          <a:custGeom>
            <a:avLst/>
            <a:gdLst>
              <a:gd name="connsiteX0" fmla="*/ 0 w 2242102"/>
              <a:gd name="connsiteY0" fmla="*/ 111156 h 666923"/>
              <a:gd name="connsiteX1" fmla="*/ 111156 w 2242102"/>
              <a:gd name="connsiteY1" fmla="*/ 0 h 666923"/>
              <a:gd name="connsiteX2" fmla="*/ 2130946 w 2242102"/>
              <a:gd name="connsiteY2" fmla="*/ 0 h 666923"/>
              <a:gd name="connsiteX3" fmla="*/ 2242102 w 2242102"/>
              <a:gd name="connsiteY3" fmla="*/ 111156 h 666923"/>
              <a:gd name="connsiteX4" fmla="*/ 2242102 w 2242102"/>
              <a:gd name="connsiteY4" fmla="*/ 555767 h 666923"/>
              <a:gd name="connsiteX5" fmla="*/ 2130946 w 2242102"/>
              <a:gd name="connsiteY5" fmla="*/ 666923 h 666923"/>
              <a:gd name="connsiteX6" fmla="*/ 111156 w 2242102"/>
              <a:gd name="connsiteY6" fmla="*/ 666923 h 666923"/>
              <a:gd name="connsiteX7" fmla="*/ 0 w 2242102"/>
              <a:gd name="connsiteY7" fmla="*/ 555767 h 666923"/>
              <a:gd name="connsiteX8" fmla="*/ 0 w 2242102"/>
              <a:gd name="connsiteY8" fmla="*/ 111156 h 666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2102" h="666923">
                <a:moveTo>
                  <a:pt x="0" y="111156"/>
                </a:moveTo>
                <a:cubicBezTo>
                  <a:pt x="0" y="49766"/>
                  <a:pt x="49766" y="0"/>
                  <a:pt x="111156" y="0"/>
                </a:cubicBezTo>
                <a:lnTo>
                  <a:pt x="2130946" y="0"/>
                </a:lnTo>
                <a:cubicBezTo>
                  <a:pt x="2192336" y="0"/>
                  <a:pt x="2242102" y="49766"/>
                  <a:pt x="2242102" y="111156"/>
                </a:cubicBezTo>
                <a:lnTo>
                  <a:pt x="2242102" y="555767"/>
                </a:lnTo>
                <a:cubicBezTo>
                  <a:pt x="2242102" y="617157"/>
                  <a:pt x="2192336" y="666923"/>
                  <a:pt x="2130946" y="666923"/>
                </a:cubicBezTo>
                <a:lnTo>
                  <a:pt x="111156" y="666923"/>
                </a:lnTo>
                <a:cubicBezTo>
                  <a:pt x="49766" y="666923"/>
                  <a:pt x="0" y="617157"/>
                  <a:pt x="0" y="555767"/>
                </a:cubicBezTo>
                <a:lnTo>
                  <a:pt x="0" y="11115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7326" tIns="97326" rIns="97326" bIns="97326" numCol="1" spcCol="1270" anchor="ctr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700" kern="1200" dirty="0">
                <a:solidFill>
                  <a:srgbClr val="FF0000"/>
                </a:solidFill>
              </a:rPr>
              <a:t>Testes Unitários</a:t>
            </a:r>
            <a:endParaRPr lang="en-US" sz="1700" kern="1200" dirty="0">
              <a:solidFill>
                <a:srgbClr val="FF0000"/>
              </a:solidFill>
            </a:endParaRPr>
          </a:p>
        </p:txBody>
      </p:sp>
      <p:sp>
        <p:nvSpPr>
          <p:cNvPr id="9" name="Up-Down Arrow 8">
            <a:extLst>
              <a:ext uri="{FF2B5EF4-FFF2-40B4-BE49-F238E27FC236}">
                <a16:creationId xmlns:a16="http://schemas.microsoft.com/office/drawing/2014/main" id="{9295FDE9-1488-8A40-A944-37C01EBB28AD}"/>
              </a:ext>
            </a:extLst>
          </p:cNvPr>
          <p:cNvSpPr/>
          <p:nvPr/>
        </p:nvSpPr>
        <p:spPr>
          <a:xfrm>
            <a:off x="614186" y="3260873"/>
            <a:ext cx="279400" cy="1989138"/>
          </a:xfrm>
          <a:prstGeom prst="upDownArrow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AB2CF054-5F7A-FC4E-87CE-BBA93F99E2FA}"/>
              </a:ext>
            </a:extLst>
          </p:cNvPr>
          <p:cNvSpPr/>
          <p:nvPr/>
        </p:nvSpPr>
        <p:spPr>
          <a:xfrm>
            <a:off x="2164536" y="2074965"/>
            <a:ext cx="1815909" cy="755698"/>
          </a:xfrm>
          <a:prstGeom prst="cloud">
            <a:avLst/>
          </a:prstGeom>
          <a:solidFill>
            <a:schemeClr val="accent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r>
              <a:rPr lang="pt-BR" sz="1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Exploratório</a:t>
            </a:r>
            <a:endParaRPr lang="pt-BR" sz="1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Minus 10">
            <a:extLst>
              <a:ext uri="{FF2B5EF4-FFF2-40B4-BE49-F238E27FC236}">
                <a16:creationId xmlns:a16="http://schemas.microsoft.com/office/drawing/2014/main" id="{76F0DD17-3D13-5643-A667-FE51C1C9A23B}"/>
              </a:ext>
            </a:extLst>
          </p:cNvPr>
          <p:cNvSpPr/>
          <p:nvPr/>
        </p:nvSpPr>
        <p:spPr>
          <a:xfrm>
            <a:off x="5640846" y="4978548"/>
            <a:ext cx="992187" cy="460375"/>
          </a:xfrm>
          <a:prstGeom prst="mathMinus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2" name="Minus 11">
            <a:extLst>
              <a:ext uri="{FF2B5EF4-FFF2-40B4-BE49-F238E27FC236}">
                <a16:creationId xmlns:a16="http://schemas.microsoft.com/office/drawing/2014/main" id="{6CC74F21-B036-D64C-B4BE-AF71A433A2B1}"/>
              </a:ext>
            </a:extLst>
          </p:cNvPr>
          <p:cNvSpPr/>
          <p:nvPr/>
        </p:nvSpPr>
        <p:spPr>
          <a:xfrm>
            <a:off x="5640846" y="4800748"/>
            <a:ext cx="992187" cy="460375"/>
          </a:xfrm>
          <a:prstGeom prst="mathMinus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3" name="Minus 12">
            <a:extLst>
              <a:ext uri="{FF2B5EF4-FFF2-40B4-BE49-F238E27FC236}">
                <a16:creationId xmlns:a16="http://schemas.microsoft.com/office/drawing/2014/main" id="{9FA57D74-CF7E-D34E-85D5-96302FB27245}"/>
              </a:ext>
            </a:extLst>
          </p:cNvPr>
          <p:cNvSpPr/>
          <p:nvPr/>
        </p:nvSpPr>
        <p:spPr>
          <a:xfrm>
            <a:off x="5631956" y="4626123"/>
            <a:ext cx="990600" cy="461963"/>
          </a:xfrm>
          <a:prstGeom prst="mathMinus">
            <a:avLst/>
          </a:prstGeom>
          <a:solidFill>
            <a:srgbClr val="F0901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4" name="Minus 13">
            <a:extLst>
              <a:ext uri="{FF2B5EF4-FFF2-40B4-BE49-F238E27FC236}">
                <a16:creationId xmlns:a16="http://schemas.microsoft.com/office/drawing/2014/main" id="{8861CB1F-01FE-5D42-A31C-9900CD97EF8C}"/>
              </a:ext>
            </a:extLst>
          </p:cNvPr>
          <p:cNvSpPr/>
          <p:nvPr/>
        </p:nvSpPr>
        <p:spPr>
          <a:xfrm>
            <a:off x="5638583" y="4448323"/>
            <a:ext cx="990600" cy="460375"/>
          </a:xfrm>
          <a:prstGeom prst="mathMinus">
            <a:avLst/>
          </a:prstGeom>
          <a:solidFill>
            <a:srgbClr val="FDC8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5" name="Minus 14">
            <a:extLst>
              <a:ext uri="{FF2B5EF4-FFF2-40B4-BE49-F238E27FC236}">
                <a16:creationId xmlns:a16="http://schemas.microsoft.com/office/drawing/2014/main" id="{378536FF-40DA-9447-A0D2-D620B8C0E260}"/>
              </a:ext>
            </a:extLst>
          </p:cNvPr>
          <p:cNvSpPr/>
          <p:nvPr/>
        </p:nvSpPr>
        <p:spPr>
          <a:xfrm>
            <a:off x="5639522" y="4264173"/>
            <a:ext cx="992187" cy="460375"/>
          </a:xfrm>
          <a:prstGeom prst="mathMinus">
            <a:avLst/>
          </a:prstGeom>
          <a:solidFill>
            <a:srgbClr val="FDC8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6" name="Minus 15">
            <a:extLst>
              <a:ext uri="{FF2B5EF4-FFF2-40B4-BE49-F238E27FC236}">
                <a16:creationId xmlns:a16="http://schemas.microsoft.com/office/drawing/2014/main" id="{CE691FBC-1442-4B46-A72D-172A0F7E2B76}"/>
              </a:ext>
            </a:extLst>
          </p:cNvPr>
          <p:cNvSpPr/>
          <p:nvPr/>
        </p:nvSpPr>
        <p:spPr>
          <a:xfrm>
            <a:off x="5638583" y="4091136"/>
            <a:ext cx="990600" cy="460375"/>
          </a:xfrm>
          <a:prstGeom prst="mathMinus">
            <a:avLst/>
          </a:prstGeom>
          <a:solidFill>
            <a:srgbClr val="FFFF6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7" name="Minus 16">
            <a:extLst>
              <a:ext uri="{FF2B5EF4-FFF2-40B4-BE49-F238E27FC236}">
                <a16:creationId xmlns:a16="http://schemas.microsoft.com/office/drawing/2014/main" id="{ECCDC7D6-31A4-8144-9F67-B65669F78AB0}"/>
              </a:ext>
            </a:extLst>
          </p:cNvPr>
          <p:cNvSpPr/>
          <p:nvPr/>
        </p:nvSpPr>
        <p:spPr>
          <a:xfrm>
            <a:off x="5647196" y="3911748"/>
            <a:ext cx="990600" cy="460375"/>
          </a:xfrm>
          <a:prstGeom prst="mathMinus">
            <a:avLst/>
          </a:prstGeom>
          <a:solidFill>
            <a:srgbClr val="FFFF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8" name="Minus 17">
            <a:extLst>
              <a:ext uri="{FF2B5EF4-FFF2-40B4-BE49-F238E27FC236}">
                <a16:creationId xmlns:a16="http://schemas.microsoft.com/office/drawing/2014/main" id="{FBD0D451-FBB0-4141-A88B-1E12927277CD}"/>
              </a:ext>
            </a:extLst>
          </p:cNvPr>
          <p:cNvSpPr/>
          <p:nvPr/>
        </p:nvSpPr>
        <p:spPr>
          <a:xfrm>
            <a:off x="5643345" y="3727598"/>
            <a:ext cx="990600" cy="460375"/>
          </a:xfrm>
          <a:prstGeom prst="mathMinus">
            <a:avLst/>
          </a:prstGeom>
          <a:solidFill>
            <a:srgbClr val="FFFF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9" name="Minus 18">
            <a:extLst>
              <a:ext uri="{FF2B5EF4-FFF2-40B4-BE49-F238E27FC236}">
                <a16:creationId xmlns:a16="http://schemas.microsoft.com/office/drawing/2014/main" id="{042936E4-5647-6C42-90EC-866C8AF84DB1}"/>
              </a:ext>
            </a:extLst>
          </p:cNvPr>
          <p:cNvSpPr/>
          <p:nvPr/>
        </p:nvSpPr>
        <p:spPr>
          <a:xfrm>
            <a:off x="5641481" y="3554561"/>
            <a:ext cx="992187" cy="460375"/>
          </a:xfrm>
          <a:prstGeom prst="mathMinus">
            <a:avLst/>
          </a:prstGeom>
          <a:solidFill>
            <a:srgbClr val="92D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20" name="Minus 19">
            <a:extLst>
              <a:ext uri="{FF2B5EF4-FFF2-40B4-BE49-F238E27FC236}">
                <a16:creationId xmlns:a16="http://schemas.microsoft.com/office/drawing/2014/main" id="{D2F5D09A-E54C-6846-B9C3-D3172F31DF16}"/>
              </a:ext>
            </a:extLst>
          </p:cNvPr>
          <p:cNvSpPr/>
          <p:nvPr/>
        </p:nvSpPr>
        <p:spPr>
          <a:xfrm>
            <a:off x="5648770" y="3375173"/>
            <a:ext cx="992187" cy="461963"/>
          </a:xfrm>
          <a:prstGeom prst="mathMinus">
            <a:avLst/>
          </a:prstGeom>
          <a:solidFill>
            <a:srgbClr val="92D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21" name="Minus 20">
            <a:extLst>
              <a:ext uri="{FF2B5EF4-FFF2-40B4-BE49-F238E27FC236}">
                <a16:creationId xmlns:a16="http://schemas.microsoft.com/office/drawing/2014/main" id="{1E1C3065-2F92-E84F-BFA6-E61FEABE2680}"/>
              </a:ext>
            </a:extLst>
          </p:cNvPr>
          <p:cNvSpPr/>
          <p:nvPr/>
        </p:nvSpPr>
        <p:spPr>
          <a:xfrm>
            <a:off x="5643345" y="3192611"/>
            <a:ext cx="990600" cy="460375"/>
          </a:xfrm>
          <a:prstGeom prst="mathMinus">
            <a:avLst/>
          </a:prstGeom>
          <a:solidFill>
            <a:srgbClr val="00B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22" name="Minus 21">
            <a:extLst>
              <a:ext uri="{FF2B5EF4-FFF2-40B4-BE49-F238E27FC236}">
                <a16:creationId xmlns:a16="http://schemas.microsoft.com/office/drawing/2014/main" id="{59D7FDCB-859C-584F-B530-133AE4F5BD6E}"/>
              </a:ext>
            </a:extLst>
          </p:cNvPr>
          <p:cNvSpPr/>
          <p:nvPr/>
        </p:nvSpPr>
        <p:spPr>
          <a:xfrm>
            <a:off x="5648770" y="3017986"/>
            <a:ext cx="992187" cy="461962"/>
          </a:xfrm>
          <a:prstGeom prst="mathMinus">
            <a:avLst/>
          </a:prstGeom>
          <a:solidFill>
            <a:srgbClr val="00B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defRPr/>
            </a:pP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957717-6158-5F42-8E84-92723EFC5F56}"/>
              </a:ext>
            </a:extLst>
          </p:cNvPr>
          <p:cNvSpPr/>
          <p:nvPr/>
        </p:nvSpPr>
        <p:spPr>
          <a:xfrm>
            <a:off x="5611967" y="5315319"/>
            <a:ext cx="108074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ln w="10160">
                  <a:solidFill>
                    <a:srgbClr val="FFC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pt-BR" sz="2400" b="1" dirty="0" err="1">
                <a:ln w="10160">
                  <a:solidFill>
                    <a:srgbClr val="FFC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ápido</a:t>
            </a:r>
            <a:endParaRPr lang="en-US" sz="2400" b="1" dirty="0">
              <a:ln w="10160">
                <a:solidFill>
                  <a:srgbClr val="FFC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663AA6-53AC-DF45-9E60-84C285FF204E}"/>
              </a:ext>
            </a:extLst>
          </p:cNvPr>
          <p:cNvSpPr/>
          <p:nvPr/>
        </p:nvSpPr>
        <p:spPr>
          <a:xfrm>
            <a:off x="5686802" y="2642389"/>
            <a:ext cx="90172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dirty="0">
                <a:ln w="10160">
                  <a:solidFill>
                    <a:srgbClr val="92D050"/>
                  </a:solidFill>
                  <a:prstDash val="solid"/>
                </a:ln>
                <a:solidFill>
                  <a:srgbClr val="339C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Lento</a:t>
            </a:r>
          </a:p>
        </p:txBody>
      </p:sp>
    </p:spTree>
    <p:extLst>
      <p:ext uri="{BB962C8B-B14F-4D97-AF65-F5344CB8AC3E}">
        <p14:creationId xmlns:p14="http://schemas.microsoft.com/office/powerpoint/2010/main" val="326040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F51007-510E-AC4F-BC7B-F1529CC4ED4B}"/>
              </a:ext>
            </a:extLst>
          </p:cNvPr>
          <p:cNvSpPr txBox="1"/>
          <p:nvPr/>
        </p:nvSpPr>
        <p:spPr>
          <a:xfrm>
            <a:off x="5433008" y="2866816"/>
            <a:ext cx="6151714" cy="197983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>
              <a:lnSpc>
                <a:spcPct val="90000"/>
              </a:lnSpc>
              <a:defRPr sz="2800" b="1"/>
            </a:lvl1pPr>
            <a:lvl2pPr indent="0" defTabSz="685644">
              <a:lnSpc>
                <a:spcPct val="90000"/>
              </a:lnSpc>
              <a:defRPr sz="3300" spc="-75">
                <a:solidFill>
                  <a:srgbClr val="292929"/>
                </a:solidFill>
                <a:latin typeface="Segoe UI Light"/>
                <a:ea typeface="Segoe UI Light"/>
                <a:cs typeface="Segoe UI Light"/>
                <a:sym typeface="Segoe UI Light"/>
              </a:defRPr>
            </a:lvl2pPr>
            <a:lvl3pPr indent="0" defTabSz="685644">
              <a:lnSpc>
                <a:spcPct val="90000"/>
              </a:lnSpc>
              <a:defRPr sz="3300" spc="-75">
                <a:solidFill>
                  <a:srgbClr val="292929"/>
                </a:solidFill>
                <a:latin typeface="Segoe UI Light"/>
                <a:ea typeface="Segoe UI Light"/>
                <a:cs typeface="Segoe UI Light"/>
                <a:sym typeface="Segoe UI Light"/>
              </a:defRPr>
            </a:lvl3pPr>
            <a:lvl4pPr indent="0" defTabSz="685644">
              <a:lnSpc>
                <a:spcPct val="90000"/>
              </a:lnSpc>
              <a:defRPr sz="3300" spc="-75">
                <a:solidFill>
                  <a:srgbClr val="292929"/>
                </a:solidFill>
                <a:latin typeface="Segoe UI Light"/>
                <a:ea typeface="Segoe UI Light"/>
                <a:cs typeface="Segoe UI Light"/>
                <a:sym typeface="Segoe UI Light"/>
              </a:defRPr>
            </a:lvl4pPr>
            <a:lvl5pPr indent="0" defTabSz="685644">
              <a:lnSpc>
                <a:spcPct val="90000"/>
              </a:lnSpc>
              <a:defRPr sz="3300" spc="-75">
                <a:solidFill>
                  <a:srgbClr val="292929"/>
                </a:solidFill>
                <a:latin typeface="Segoe UI Light"/>
                <a:ea typeface="Segoe UI Light"/>
                <a:cs typeface="Segoe UI Light"/>
                <a:sym typeface="Segoe UI Light"/>
              </a:defRPr>
            </a:lvl5pPr>
            <a:lvl6pPr indent="0" defTabSz="685644">
              <a:lnSpc>
                <a:spcPct val="90000"/>
              </a:lnSpc>
              <a:defRPr sz="3300" spc="-75">
                <a:solidFill>
                  <a:srgbClr val="292929"/>
                </a:solidFill>
                <a:latin typeface="Segoe UI Light"/>
                <a:ea typeface="Segoe UI Light"/>
                <a:cs typeface="Segoe UI Light"/>
                <a:sym typeface="Segoe UI Light"/>
              </a:defRPr>
            </a:lvl6pPr>
            <a:lvl7pPr indent="0" defTabSz="685644">
              <a:lnSpc>
                <a:spcPct val="90000"/>
              </a:lnSpc>
              <a:defRPr sz="3300" spc="-75">
                <a:solidFill>
                  <a:srgbClr val="292929"/>
                </a:solidFill>
                <a:latin typeface="Segoe UI Light"/>
                <a:ea typeface="Segoe UI Light"/>
                <a:cs typeface="Segoe UI Light"/>
                <a:sym typeface="Segoe UI Light"/>
              </a:defRPr>
            </a:lvl7pPr>
            <a:lvl8pPr indent="0" defTabSz="685644">
              <a:lnSpc>
                <a:spcPct val="90000"/>
              </a:lnSpc>
              <a:defRPr sz="3300" spc="-75">
                <a:solidFill>
                  <a:srgbClr val="292929"/>
                </a:solidFill>
                <a:latin typeface="Segoe UI Light"/>
                <a:ea typeface="Segoe UI Light"/>
                <a:cs typeface="Segoe UI Light"/>
                <a:sym typeface="Segoe UI Light"/>
              </a:defRPr>
            </a:lvl8pPr>
            <a:lvl9pPr indent="0" defTabSz="685644">
              <a:lnSpc>
                <a:spcPct val="90000"/>
              </a:lnSpc>
              <a:defRPr sz="3300" spc="-75">
                <a:solidFill>
                  <a:srgbClr val="292929"/>
                </a:solidFill>
                <a:latin typeface="Segoe UI Light"/>
                <a:ea typeface="Segoe UI Light"/>
                <a:cs typeface="Segoe UI Light"/>
                <a:sym typeface="Segoe UI Light"/>
              </a:defRPr>
            </a:lvl9pPr>
          </a:lstStyle>
          <a:p>
            <a:pPr algn="ctr"/>
            <a:r>
              <a:rPr lang="en-US" sz="3600" dirty="0"/>
              <a:t>Behavior Driven Development</a:t>
            </a:r>
          </a:p>
          <a:p>
            <a:pPr algn="ctr"/>
            <a:r>
              <a:rPr lang="en-US" sz="3600" dirty="0"/>
              <a:t>X</a:t>
            </a:r>
          </a:p>
          <a:p>
            <a:pPr algn="ctr"/>
            <a:r>
              <a:rPr lang="en-US" sz="3600" dirty="0"/>
              <a:t>Testing Driven Development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296BA-7328-CF41-B491-D51D071651BE}"/>
              </a:ext>
            </a:extLst>
          </p:cNvPr>
          <p:cNvSpPr txBox="1"/>
          <p:nvPr/>
        </p:nvSpPr>
        <p:spPr>
          <a:xfrm rot="20027977">
            <a:off x="7639326" y="130423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B17549-120C-0F48-A7C1-883D8F46ACE7}"/>
              </a:ext>
            </a:extLst>
          </p:cNvPr>
          <p:cNvSpPr txBox="1"/>
          <p:nvPr/>
        </p:nvSpPr>
        <p:spPr>
          <a:xfrm rot="20681275">
            <a:off x="8865151" y="207267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290339-5BCE-7642-B4B2-B5CB1702E02B}"/>
              </a:ext>
            </a:extLst>
          </p:cNvPr>
          <p:cNvSpPr txBox="1"/>
          <p:nvPr/>
        </p:nvSpPr>
        <p:spPr>
          <a:xfrm rot="374367">
            <a:off x="7681875" y="196730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BA92D1-04C9-B545-963F-268B61C93BF0}"/>
              </a:ext>
            </a:extLst>
          </p:cNvPr>
          <p:cNvSpPr txBox="1"/>
          <p:nvPr/>
        </p:nvSpPr>
        <p:spPr>
          <a:xfrm rot="20027977">
            <a:off x="8376448" y="1493133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C90DAB-358B-5945-98F5-17F556D6346E}"/>
              </a:ext>
            </a:extLst>
          </p:cNvPr>
          <p:cNvSpPr txBox="1"/>
          <p:nvPr/>
        </p:nvSpPr>
        <p:spPr>
          <a:xfrm rot="20681275">
            <a:off x="9602273" y="22615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0234D0-1E1D-F742-A42B-5ECF6FF207F2}"/>
              </a:ext>
            </a:extLst>
          </p:cNvPr>
          <p:cNvSpPr txBox="1"/>
          <p:nvPr/>
        </p:nvSpPr>
        <p:spPr>
          <a:xfrm rot="374367">
            <a:off x="8418998" y="240970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8E0EC3-FF8C-7043-BC27-23F920FACA8E}"/>
              </a:ext>
            </a:extLst>
          </p:cNvPr>
          <p:cNvSpPr txBox="1"/>
          <p:nvPr/>
        </p:nvSpPr>
        <p:spPr>
          <a:xfrm rot="20027977">
            <a:off x="6584097" y="170784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8C0362-CD23-5340-9D0A-35D8375C5539}"/>
              </a:ext>
            </a:extLst>
          </p:cNvPr>
          <p:cNvSpPr txBox="1"/>
          <p:nvPr/>
        </p:nvSpPr>
        <p:spPr>
          <a:xfrm rot="20681275">
            <a:off x="7017495" y="21878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0FDCE0-8C70-0C41-B379-4AF65AA29515}"/>
              </a:ext>
            </a:extLst>
          </p:cNvPr>
          <p:cNvSpPr txBox="1"/>
          <p:nvPr/>
        </p:nvSpPr>
        <p:spPr>
          <a:xfrm rot="374367">
            <a:off x="6085025" y="219379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D5A079-762A-4047-9A7F-5DB60AA1B676}"/>
              </a:ext>
            </a:extLst>
          </p:cNvPr>
          <p:cNvSpPr txBox="1"/>
          <p:nvPr/>
        </p:nvSpPr>
        <p:spPr>
          <a:xfrm rot="1139192">
            <a:off x="9256657" y="157565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4685F7-5EF0-0349-9335-2160FFCDD785}"/>
              </a:ext>
            </a:extLst>
          </p:cNvPr>
          <p:cNvSpPr txBox="1"/>
          <p:nvPr/>
        </p:nvSpPr>
        <p:spPr>
          <a:xfrm rot="374367">
            <a:off x="6186643" y="4452862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D1929B-347A-E543-92F2-459EDB6EEABC}"/>
              </a:ext>
            </a:extLst>
          </p:cNvPr>
          <p:cNvSpPr txBox="1"/>
          <p:nvPr/>
        </p:nvSpPr>
        <p:spPr>
          <a:xfrm rot="20349061">
            <a:off x="6369957" y="4969370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B3926B-040D-1043-BDCD-0101407FE7F4}"/>
              </a:ext>
            </a:extLst>
          </p:cNvPr>
          <p:cNvSpPr txBox="1"/>
          <p:nvPr/>
        </p:nvSpPr>
        <p:spPr>
          <a:xfrm rot="3180469">
            <a:off x="6768612" y="4646505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92C57D-67B4-A040-BCB5-D420F214804F}"/>
              </a:ext>
            </a:extLst>
          </p:cNvPr>
          <p:cNvSpPr txBox="1"/>
          <p:nvPr/>
        </p:nvSpPr>
        <p:spPr>
          <a:xfrm rot="374367">
            <a:off x="7248509" y="4474430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A0228C-6B1D-A84A-AD29-B0F250BC2CA8}"/>
              </a:ext>
            </a:extLst>
          </p:cNvPr>
          <p:cNvSpPr txBox="1"/>
          <p:nvPr/>
        </p:nvSpPr>
        <p:spPr>
          <a:xfrm rot="20349061">
            <a:off x="7431823" y="499093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E28A8F-E876-F748-8C3A-7CCA2B317E86}"/>
              </a:ext>
            </a:extLst>
          </p:cNvPr>
          <p:cNvSpPr txBox="1"/>
          <p:nvPr/>
        </p:nvSpPr>
        <p:spPr>
          <a:xfrm rot="3180469">
            <a:off x="7830478" y="4668073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88E210-7DAF-C64B-B65D-3BEB873B0324}"/>
              </a:ext>
            </a:extLst>
          </p:cNvPr>
          <p:cNvSpPr txBox="1"/>
          <p:nvPr/>
        </p:nvSpPr>
        <p:spPr>
          <a:xfrm rot="20832840">
            <a:off x="8310249" y="4438237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C01E4C-3676-844D-8E85-40DBBD73D6DA}"/>
              </a:ext>
            </a:extLst>
          </p:cNvPr>
          <p:cNvSpPr txBox="1"/>
          <p:nvPr/>
        </p:nvSpPr>
        <p:spPr>
          <a:xfrm rot="19207534">
            <a:off x="8543827" y="4990939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3B379B-9674-9640-8C2D-47235F22EB4F}"/>
              </a:ext>
            </a:extLst>
          </p:cNvPr>
          <p:cNvSpPr txBox="1"/>
          <p:nvPr/>
        </p:nvSpPr>
        <p:spPr>
          <a:xfrm rot="2038942">
            <a:off x="8942482" y="4668074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61B626-474C-304D-8C88-DFFC90051030}"/>
              </a:ext>
            </a:extLst>
          </p:cNvPr>
          <p:cNvSpPr txBox="1"/>
          <p:nvPr/>
        </p:nvSpPr>
        <p:spPr>
          <a:xfrm rot="20677918">
            <a:off x="9501112" y="449899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7300FB-388A-E94C-A24C-49DCB96CBEF9}"/>
              </a:ext>
            </a:extLst>
          </p:cNvPr>
          <p:cNvSpPr txBox="1"/>
          <p:nvPr/>
        </p:nvSpPr>
        <p:spPr>
          <a:xfrm rot="19052612">
            <a:off x="9684426" y="5015499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D9AF40-DCCA-1A43-BF7C-9737BCAC9A36}"/>
              </a:ext>
            </a:extLst>
          </p:cNvPr>
          <p:cNvSpPr txBox="1"/>
          <p:nvPr/>
        </p:nvSpPr>
        <p:spPr>
          <a:xfrm rot="1884020">
            <a:off x="10083081" y="4692634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42BEBD-A87B-294D-9F15-31D7FE34F37D}"/>
              </a:ext>
            </a:extLst>
          </p:cNvPr>
          <p:cNvSpPr txBox="1"/>
          <p:nvPr/>
        </p:nvSpPr>
        <p:spPr>
          <a:xfrm rot="374367">
            <a:off x="10003672" y="1851831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661217-1AA3-9E43-A83A-359C0141D5B7}"/>
              </a:ext>
            </a:extLst>
          </p:cNvPr>
          <p:cNvSpPr txBox="1"/>
          <p:nvPr/>
        </p:nvSpPr>
        <p:spPr>
          <a:xfrm rot="20027977">
            <a:off x="10279820" y="230986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BDD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E9FC03-796D-2E43-A626-D42FF463D571}"/>
              </a:ext>
            </a:extLst>
          </p:cNvPr>
          <p:cNvSpPr txBox="1"/>
          <p:nvPr/>
        </p:nvSpPr>
        <p:spPr>
          <a:xfrm rot="3180469">
            <a:off x="7968720" y="521531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1"/>
                </a:solidFill>
              </a:rPr>
              <a:t>TDD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15" y="2115861"/>
            <a:ext cx="5262613" cy="289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5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500"/>
                            </p:stCondLst>
                            <p:childTnLst>
                              <p:par>
                                <p:cTn id="15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0"/>
                            </p:stCondLst>
                            <p:childTnLst>
                              <p:par>
                                <p:cTn id="17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500"/>
                            </p:stCondLst>
                            <p:childTnLst>
                              <p:par>
                                <p:cTn id="19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6000"/>
                            </p:stCondLst>
                            <p:childTnLst>
                              <p:par>
                                <p:cTn id="2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6500"/>
                            </p:stCondLst>
                            <p:childTnLst>
                              <p:par>
                                <p:cTn id="2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7000"/>
                            </p:stCondLst>
                            <p:childTnLst>
                              <p:par>
                                <p:cTn id="2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8500"/>
                            </p:stCondLst>
                            <p:childTnLst>
                              <p:par>
                                <p:cTn id="2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9000"/>
                            </p:stCondLst>
                            <p:childTnLst>
                              <p:par>
                                <p:cTn id="2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11500"/>
                            </p:stCondLst>
                            <p:childTnLst>
                              <p:par>
                                <p:cTn id="2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4B07E9D-280E-A641-BE21-401A574ACF84}"/>
              </a:ext>
            </a:extLst>
          </p:cNvPr>
          <p:cNvSpPr txBox="1"/>
          <p:nvPr/>
        </p:nvSpPr>
        <p:spPr>
          <a:xfrm rot="20335287">
            <a:off x="2462084" y="1779497"/>
            <a:ext cx="14462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Negócio</a:t>
            </a:r>
            <a:endParaRPr lang="en-US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D37294-BE54-A64F-932F-2752A0AE04C4}"/>
              </a:ext>
            </a:extLst>
          </p:cNvPr>
          <p:cNvSpPr txBox="1"/>
          <p:nvPr/>
        </p:nvSpPr>
        <p:spPr>
          <a:xfrm>
            <a:off x="4599886" y="2538616"/>
            <a:ext cx="241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Documentação</a:t>
            </a:r>
          </a:p>
          <a:p>
            <a:pPr algn="ctr"/>
            <a:r>
              <a:rPr lang="pt-BR" sz="44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Viva</a:t>
            </a:r>
            <a:endParaRPr lang="en-US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573B72-5C3D-5C4F-8464-58524F19C403}"/>
              </a:ext>
            </a:extLst>
          </p:cNvPr>
          <p:cNvSpPr txBox="1"/>
          <p:nvPr/>
        </p:nvSpPr>
        <p:spPr>
          <a:xfrm rot="20446370">
            <a:off x="630089" y="4917243"/>
            <a:ext cx="22958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Ajuda o </a:t>
            </a:r>
            <a:r>
              <a:rPr lang="pt-BR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Agile</a:t>
            </a:r>
            <a:endParaRPr lang="en-US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8A0C2C-4D1F-A84B-AB6C-541C61CCD9EA}"/>
              </a:ext>
            </a:extLst>
          </p:cNvPr>
          <p:cNvSpPr txBox="1"/>
          <p:nvPr/>
        </p:nvSpPr>
        <p:spPr>
          <a:xfrm rot="1230066">
            <a:off x="7599355" y="2064908"/>
            <a:ext cx="36519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Permite PO / </a:t>
            </a:r>
            <a:r>
              <a:rPr lang="pt-BR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Dev</a:t>
            </a:r>
            <a:r>
              <a:rPr lang="pt-BR" sz="44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/ QA</a:t>
            </a:r>
          </a:p>
          <a:p>
            <a:pPr algn="ctr"/>
            <a:r>
              <a:rPr lang="pt-BR" sz="44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ficarem próximos</a:t>
            </a:r>
            <a:endParaRPr lang="en-US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ED1E8C-1FA9-634C-A249-4ADD3E753ED1}"/>
              </a:ext>
            </a:extLst>
          </p:cNvPr>
          <p:cNvSpPr txBox="1"/>
          <p:nvPr/>
        </p:nvSpPr>
        <p:spPr>
          <a:xfrm rot="576300">
            <a:off x="943604" y="3101298"/>
            <a:ext cx="26068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Simula o cliente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BF178E-27B1-8343-A974-8F89155C7728}"/>
              </a:ext>
            </a:extLst>
          </p:cNvPr>
          <p:cNvSpPr txBox="1"/>
          <p:nvPr/>
        </p:nvSpPr>
        <p:spPr>
          <a:xfrm rot="2259770">
            <a:off x="9726202" y="4818279"/>
            <a:ext cx="19014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Automação</a:t>
            </a:r>
            <a:endParaRPr lang="en-US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C788197-826E-2041-B3CC-81E44EAA5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181" y="659720"/>
            <a:ext cx="9494650" cy="387350"/>
          </a:xfrm>
        </p:spPr>
        <p:txBody>
          <a:bodyPr>
            <a:noAutofit/>
          </a:bodyPr>
          <a:lstStyle/>
          <a:p>
            <a:r>
              <a:rPr lang="pt-BR" alt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Porque Testes de Sistemas são importante?</a:t>
            </a:r>
            <a:endParaRPr lang="en-GB" alt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4105155"/>
            <a:ext cx="476250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3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7CFF85-A9F3-C245-855E-0AE4F393C79E}"/>
              </a:ext>
            </a:extLst>
          </p:cNvPr>
          <p:cNvSpPr txBox="1"/>
          <p:nvPr/>
        </p:nvSpPr>
        <p:spPr>
          <a:xfrm rot="21054022">
            <a:off x="7391346" y="1645150"/>
            <a:ext cx="2996782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Automação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não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é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a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bala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 de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Prata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8AE9C7-BD3A-C24B-B812-8ECAE7DD9C87}"/>
              </a:ext>
            </a:extLst>
          </p:cNvPr>
          <p:cNvSpPr txBox="1"/>
          <p:nvPr/>
        </p:nvSpPr>
        <p:spPr>
          <a:xfrm>
            <a:off x="551486" y="2582831"/>
            <a:ext cx="6003951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>
            <a:defPPr>
              <a:defRPr lang="en-US"/>
            </a:defPPr>
            <a:lvl1pPr marR="0" indent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Arial"/>
              </a:rPr>
              <a:t>Ter somente Testes de Sistemas não </a:t>
            </a:r>
          </a:p>
          <a:p>
            <a:pPr algn="ctr"/>
            <a:r>
              <a:rPr lang="pt-BR" dirty="0">
                <a:solidFill>
                  <a:schemeClr val="bg1"/>
                </a:solidFill>
                <a:sym typeface="Arial"/>
              </a:rPr>
              <a:t>é o suficiente.</a:t>
            </a:r>
            <a:endParaRPr lang="en-US" dirty="0">
              <a:solidFill>
                <a:schemeClr val="bg1"/>
              </a:solidFill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DFA60A-8688-E345-AD20-8B022210A0F7}"/>
              </a:ext>
            </a:extLst>
          </p:cNvPr>
          <p:cNvSpPr txBox="1"/>
          <p:nvPr/>
        </p:nvSpPr>
        <p:spPr>
          <a:xfrm rot="2878340">
            <a:off x="8515916" y="4132615"/>
            <a:ext cx="3862468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Todos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 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trabalham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 para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qualidade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: QAs e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Devs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CC1AC03-9194-854F-BBD2-5480FFF27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455" y="808570"/>
            <a:ext cx="7672689" cy="387350"/>
          </a:xfrm>
        </p:spPr>
        <p:txBody>
          <a:bodyPr>
            <a:noAutofit/>
          </a:bodyPr>
          <a:lstStyle/>
          <a:p>
            <a:pPr algn="ctr"/>
            <a:r>
              <a:rPr lang="pt-BR" alt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Desvantagens</a:t>
            </a:r>
            <a:endParaRPr lang="en-GB" altLang="pt-BR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4300"/>
            <a:ext cx="5238750" cy="29337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8AEA9E20-BD82-234D-AA14-A0366E14D722}"/>
              </a:ext>
            </a:extLst>
          </p:cNvPr>
          <p:cNvSpPr txBox="1"/>
          <p:nvPr/>
        </p:nvSpPr>
        <p:spPr>
          <a:xfrm rot="21290889">
            <a:off x="6402558" y="4815347"/>
            <a:ext cx="2138342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É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mais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rPr>
              <a:t> lento!</a:t>
            </a:r>
          </a:p>
        </p:txBody>
      </p:sp>
    </p:spTree>
    <p:extLst>
      <p:ext uri="{BB962C8B-B14F-4D97-AF65-F5344CB8AC3E}">
        <p14:creationId xmlns:p14="http://schemas.microsoft.com/office/powerpoint/2010/main" val="94537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55" y="2085975"/>
            <a:ext cx="3657600" cy="47720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3516AB-2298-9D48-83DB-599E00B07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571" y="2329512"/>
            <a:ext cx="2292926" cy="69784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CC1AC03-9194-854F-BBD2-5480FFF27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455" y="808570"/>
            <a:ext cx="7672689" cy="387350"/>
          </a:xfrm>
        </p:spPr>
        <p:txBody>
          <a:bodyPr>
            <a:noAutofit/>
          </a:bodyPr>
          <a:lstStyle/>
          <a:p>
            <a:pPr algn="ctr"/>
            <a:r>
              <a:rPr lang="pt-BR" alt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Bibliotecas / Ferramentas</a:t>
            </a:r>
            <a:endParaRPr lang="en-GB" altLang="pt-B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0D743D0-EC50-0D44-8633-B39F63EE1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3894" y="3437659"/>
            <a:ext cx="2476500" cy="2476500"/>
          </a:xfrm>
          <a:prstGeom prst="rect">
            <a:avLst/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88F0B40B-63B3-274D-AA44-4EA399E1EDB0}"/>
              </a:ext>
            </a:extLst>
          </p:cNvPr>
          <p:cNvGrpSpPr/>
          <p:nvPr/>
        </p:nvGrpSpPr>
        <p:grpSpPr>
          <a:xfrm>
            <a:off x="4555730" y="3638706"/>
            <a:ext cx="2790324" cy="2734798"/>
            <a:chOff x="4555730" y="3638706"/>
            <a:chExt cx="2790324" cy="273479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25FA58-BA24-BF41-A1D2-1619BBBF3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55730" y="4359594"/>
              <a:ext cx="2790324" cy="201391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5049840" y="3638706"/>
              <a:ext cx="170681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>
                  <a:ln w="0"/>
                  <a:gradFill flip="none" rotWithShape="1">
                    <a:gsLst>
                      <a:gs pos="0">
                        <a:schemeClr val="accent6">
                          <a:lumMod val="67000"/>
                        </a:schemeClr>
                      </a:gs>
                      <a:gs pos="48000">
                        <a:schemeClr val="accent6">
                          <a:lumMod val="97000"/>
                          <a:lumOff val="3000"/>
                        </a:schemeClr>
                      </a:gs>
                      <a:gs pos="100000">
                        <a:schemeClr val="accent6">
                          <a:lumMod val="60000"/>
                          <a:lumOff val="40000"/>
                        </a:schemeClr>
                      </a:gs>
                    </a:gsLst>
                    <a:lin ang="16200000" scaled="1"/>
                    <a:tileRect/>
                  </a:gradFill>
                  <a:effectLst>
                    <a:reflection blurRad="6350" stA="53000" endA="300" endPos="35500" dir="5400000" sy="-90000" algn="bl" rotWithShape="0"/>
                  </a:effectLst>
                </a:rPr>
                <a:t>Behave</a:t>
              </a:r>
            </a:p>
          </p:txBody>
        </p: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03978E35-7F9C-084B-8CA8-6980117EB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68048" y="4735997"/>
              <a:ext cx="1400142" cy="13085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539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251962" y="4443820"/>
            <a:ext cx="2913987" cy="1928680"/>
            <a:chOff x="2059183" y="1360429"/>
            <a:chExt cx="2913987" cy="19286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34018" y="1360429"/>
              <a:ext cx="2339152" cy="188773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059183" y="2642778"/>
              <a:ext cx="12827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STARK</a:t>
              </a:r>
            </a:p>
            <a:p>
              <a:pPr algn="ctr"/>
              <a:r>
                <a:rPr lang="pt-BR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DRIVER_QA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666233" y="3652481"/>
            <a:ext cx="2353529" cy="3057520"/>
            <a:chOff x="4799713" y="3289109"/>
            <a:chExt cx="2353529" cy="30575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0490" y="3289109"/>
              <a:ext cx="2071971" cy="215921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799713" y="5423299"/>
              <a:ext cx="23535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TARGARYEN</a:t>
              </a:r>
            </a:p>
            <a:p>
              <a:pPr algn="ctr"/>
              <a:r>
                <a:rPr lang="pt-B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(VALYRIA)</a:t>
              </a:r>
            </a:p>
            <a:p>
              <a:pPr algn="ctr"/>
              <a:r>
                <a:rPr lang="pt-BR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SELENIUM WEBDRIVER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69547" y="1503952"/>
            <a:ext cx="1718339" cy="2685678"/>
            <a:chOff x="7835392" y="1360429"/>
            <a:chExt cx="1718339" cy="268567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35392" y="1360429"/>
              <a:ext cx="1718339" cy="2039347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8030663" y="3399776"/>
              <a:ext cx="13277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LANNISTERS</a:t>
              </a:r>
            </a:p>
            <a:p>
              <a:pPr algn="ctr"/>
              <a:r>
                <a:rPr lang="pt-BR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STEPS</a:t>
              </a: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CCC1AC03-9194-854F-BBD2-5480FFF27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4174" y="658442"/>
            <a:ext cx="7672689" cy="387350"/>
          </a:xfrm>
        </p:spPr>
        <p:txBody>
          <a:bodyPr>
            <a:noAutofit/>
          </a:bodyPr>
          <a:lstStyle/>
          <a:p>
            <a:pPr algn="ctr"/>
            <a:r>
              <a:rPr lang="pt-BR" alt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Arquitetura</a:t>
            </a:r>
            <a:endParaRPr lang="en-GB" altLang="pt-B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0129" y="2355414"/>
            <a:ext cx="2292051" cy="2829201"/>
            <a:chOff x="9760903" y="2802321"/>
            <a:chExt cx="2292051" cy="2829201"/>
          </a:xfrm>
        </p:grpSpPr>
        <p:sp>
          <p:nvSpPr>
            <p:cNvPr id="13" name="TextBox 12"/>
            <p:cNvSpPr txBox="1"/>
            <p:nvPr/>
          </p:nvSpPr>
          <p:spPr>
            <a:xfrm>
              <a:off x="10033229" y="4985191"/>
              <a:ext cx="17474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NIGHT WATCHES</a:t>
              </a:r>
            </a:p>
            <a:p>
              <a:pPr algn="ctr"/>
              <a:r>
                <a:rPr lang="pt-BR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FEATURES</a:t>
              </a:r>
            </a:p>
          </p:txBody>
        </p:sp>
        <p:pic>
          <p:nvPicPr>
            <p:cNvPr id="5122" name="Picture 2" descr="Imagem relacionad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0903" y="2802321"/>
              <a:ext cx="2292051" cy="229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4" name="Picture 4" descr="Resultado de imagem para game of thrones ESPADA PN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12251">
            <a:off x="2602988" y="2938056"/>
            <a:ext cx="2520066" cy="79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Resultado de imagem para game of thrones ESPADA PNG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787886" y="2267672"/>
            <a:ext cx="2650570" cy="83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esultado de imagem para game of thrones ESPADA PNG"/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1512">
            <a:off x="6293181" y="3765116"/>
            <a:ext cx="3100149" cy="97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Resultado de imagem para game of thrones ESPADA 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47139" y="5472575"/>
            <a:ext cx="3522498" cy="111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9579236" y="719138"/>
            <a:ext cx="1530675" cy="2716084"/>
            <a:chOff x="9579236" y="719138"/>
            <a:chExt cx="1530675" cy="2716084"/>
          </a:xfrm>
        </p:grpSpPr>
        <p:sp>
          <p:nvSpPr>
            <p:cNvPr id="19" name="TextBox 18"/>
            <p:cNvSpPr txBox="1"/>
            <p:nvPr/>
          </p:nvSpPr>
          <p:spPr>
            <a:xfrm>
              <a:off x="9579236" y="2788891"/>
              <a:ext cx="15306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IMACULADOS</a:t>
              </a:r>
            </a:p>
            <a:p>
              <a:pPr algn="ctr"/>
              <a:r>
                <a:rPr lang="pt-BR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PAGE OBJECTS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981317" y="719138"/>
              <a:ext cx="614742" cy="20697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015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955" y="996293"/>
            <a:ext cx="7055892" cy="397171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CC1AC03-9194-854F-BBD2-5480FFF27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4556" y="5407863"/>
            <a:ext cx="7672689" cy="387350"/>
          </a:xfrm>
        </p:spPr>
        <p:txBody>
          <a:bodyPr>
            <a:noAutofit/>
          </a:bodyPr>
          <a:lstStyle/>
          <a:p>
            <a:pPr algn="ctr"/>
            <a:r>
              <a:rPr lang="pt-BR" altLang="pt-B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Vamos Praticar!</a:t>
            </a:r>
            <a:endParaRPr lang="en-GB" altLang="pt-BR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29E3AE6-6806-9740-B20A-ED110DECF7CD}"/>
              </a:ext>
            </a:extLst>
          </p:cNvPr>
          <p:cNvSpPr/>
          <p:nvPr/>
        </p:nvSpPr>
        <p:spPr>
          <a:xfrm>
            <a:off x="2017123" y="6035015"/>
            <a:ext cx="79075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https://github.com/robsonagapito/python/tree/master/system_testing</a:t>
            </a:r>
            <a:endParaRPr lang="pt-B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013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9" y="257047"/>
            <a:ext cx="4702473" cy="3627401"/>
          </a:xfrm>
          <a:prstGeom prst="rect">
            <a:avLst/>
          </a:prstGeom>
        </p:spPr>
      </p:pic>
      <p:sp>
        <p:nvSpPr>
          <p:cNvPr id="5" name="Text Box 1"/>
          <p:cNvSpPr txBox="1">
            <a:spLocks/>
          </p:cNvSpPr>
          <p:nvPr/>
        </p:nvSpPr>
        <p:spPr bwMode="auto">
          <a:xfrm>
            <a:off x="368489" y="4286586"/>
            <a:ext cx="79216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pt-BR" altLang="pt-BR" sz="2400" b="1" dirty="0">
                <a:solidFill>
                  <a:srgbClr val="FFFFFF"/>
                </a:solidFill>
              </a:rPr>
              <a:t>Muito Obrigado!</a:t>
            </a:r>
          </a:p>
        </p:txBody>
      </p:sp>
      <p:sp>
        <p:nvSpPr>
          <p:cNvPr id="6" name="Text Box 2"/>
          <p:cNvSpPr txBox="1">
            <a:spLocks/>
          </p:cNvSpPr>
          <p:nvPr/>
        </p:nvSpPr>
        <p:spPr bwMode="auto">
          <a:xfrm>
            <a:off x="368489" y="4766011"/>
            <a:ext cx="3165475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pt-BR" altLang="pt-BR" sz="1400" b="1" dirty="0">
                <a:solidFill>
                  <a:srgbClr val="FFFFFF"/>
                </a:solidFill>
              </a:rPr>
              <a:t>GFT Brazil</a:t>
            </a:r>
            <a:br>
              <a:rPr lang="pt-BR" altLang="pt-BR" sz="1400" b="1" dirty="0">
                <a:solidFill>
                  <a:srgbClr val="FFFFFF"/>
                </a:solidFill>
              </a:rPr>
            </a:br>
            <a:r>
              <a:rPr lang="pt-BR" altLang="pt-BR" sz="1400" b="1" dirty="0">
                <a:solidFill>
                  <a:srgbClr val="FFFFFF"/>
                </a:solidFill>
              </a:rPr>
              <a:t>Robson Agapito Correa</a:t>
            </a:r>
            <a:br>
              <a:rPr lang="pt-BR" altLang="pt-BR" sz="1400" b="1" dirty="0">
                <a:solidFill>
                  <a:srgbClr val="FFFFFF"/>
                </a:solidFill>
              </a:rPr>
            </a:br>
            <a:r>
              <a:rPr lang="pt-BR" altLang="pt-BR" sz="1400" b="1" dirty="0">
                <a:solidFill>
                  <a:srgbClr val="FFFFFF"/>
                </a:solidFill>
              </a:rPr>
              <a:t>QA Specialist</a:t>
            </a:r>
          </a:p>
          <a:p>
            <a:pPr eaLnBrk="1">
              <a:spcBef>
                <a:spcPts val="600"/>
              </a:spcBef>
            </a:pPr>
            <a:r>
              <a:rPr lang="pt-BR" altLang="pt-BR" sz="1400" i="1" dirty="0">
                <a:solidFill>
                  <a:srgbClr val="FFFFFF"/>
                </a:solidFill>
              </a:rPr>
              <a:t>Av. São Francisco, 98</a:t>
            </a:r>
            <a:br>
              <a:rPr lang="pt-BR" altLang="pt-BR" sz="1400" i="1" dirty="0">
                <a:solidFill>
                  <a:srgbClr val="FFFFFF"/>
                </a:solidFill>
              </a:rPr>
            </a:br>
            <a:r>
              <a:rPr lang="pt-BR" altLang="pt-BR" sz="1400" i="1" dirty="0">
                <a:solidFill>
                  <a:srgbClr val="FFFFFF"/>
                </a:solidFill>
              </a:rPr>
              <a:t>18095-450 - Sorocaba/SP</a:t>
            </a:r>
          </a:p>
          <a:p>
            <a:pPr eaLnBrk="1">
              <a:spcBef>
                <a:spcPts val="600"/>
              </a:spcBef>
            </a:pPr>
            <a:r>
              <a:rPr lang="pt-BR" altLang="pt-BR" sz="1400" i="1" dirty="0">
                <a:solidFill>
                  <a:srgbClr val="FFFFFF"/>
                </a:solidFill>
              </a:rPr>
              <a:t>T +55 11 9 8661-3181</a:t>
            </a:r>
            <a:br>
              <a:rPr lang="pt-BR" altLang="pt-BR" sz="1400" i="1" dirty="0">
                <a:solidFill>
                  <a:srgbClr val="FFFFFF"/>
                </a:solidFill>
              </a:rPr>
            </a:br>
            <a:r>
              <a:rPr lang="pt-BR" altLang="pt-BR" sz="1400" i="1" dirty="0">
                <a:solidFill>
                  <a:srgbClr val="FFFFFF"/>
                </a:solidFill>
              </a:rPr>
              <a:t>robson.correa@gft.com</a:t>
            </a:r>
          </a:p>
        </p:txBody>
      </p:sp>
      <p:pic>
        <p:nvPicPr>
          <p:cNvPr id="7" name="Picture 3" descr="imag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21" y="2471231"/>
            <a:ext cx="3591614" cy="3630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4" descr="imag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577" y="1584172"/>
            <a:ext cx="1774117" cy="177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 Box 1"/>
          <p:cNvSpPr txBox="1">
            <a:spLocks/>
          </p:cNvSpPr>
          <p:nvPr/>
        </p:nvSpPr>
        <p:spPr bwMode="auto">
          <a:xfrm>
            <a:off x="7456252" y="1030174"/>
            <a:ext cx="243155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pt-BR" altLang="pt-BR" sz="3600" b="1" dirty="0">
                <a:solidFill>
                  <a:srgbClr val="FFFFFF"/>
                </a:solidFill>
              </a:rPr>
              <a:t>DÚVIDAS?</a:t>
            </a:r>
          </a:p>
        </p:txBody>
      </p:sp>
    </p:spTree>
    <p:extLst>
      <p:ext uri="{BB962C8B-B14F-4D97-AF65-F5344CB8AC3E}">
        <p14:creationId xmlns:p14="http://schemas.microsoft.com/office/powerpoint/2010/main" val="374702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261</Words>
  <Application>Microsoft Macintosh PowerPoint</Application>
  <PresentationFormat>Widescreen</PresentationFormat>
  <Paragraphs>100</Paragraphs>
  <Slides>10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Angsana New</vt:lpstr>
      <vt:lpstr>Arial</vt:lpstr>
      <vt:lpstr>Calibri</vt:lpstr>
      <vt:lpstr>Calibri Light</vt:lpstr>
      <vt:lpstr>gotham</vt:lpstr>
      <vt:lpstr>Office Theme</vt:lpstr>
      <vt:lpstr>Apresentação do PowerPoint</vt:lpstr>
      <vt:lpstr>Apresentação do PowerPoint</vt:lpstr>
      <vt:lpstr>Pirâmide da Automação de Testes</vt:lpstr>
      <vt:lpstr>Apresentação do PowerPoint</vt:lpstr>
      <vt:lpstr>Porque Testes de Sistemas são importante?</vt:lpstr>
      <vt:lpstr>Desvantagens</vt:lpstr>
      <vt:lpstr>Bibliotecas / Ferramentas</vt:lpstr>
      <vt:lpstr>Arquitetura</vt:lpstr>
      <vt:lpstr>Vamos Praticar!</vt:lpstr>
      <vt:lpstr>Apresentação do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Robson Agapito</dc:creator>
  <cp:lastModifiedBy>Robson Agapito</cp:lastModifiedBy>
  <cp:revision>37</cp:revision>
  <dcterms:created xsi:type="dcterms:W3CDTF">2018-07-20T01:41:42Z</dcterms:created>
  <dcterms:modified xsi:type="dcterms:W3CDTF">2019-11-30T13:18:27Z</dcterms:modified>
</cp:coreProperties>
</file>