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10287000" cx="18288000"/>
  <p:notesSz cx="6858000" cy="9144000"/>
  <p:embeddedFontLst>
    <p:embeddedFont>
      <p:font typeface="Roboto"/>
      <p:regular r:id="rId34"/>
      <p:bold r:id="rId35"/>
      <p:italic r:id="rId36"/>
      <p:boldItalic r:id="rId37"/>
    </p:embeddedFont>
    <p:embeddedFont>
      <p:font typeface="Source Code Pro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ourceCodePro-italic.fntdata"/><Relationship Id="rId20" Type="http://schemas.openxmlformats.org/officeDocument/2006/relationships/slide" Target="slides/slide15.xml"/><Relationship Id="rId41" Type="http://schemas.openxmlformats.org/officeDocument/2006/relationships/font" Target="fonts/SourceCodePro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Roboto-bold.fntdata"/><Relationship Id="rId12" Type="http://schemas.openxmlformats.org/officeDocument/2006/relationships/slide" Target="slides/slide7.xml"/><Relationship Id="rId34" Type="http://schemas.openxmlformats.org/officeDocument/2006/relationships/font" Target="fonts/Roboto-regular.fntdata"/><Relationship Id="rId15" Type="http://schemas.openxmlformats.org/officeDocument/2006/relationships/slide" Target="slides/slide10.xml"/><Relationship Id="rId37" Type="http://schemas.openxmlformats.org/officeDocument/2006/relationships/font" Target="fonts/Roboto-boldItalic.fntdata"/><Relationship Id="rId14" Type="http://schemas.openxmlformats.org/officeDocument/2006/relationships/slide" Target="slides/slide9.xml"/><Relationship Id="rId36" Type="http://schemas.openxmlformats.org/officeDocument/2006/relationships/font" Target="fonts/Roboto-italic.fntdata"/><Relationship Id="rId17" Type="http://schemas.openxmlformats.org/officeDocument/2006/relationships/slide" Target="slides/slide12.xml"/><Relationship Id="rId39" Type="http://schemas.openxmlformats.org/officeDocument/2006/relationships/font" Target="fonts/SourceCodePro-bold.fntdata"/><Relationship Id="rId16" Type="http://schemas.openxmlformats.org/officeDocument/2006/relationships/slide" Target="slides/slide11.xml"/><Relationship Id="rId38" Type="http://schemas.openxmlformats.org/officeDocument/2006/relationships/font" Target="fonts/SourceCodePro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604617ba1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604617ba1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631c84488d_0_1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g631c84488d_0_1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325e59a27_0_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g6325e59a27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604617ba1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604617ba1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604617ba1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604617ba1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04617ba1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04617ba1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Problemas: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Era possível pagar pelos Widgets do cartão ou pela tela da nuconta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Pelo cartão de crédito só era possível gerar boleto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Só era possível pagar a fatura com a nuconta se entrasse no fluxo da nuconta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Fluxos diferentes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Pessoas geravam boleto e pagavam o boleto com a nuconta.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04617ba1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04617ba1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Refazer fluxo básico - Gerar Boleto e Alterar Valor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31c8448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31c8448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Tela com valor da fatura e botões de pagar com nuconta ou gerar boleto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604617ba1a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604617ba1a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Desmembrando o Happy Path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Estado de Loading (Carregamos todas as infos antes do fluxo começar) + Alguns estados parcelamento de fatura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Fluxo de alterar valor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Telas de Erro + Aviso de compensação + Pin da senha para nuconta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Avisos para pagamento menor que o mínimo, maior que o da fatura, valor entre o mínimo e o total, tudo com variantes para atraso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Tela com pagamento parcial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BURN (Fluxo de parcelamento / Fluxos de Fatura Aberta e Fechada)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604617ba1a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604617ba1a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Solução: State Flow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604617ba1a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604617ba1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navegação pode ser representada por uma máquina de estados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Representação simplificada de um dos nossos fluxos principais: Pagamento com boleto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Tela de opções de pagamento pode ter ação no botão de fechar ou no clique de gerar boleto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Clique de gerar boleto abre tela de aviso de compensação, que pode ter o botão de voltar (para tela de opções) ou continuar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Continuar abre a tela de código de barras já gerado, que tem botão de fechar ou alterar valor, que abre um novo fluxo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604617ba1a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604617ba1a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615cb9bdc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615cb9bdc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Exemplo de implementação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Introduzir a ideia de flow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Exemplos de fluxos em apps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Estados e valores no flow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1aca9cfe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1aca9cfe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O que são as ações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Dar exemplos de alteração de fluxo pelas ações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61acfcd4a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61acfcd4a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O onBarcodeSelected é uma função que você pode ter no seu presenter, viewmodel, activity, seja lá como você esteja estruturando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O PaymentFlowNavigator observa as mudanças e redireciona pra tela correta (seja por activity, fragment, view, viewPager, bottomBar…  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O Dispatch solicita a troca de estados.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62eeb277b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62eeb277b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Garante que fluxo está seguindo a ordem esperada e que os valores estão corretos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62eeb277b9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62eeb277b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Valida</a:t>
            </a:r>
            <a:r>
              <a:rPr lang="en"/>
              <a:t> que as telas que vão ser apresentadas são as telas corretas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615cb9bdc3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615cb9bdc3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Visualização completa do fluxo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Imutabilidade dado que sempre retornamos um estado novo em cada nova ação (action == pure function)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Fácil de testar </a:t>
            </a:r>
            <a:r>
              <a:rPr lang="en"/>
              <a:t>pois</a:t>
            </a:r>
            <a:r>
              <a:rPr lang="en"/>
              <a:t> não temos estados compartilhados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615cb9bdc3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615cb9bdc3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Fluxo estático: Todas as telas/navigações estão associadas a estados. Por isso, não conseguimos mudar um fluxo pelo backend, por ex. (Contraste com a solução de deeplinks)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6325e59a27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6325e59a2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Valida que as telas que vão ser apresentadas são as telas corretas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6307d3942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6307d3942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Fluxo estático: Todas as telas/navigações estão associadas a estados. Por isso, não conseguimos mudar um fluxo pelo backend, por ex. (Contraste com a solução de deeplinks)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615cb9bdc3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615cb9bdc3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615cb9bdc3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615cb9bdc3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615cb9bdc3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615cb9bdc3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Deixar claro que não é o deeplink default do android (não usamos os intent filters)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6182c1f378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6182c1f37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6307d3942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6307d3942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Deixar claro que não é o deeplink default do android (não usamos os intent filters)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62cc438d0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62cc438d0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6326cf5cc8_1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g6326cf5cc8_1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efault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917972" y="136922"/>
            <a:ext cx="16450800" cy="22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00" lIns="34300" spcFirstLastPara="1" rIns="34300" wrap="square" tIns="343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sz="10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sz="1000"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sz="1000"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sz="1000"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sz="1000"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sz="1000"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sz="1000"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sz="1000"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sz="10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917972" y="2400300"/>
            <a:ext cx="16450800" cy="78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F7F7F"/>
              </a:buClr>
              <a:buSzPts val="1400"/>
              <a:buChar char="●"/>
              <a:defRPr sz="1000"/>
            </a:lvl1pPr>
            <a:lvl2pPr indent="-3175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F7F7F"/>
              </a:buClr>
              <a:buSzPts val="1400"/>
              <a:buChar char="○"/>
              <a:defRPr sz="1000"/>
            </a:lvl2pPr>
            <a:lvl3pPr indent="-3175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F7F7F"/>
              </a:buClr>
              <a:buSzPts val="1400"/>
              <a:buChar char="■"/>
              <a:defRPr sz="1000"/>
            </a:lvl3pPr>
            <a:lvl4pPr indent="-3175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F7F7F"/>
              </a:buClr>
              <a:buSzPts val="1400"/>
              <a:buChar char="●"/>
              <a:defRPr sz="1000"/>
            </a:lvl4pPr>
            <a:lvl5pPr indent="-3175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F7F7F"/>
              </a:buClr>
              <a:buSzPts val="1400"/>
              <a:buChar char="○"/>
              <a:defRPr sz="1000"/>
            </a:lvl5pPr>
            <a:lvl6pPr indent="-3175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F7F7F"/>
              </a:buClr>
              <a:buSzPts val="1400"/>
              <a:buChar char="■"/>
              <a:defRPr sz="1000"/>
            </a:lvl6pPr>
            <a:lvl7pPr indent="-3175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F7F7F"/>
              </a:buClr>
              <a:buSzPts val="1400"/>
              <a:buChar char="●"/>
              <a:defRPr sz="1000"/>
            </a:lvl7pPr>
            <a:lvl8pPr indent="-3175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F7F7F"/>
              </a:buClr>
              <a:buSzPts val="1400"/>
              <a:buChar char="○"/>
              <a:defRPr sz="1000"/>
            </a:lvl8pPr>
            <a:lvl9pPr indent="-3175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F7F7F"/>
              </a:buClr>
              <a:buSzPts val="1400"/>
              <a:buChar char="■"/>
              <a:defRPr sz="1000"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17091688" y="613066"/>
            <a:ext cx="3162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68550" spcFirstLastPara="1" rIns="68550" wrap="square" tIns="685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  <a:defRPr b="0" sz="1200">
                <a:solidFill>
                  <a:srgbClr val="FFFFFF"/>
                </a:solidFill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  <a:defRPr b="0" sz="1200">
                <a:solidFill>
                  <a:srgbClr val="FFFFFF"/>
                </a:solidFill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  <a:defRPr b="0" sz="1200">
                <a:solidFill>
                  <a:srgbClr val="FFFFFF"/>
                </a:solidFill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  <a:defRPr b="0" sz="1200">
                <a:solidFill>
                  <a:srgbClr val="FFFFFF"/>
                </a:solidFill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  <a:defRPr b="0" sz="1200">
                <a:solidFill>
                  <a:srgbClr val="FFFFFF"/>
                </a:solidFill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  <a:defRPr b="0" sz="1200">
                <a:solidFill>
                  <a:srgbClr val="FFFFFF"/>
                </a:solidFill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  <a:defRPr b="0" sz="1200">
                <a:solidFill>
                  <a:srgbClr val="FFFFFF"/>
                </a:solidFill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  <a:defRPr b="0" sz="1200">
                <a:solidFill>
                  <a:srgbClr val="FFFFFF"/>
                </a:solidFill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  <a:defRPr b="0" sz="1200"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4.jpg"/><Relationship Id="rId7" Type="http://schemas.openxmlformats.org/officeDocument/2006/relationships/image" Target="../media/image11.png"/><Relationship Id="rId8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17.png"/><Relationship Id="rId8" Type="http://schemas.openxmlformats.org/officeDocument/2006/relationships/image" Target="../media/image21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4.jpg"/><Relationship Id="rId7" Type="http://schemas.openxmlformats.org/officeDocument/2006/relationships/image" Target="../media/image11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414200" y="3313950"/>
            <a:ext cx="8281500" cy="36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Desacoplando a navegação com estados e deeplinks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414200" y="9529900"/>
            <a:ext cx="36321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11/10/2019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99613" y="-5075"/>
            <a:ext cx="9488388" cy="1028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 rotWithShape="1">
          <a:blip r:embed="rId3">
            <a:alphaModFix/>
          </a:blip>
          <a:srcRect b="12491" l="0" r="0" t="11480"/>
          <a:stretch/>
        </p:blipFill>
        <p:spPr>
          <a:xfrm>
            <a:off x="1177700" y="2192781"/>
            <a:ext cx="3657600" cy="37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1675500" y="7503631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github.com/wnascimento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6000" y="7550044"/>
            <a:ext cx="534476" cy="53447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1675500" y="6807781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@wnascimento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9588" y="6807794"/>
            <a:ext cx="627300" cy="627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929600" y="6058994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Weverson (vevé)</a:t>
            </a:r>
            <a:endParaRPr b="1" sz="3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7058850" y="6807781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github.com/tmoura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5750" y="6854194"/>
            <a:ext cx="534476" cy="53447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6382550" y="6058994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Thiago (thithi)</a:t>
            </a:r>
            <a:endParaRPr b="1" sz="3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6">
            <a:alphaModFix/>
          </a:blip>
          <a:srcRect b="18888" l="10254" r="10254" t="1613"/>
          <a:stretch/>
        </p:blipFill>
        <p:spPr>
          <a:xfrm>
            <a:off x="6675650" y="2192781"/>
            <a:ext cx="3612600" cy="37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Imagem" id="75" name="Google Shape;75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7875" y="418650"/>
            <a:ext cx="1945199" cy="8099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/>
          <p:nvPr/>
        </p:nvSpPr>
        <p:spPr>
          <a:xfrm>
            <a:off x="12102350" y="0"/>
            <a:ext cx="6185700" cy="10287000"/>
          </a:xfrm>
          <a:prstGeom prst="rect">
            <a:avLst/>
          </a:prstGeom>
          <a:solidFill>
            <a:srgbClr val="8A05B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12419875" y="4003200"/>
            <a:ext cx="5660400" cy="22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Um pouco sobre nós...</a:t>
            </a:r>
            <a:endParaRPr sz="6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76000" y="8270800"/>
            <a:ext cx="534476" cy="534476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1675500" y="8224388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/wnascimento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05750" y="7602950"/>
            <a:ext cx="534476" cy="534476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7058850" y="7556538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in/mourathiago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lide_op_01.jpeg" id="86" name="Google Shape;86;p16"/>
          <p:cNvPicPr preferRelativeResize="0"/>
          <p:nvPr/>
        </p:nvPicPr>
        <p:blipFill rotWithShape="1">
          <a:blip r:embed="rId3">
            <a:alphaModFix/>
          </a:blip>
          <a:srcRect b="0" l="9" r="9" t="0"/>
          <a:stretch/>
        </p:blipFill>
        <p:spPr>
          <a:xfrm>
            <a:off x="-6" y="-737"/>
            <a:ext cx="18288000" cy="102884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" id="87" name="Google Shape;8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9950" y="2032150"/>
            <a:ext cx="1945199" cy="80992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/>
          <p:nvPr/>
        </p:nvSpPr>
        <p:spPr>
          <a:xfrm>
            <a:off x="1089950" y="3543850"/>
            <a:ext cx="8376600" cy="53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4200"/>
              <a:buFont typeface="Roboto"/>
              <a:buChar char="●"/>
            </a:pPr>
            <a:r>
              <a:rPr lang="en" sz="42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Fintech</a:t>
            </a:r>
            <a:endParaRPr sz="42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95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4200"/>
              <a:buFont typeface="Roboto"/>
              <a:buChar char="●"/>
            </a:pPr>
            <a:r>
              <a:rPr lang="en" sz="42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Tudo pelo app</a:t>
            </a:r>
            <a:endParaRPr sz="42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95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4200"/>
              <a:buFont typeface="Roboto"/>
              <a:buChar char="●"/>
            </a:pPr>
            <a:r>
              <a:rPr lang="en" sz="42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Mais de 300 engenheiros</a:t>
            </a:r>
            <a:endParaRPr sz="42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95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4200"/>
              <a:buFont typeface="Roboto"/>
              <a:buChar char="●"/>
            </a:pPr>
            <a:r>
              <a:rPr lang="en" sz="42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Crédito, NuConta, Rewards</a:t>
            </a:r>
            <a:endParaRPr sz="42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/>
        </p:nvSpPr>
        <p:spPr>
          <a:xfrm>
            <a:off x="1143000" y="838200"/>
            <a:ext cx="110490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Agenda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7"/>
          <p:cNvSpPr/>
          <p:nvPr/>
        </p:nvSpPr>
        <p:spPr>
          <a:xfrm>
            <a:off x="1206425" y="2751600"/>
            <a:ext cx="741000" cy="741000"/>
          </a:xfrm>
          <a:prstGeom prst="ellipse">
            <a:avLst/>
          </a:prstGeom>
          <a:noFill/>
          <a:ln cap="flat" cmpd="sng" w="28575">
            <a:solidFill>
              <a:srgbClr val="891C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3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2413000" y="2666600"/>
            <a:ext cx="4170000" cy="5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MOTIVAÇÃO</a:t>
            </a:r>
            <a:endParaRPr sz="24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96" name="Google Shape;96;p17"/>
          <p:cNvCxnSpPr/>
          <p:nvPr/>
        </p:nvCxnSpPr>
        <p:spPr>
          <a:xfrm>
            <a:off x="2518825" y="3471325"/>
            <a:ext cx="14499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" name="Google Shape;97;p17"/>
          <p:cNvSpPr/>
          <p:nvPr/>
        </p:nvSpPr>
        <p:spPr>
          <a:xfrm>
            <a:off x="1206425" y="5791125"/>
            <a:ext cx="741000" cy="741000"/>
          </a:xfrm>
          <a:prstGeom prst="ellipse">
            <a:avLst/>
          </a:prstGeom>
          <a:noFill/>
          <a:ln cap="flat" cmpd="sng" w="28575">
            <a:solidFill>
              <a:srgbClr val="891C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3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2413000" y="5706125"/>
            <a:ext cx="4170000" cy="5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DEEPLINKS</a:t>
            </a:r>
            <a:endParaRPr sz="24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99" name="Google Shape;99;p17"/>
          <p:cNvCxnSpPr/>
          <p:nvPr/>
        </p:nvCxnSpPr>
        <p:spPr>
          <a:xfrm>
            <a:off x="2518825" y="6510850"/>
            <a:ext cx="14499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" name="Google Shape;100;p17"/>
          <p:cNvSpPr/>
          <p:nvPr/>
        </p:nvSpPr>
        <p:spPr>
          <a:xfrm>
            <a:off x="1206425" y="4250113"/>
            <a:ext cx="741000" cy="741000"/>
          </a:xfrm>
          <a:prstGeom prst="ellipse">
            <a:avLst/>
          </a:prstGeom>
          <a:noFill/>
          <a:ln cap="flat" cmpd="sng" w="28575">
            <a:solidFill>
              <a:srgbClr val="891C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3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2413000" y="4165113"/>
            <a:ext cx="4170000" cy="5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STATE FLOW</a:t>
            </a:r>
            <a:endParaRPr sz="24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2" name="Google Shape;102;p17"/>
          <p:cNvCxnSpPr/>
          <p:nvPr/>
        </p:nvCxnSpPr>
        <p:spPr>
          <a:xfrm>
            <a:off x="2518825" y="4969838"/>
            <a:ext cx="14499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7"/>
          <p:cNvSpPr/>
          <p:nvPr/>
        </p:nvSpPr>
        <p:spPr>
          <a:xfrm>
            <a:off x="1206425" y="7319288"/>
            <a:ext cx="741000" cy="741000"/>
          </a:xfrm>
          <a:prstGeom prst="ellipse">
            <a:avLst/>
          </a:prstGeom>
          <a:noFill/>
          <a:ln cap="flat" cmpd="sng" w="28575">
            <a:solidFill>
              <a:srgbClr val="891C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3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2413000" y="7234288"/>
            <a:ext cx="4170000" cy="5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PERGUNTAS</a:t>
            </a:r>
            <a:endParaRPr sz="24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5" name="Google Shape;105;p17"/>
          <p:cNvCxnSpPr/>
          <p:nvPr/>
        </p:nvCxnSpPr>
        <p:spPr>
          <a:xfrm>
            <a:off x="2518825" y="8039013"/>
            <a:ext cx="14499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4F4F4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/>
        </p:nvSpPr>
        <p:spPr>
          <a:xfrm>
            <a:off x="723875" y="7239000"/>
            <a:ext cx="11049000" cy="18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6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Motivação</a:t>
            </a:r>
            <a:endParaRPr sz="136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/>
        </p:nvSpPr>
        <p:spPr>
          <a:xfrm>
            <a:off x="3864450" y="3097700"/>
            <a:ext cx="10559100" cy="10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Novo fluxo de pagamento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4487325" y="4854550"/>
            <a:ext cx="9313200" cy="23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Unificar o fluxo de pagamento da fatura entre os produtos de </a:t>
            </a:r>
            <a:r>
              <a:rPr b="1" lang="en" sz="3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Crédito</a:t>
            </a:r>
            <a:r>
              <a:rPr lang="en" sz="3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 e </a:t>
            </a:r>
            <a:r>
              <a:rPr b="1" lang="en" sz="3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NuConta</a:t>
            </a:r>
            <a:r>
              <a:rPr lang="en" sz="32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3200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/>
        </p:nvSpPr>
        <p:spPr>
          <a:xfrm>
            <a:off x="6096000" y="1016000"/>
            <a:ext cx="60960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Fluxo original...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2" name="Google Shape;122;p20"/>
          <p:cNvCxnSpPr>
            <a:stCxn id="123" idx="2"/>
            <a:endCxn id="124" idx="1"/>
          </p:cNvCxnSpPr>
          <p:nvPr/>
        </p:nvCxnSpPr>
        <p:spPr>
          <a:xfrm rot="-5400000">
            <a:off x="6563925" y="5420705"/>
            <a:ext cx="3256500" cy="3760800"/>
          </a:xfrm>
          <a:prstGeom prst="curvedConnector4">
            <a:avLst>
              <a:gd fmla="val -7312" name="adj1"/>
              <a:gd fmla="val 74356" name="adj2"/>
            </a:avLst>
          </a:prstGeom>
          <a:noFill/>
          <a:ln cap="flat" cmpd="sng" w="381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23" name="Google Shape;1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9925" y="2416100"/>
            <a:ext cx="3663700" cy="651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2650" y="2413325"/>
            <a:ext cx="3663700" cy="6518786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/>
          <p:nvPr/>
        </p:nvSpPr>
        <p:spPr>
          <a:xfrm>
            <a:off x="-75" y="125"/>
            <a:ext cx="18288000" cy="10287000"/>
          </a:xfrm>
          <a:prstGeom prst="rect">
            <a:avLst/>
          </a:prstGeom>
          <a:solidFill>
            <a:srgbClr val="000000">
              <a:alpha val="7151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0"/>
          <p:cNvSpPr txBox="1"/>
          <p:nvPr/>
        </p:nvSpPr>
        <p:spPr>
          <a:xfrm>
            <a:off x="3417750" y="4320750"/>
            <a:ext cx="11452500" cy="1988700"/>
          </a:xfrm>
          <a:prstGeom prst="rect">
            <a:avLst/>
          </a:prstGeom>
          <a:solidFill>
            <a:srgbClr val="891CB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"Parece simples!" </a:t>
            </a:r>
            <a:endParaRPr b="1" sz="8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91CBB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/>
        </p:nvSpPr>
        <p:spPr>
          <a:xfrm>
            <a:off x="5799600" y="1026800"/>
            <a:ext cx="6688800" cy="10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Happy path</a:t>
            </a:r>
            <a:endParaRPr b="1" sz="6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2" name="Google Shape;1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5053" y="3133349"/>
            <a:ext cx="3188151" cy="56706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21"/>
          <p:cNvCxnSpPr>
            <a:endCxn id="134" idx="1"/>
          </p:cNvCxnSpPr>
          <p:nvPr/>
        </p:nvCxnSpPr>
        <p:spPr>
          <a:xfrm flipH="1" rot="10800000">
            <a:off x="6326225" y="3318750"/>
            <a:ext cx="7050900" cy="3465900"/>
          </a:xfrm>
          <a:prstGeom prst="curvedConnector3">
            <a:avLst>
              <a:gd fmla="val 50000" name="adj1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5" name="Google Shape;135;p21"/>
          <p:cNvCxnSpPr>
            <a:endCxn id="136" idx="1"/>
          </p:cNvCxnSpPr>
          <p:nvPr/>
        </p:nvCxnSpPr>
        <p:spPr>
          <a:xfrm flipH="1" rot="10800000">
            <a:off x="6344575" y="7534350"/>
            <a:ext cx="7032600" cy="588900"/>
          </a:xfrm>
          <a:prstGeom prst="curvedConnector3">
            <a:avLst>
              <a:gd fmla="val 50000" name="adj1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37" name="Google Shape;13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76979" y="1846213"/>
            <a:ext cx="1756554" cy="312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76975" y="6090238"/>
            <a:ext cx="1756554" cy="312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91CBB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/>
        </p:nvSpPr>
        <p:spPr>
          <a:xfrm>
            <a:off x="4842300" y="1264900"/>
            <a:ext cx="8603400" cy="10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Mais alguns fluxos...</a:t>
            </a:r>
            <a:endParaRPr b="1" sz="6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4" name="Google Shape;14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0447" y="3092089"/>
            <a:ext cx="3404050" cy="507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44161" y="2766086"/>
            <a:ext cx="4984699" cy="50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2125" y="2534675"/>
            <a:ext cx="2869350" cy="649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916275">
            <a:off x="6716725" y="-359112"/>
            <a:ext cx="4391050" cy="1228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700000">
            <a:off x="9136665" y="1796519"/>
            <a:ext cx="2313292" cy="8225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0"/>
            <a:ext cx="18288019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4F4F4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/>
        </p:nvSpPr>
        <p:spPr>
          <a:xfrm>
            <a:off x="723875" y="7239000"/>
            <a:ext cx="11049000" cy="18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6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State flow</a:t>
            </a:r>
            <a:endParaRPr sz="136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/>
          <p:nvPr/>
        </p:nvSpPr>
        <p:spPr>
          <a:xfrm>
            <a:off x="5176650" y="1016000"/>
            <a:ext cx="79347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Estados da Navegação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4"/>
          <p:cNvSpPr/>
          <p:nvPr/>
        </p:nvSpPr>
        <p:spPr>
          <a:xfrm>
            <a:off x="1758613" y="4687350"/>
            <a:ext cx="3203700" cy="3203700"/>
          </a:xfrm>
          <a:prstGeom prst="ellipse">
            <a:avLst/>
          </a:prstGeom>
          <a:solidFill>
            <a:srgbClr val="891CBB"/>
          </a:solidFill>
          <a:ln cap="flat" cmpd="sng" w="9525">
            <a:solidFill>
              <a:srgbClr val="891C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Opções de Pagamento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4"/>
          <p:cNvSpPr/>
          <p:nvPr/>
        </p:nvSpPr>
        <p:spPr>
          <a:xfrm>
            <a:off x="7542150" y="3380875"/>
            <a:ext cx="3203700" cy="3203700"/>
          </a:xfrm>
          <a:prstGeom prst="ellipse">
            <a:avLst/>
          </a:prstGeom>
          <a:solidFill>
            <a:srgbClr val="891CBB"/>
          </a:solidFill>
          <a:ln cap="flat" cmpd="sng" w="9525">
            <a:solidFill>
              <a:srgbClr val="891C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Aviso de Compensação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p24"/>
          <p:cNvSpPr/>
          <p:nvPr/>
        </p:nvSpPr>
        <p:spPr>
          <a:xfrm>
            <a:off x="12059275" y="4687350"/>
            <a:ext cx="3203700" cy="3203700"/>
          </a:xfrm>
          <a:prstGeom prst="ellipse">
            <a:avLst/>
          </a:prstGeom>
          <a:solidFill>
            <a:srgbClr val="891CBB"/>
          </a:solidFill>
          <a:ln cap="flat" cmpd="sng" w="9525">
            <a:solidFill>
              <a:srgbClr val="891C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Código de Barras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3" name="Google Shape;163;p24"/>
          <p:cNvCxnSpPr>
            <a:stCxn id="160" idx="0"/>
            <a:endCxn id="161" idx="0"/>
          </p:cNvCxnSpPr>
          <p:nvPr/>
        </p:nvCxnSpPr>
        <p:spPr>
          <a:xfrm rot="-5400000">
            <a:off x="5598913" y="1142400"/>
            <a:ext cx="1306500" cy="5783400"/>
          </a:xfrm>
          <a:prstGeom prst="curvedConnector3">
            <a:avLst>
              <a:gd fmla="val 118224" name="adj1"/>
            </a:avLst>
          </a:prstGeom>
          <a:noFill/>
          <a:ln cap="flat" cmpd="sng" w="381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4" name="Google Shape;164;p24"/>
          <p:cNvCxnSpPr>
            <a:stCxn id="162" idx="6"/>
            <a:endCxn id="165" idx="2"/>
          </p:cNvCxnSpPr>
          <p:nvPr/>
        </p:nvCxnSpPr>
        <p:spPr>
          <a:xfrm>
            <a:off x="15262975" y="6289200"/>
            <a:ext cx="1293000" cy="2683800"/>
          </a:xfrm>
          <a:prstGeom prst="curvedConnector3">
            <a:avLst>
              <a:gd fmla="val 50005" name="adj1"/>
            </a:avLst>
          </a:prstGeom>
          <a:noFill/>
          <a:ln cap="flat" cmpd="sng" w="381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6" name="Google Shape;166;p24"/>
          <p:cNvCxnSpPr>
            <a:stCxn id="160" idx="4"/>
            <a:endCxn id="161" idx="4"/>
          </p:cNvCxnSpPr>
          <p:nvPr/>
        </p:nvCxnSpPr>
        <p:spPr>
          <a:xfrm rot="-5400000">
            <a:off x="5598913" y="4346100"/>
            <a:ext cx="1306500" cy="5783400"/>
          </a:xfrm>
          <a:prstGeom prst="curvedConnector3">
            <a:avLst>
              <a:gd fmla="val -18226" name="adj1"/>
            </a:avLst>
          </a:prstGeom>
          <a:noFill/>
          <a:ln cap="flat" cmpd="sng" w="38100">
            <a:solidFill>
              <a:srgbClr val="891CBB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67" name="Google Shape;167;p24"/>
          <p:cNvCxnSpPr>
            <a:stCxn id="160" idx="4"/>
            <a:endCxn id="162" idx="4"/>
          </p:cNvCxnSpPr>
          <p:nvPr/>
        </p:nvCxnSpPr>
        <p:spPr>
          <a:xfrm flipH="1" rot="-5400000">
            <a:off x="8510563" y="2740950"/>
            <a:ext cx="600" cy="10300800"/>
          </a:xfrm>
          <a:prstGeom prst="curvedConnector3">
            <a:avLst>
              <a:gd fmla="val 149083333" name="adj1"/>
            </a:avLst>
          </a:prstGeom>
          <a:noFill/>
          <a:ln cap="flat" cmpd="sng" w="38100">
            <a:solidFill>
              <a:srgbClr val="891CBB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68" name="Google Shape;168;p24"/>
          <p:cNvSpPr txBox="1"/>
          <p:nvPr/>
        </p:nvSpPr>
        <p:spPr>
          <a:xfrm>
            <a:off x="4759425" y="2617375"/>
            <a:ext cx="25449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PayWithBarcode</a:t>
            </a:r>
            <a:endParaRPr sz="24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p24"/>
          <p:cNvSpPr txBox="1"/>
          <p:nvPr/>
        </p:nvSpPr>
        <p:spPr>
          <a:xfrm>
            <a:off x="12059275" y="2769775"/>
            <a:ext cx="8427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Next</a:t>
            </a:r>
            <a:endParaRPr sz="24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24"/>
          <p:cNvSpPr txBox="1"/>
          <p:nvPr/>
        </p:nvSpPr>
        <p:spPr>
          <a:xfrm>
            <a:off x="5518450" y="7537900"/>
            <a:ext cx="9744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Back</a:t>
            </a:r>
            <a:endParaRPr sz="24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24"/>
          <p:cNvSpPr txBox="1"/>
          <p:nvPr/>
        </p:nvSpPr>
        <p:spPr>
          <a:xfrm>
            <a:off x="8139150" y="8178750"/>
            <a:ext cx="20097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ChangeValue</a:t>
            </a:r>
            <a:endParaRPr sz="24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24"/>
          <p:cNvSpPr/>
          <p:nvPr/>
        </p:nvSpPr>
        <p:spPr>
          <a:xfrm>
            <a:off x="16556100" y="8400972"/>
            <a:ext cx="1143900" cy="1143900"/>
          </a:xfrm>
          <a:prstGeom prst="ellipse">
            <a:avLst/>
          </a:prstGeom>
          <a:solidFill>
            <a:srgbClr val="891CBB"/>
          </a:solidFill>
          <a:ln cap="flat" cmpd="sng" w="9525">
            <a:solidFill>
              <a:srgbClr val="891C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Fim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2" name="Google Shape;172;p24"/>
          <p:cNvCxnSpPr/>
          <p:nvPr/>
        </p:nvCxnSpPr>
        <p:spPr>
          <a:xfrm flipH="1" rot="-5400000">
            <a:off x="10901700" y="1927975"/>
            <a:ext cx="1306500" cy="4517100"/>
          </a:xfrm>
          <a:prstGeom prst="curvedConnector3">
            <a:avLst>
              <a:gd fmla="val -18226" name="adj1"/>
            </a:avLst>
          </a:prstGeom>
          <a:noFill/>
          <a:ln cap="flat" cmpd="sng" w="381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3" name="Google Shape;173;p24"/>
          <p:cNvSpPr txBox="1"/>
          <p:nvPr/>
        </p:nvSpPr>
        <p:spPr>
          <a:xfrm>
            <a:off x="15838925" y="6873725"/>
            <a:ext cx="8427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End</a:t>
            </a:r>
            <a:endParaRPr sz="24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4" name="Google Shape;174;p24"/>
          <p:cNvCxnSpPr>
            <a:stCxn id="160" idx="4"/>
            <a:endCxn id="165" idx="4"/>
          </p:cNvCxnSpPr>
          <p:nvPr/>
        </p:nvCxnSpPr>
        <p:spPr>
          <a:xfrm flipH="1" rot="-5400000">
            <a:off x="9417313" y="1834200"/>
            <a:ext cx="1653900" cy="13767600"/>
          </a:xfrm>
          <a:prstGeom prst="curvedConnector3">
            <a:avLst>
              <a:gd fmla="val 114393" name="adj1"/>
            </a:avLst>
          </a:prstGeom>
          <a:noFill/>
          <a:ln cap="flat" cmpd="sng" w="381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5" name="Google Shape;175;p24"/>
          <p:cNvSpPr txBox="1"/>
          <p:nvPr/>
        </p:nvSpPr>
        <p:spPr>
          <a:xfrm>
            <a:off x="10745850" y="9332825"/>
            <a:ext cx="20097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Back</a:t>
            </a:r>
            <a:endParaRPr sz="24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82122" y="0"/>
            <a:ext cx="8905877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5"/>
          <p:cNvSpPr txBox="1"/>
          <p:nvPr/>
        </p:nvSpPr>
        <p:spPr>
          <a:xfrm>
            <a:off x="643200" y="4213650"/>
            <a:ext cx="6333600" cy="18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Show me the code!</a:t>
            </a:r>
            <a:endParaRPr sz="8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/>
          <p:cNvSpPr txBox="1"/>
          <p:nvPr/>
        </p:nvSpPr>
        <p:spPr>
          <a:xfrm>
            <a:off x="6096000" y="1016000"/>
            <a:ext cx="60960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O flow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26"/>
          <p:cNvSpPr txBox="1"/>
          <p:nvPr/>
        </p:nvSpPr>
        <p:spPr>
          <a:xfrm>
            <a:off x="1170300" y="2470225"/>
            <a:ext cx="15947400" cy="68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object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PaymentFlow : Flow {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object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PaymentOptions : State&lt;PaymentFlow, 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PaymentOptions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.Actions&gt;() {...}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data class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Warning(</a:t>
            </a: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val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amount: Long) : State&lt;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PaymentFlow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Warning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.Actions&gt;() 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{...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data class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Barcode(</a:t>
            </a: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val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amount: Long) : State&lt;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PaymentFlow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Barcode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.Actions&gt;() {...}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object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Finish : State&lt;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PaymentFlow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, Unit&gt;()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/>
          <p:nvPr/>
        </p:nvSpPr>
        <p:spPr>
          <a:xfrm>
            <a:off x="5526300" y="1016000"/>
            <a:ext cx="72354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States + Actions = State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27"/>
          <p:cNvSpPr txBox="1"/>
          <p:nvPr/>
        </p:nvSpPr>
        <p:spPr>
          <a:xfrm>
            <a:off x="1416450" y="2500975"/>
            <a:ext cx="15455100" cy="6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object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PaymentOptions : State&lt;PaymentFlow, 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PaymentOptions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.Actions&gt;() {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sealed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class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Actions : State.Actions&lt;PaymentFlow&gt;() {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data class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PayWithBarcode(val amount: Long) : Actions() {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    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override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fun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nextState() = Warning(amount)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    }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object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Back : Actions() {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    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override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fun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nextState() = Finish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    }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}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/>
          <p:nvPr/>
        </p:nvSpPr>
        <p:spPr>
          <a:xfrm>
            <a:off x="5186400" y="999600"/>
            <a:ext cx="79152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Observando os estados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p28"/>
          <p:cNvSpPr txBox="1"/>
          <p:nvPr/>
        </p:nvSpPr>
        <p:spPr>
          <a:xfrm>
            <a:off x="1558625" y="2484575"/>
            <a:ext cx="16245300" cy="50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class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PaymentFlowNavigator(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val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screenManager: 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IScreenManager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: StateHandler&lt;PaymentFlow&gt;() {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override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fun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onStateChange(state: State&lt;PaymentFlow, *&gt;) {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when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(state) {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    </a:t>
            </a: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is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Warning -&gt; screenManager.openWarning(state.amount)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    </a:t>
            </a:r>
            <a:r>
              <a:rPr lang="en" sz="2400">
                <a:solidFill>
                  <a:schemeClr val="accent2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...</a:t>
            </a:r>
            <a:endParaRPr sz="2400">
              <a:solidFill>
                <a:schemeClr val="accent2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}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...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0" name="Google Shape;200;p28"/>
          <p:cNvSpPr txBox="1"/>
          <p:nvPr/>
        </p:nvSpPr>
        <p:spPr>
          <a:xfrm>
            <a:off x="1558625" y="7790400"/>
            <a:ext cx="15364800" cy="18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fun onBarcodeSelected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(amount: Long) {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paymentFlowNavigator.dispatchAction(PaymentOptions.PayWithBarcode(amount))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2400"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/>
          <p:nvPr/>
        </p:nvSpPr>
        <p:spPr>
          <a:xfrm>
            <a:off x="6096000" y="1016000"/>
            <a:ext cx="60960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Como testar?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29"/>
          <p:cNvSpPr txBox="1"/>
          <p:nvPr/>
        </p:nvSpPr>
        <p:spPr>
          <a:xfrm>
            <a:off x="968000" y="2500975"/>
            <a:ext cx="16882500" cy="44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@Test</a:t>
            </a:r>
            <a:endParaRPr sz="2400"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fun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`from PaymentOptions screen go to Warning screen`() {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val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amount = </a:t>
            </a:r>
            <a:r>
              <a:rPr lang="en" sz="2400">
                <a:solidFill>
                  <a:srgbClr val="09885A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100</a:t>
            </a:r>
            <a:endParaRPr sz="2400">
              <a:solidFill>
                <a:srgbClr val="09885A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assertEquals(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Warning(amount), 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PaymentOptions.Actions.PayWithBarcode(amount).nextState()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}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FF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0"/>
          <p:cNvSpPr txBox="1"/>
          <p:nvPr/>
        </p:nvSpPr>
        <p:spPr>
          <a:xfrm>
            <a:off x="5403300" y="1016000"/>
            <a:ext cx="74814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Mais testes...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30"/>
          <p:cNvSpPr txBox="1"/>
          <p:nvPr/>
        </p:nvSpPr>
        <p:spPr>
          <a:xfrm>
            <a:off x="968000" y="2500975"/>
            <a:ext cx="16882500" cy="76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class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PaymentFlowNavigatorTest {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private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val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screenManager: IScreenManager = mock()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private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val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navigator = PaymentFlowNavigator(screenManager)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@Test</a:t>
            </a:r>
            <a:endParaRPr sz="2400"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fun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`when money next action is dispatch the screen categories should be shown`() {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val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amount = </a:t>
            </a:r>
            <a:r>
              <a:rPr lang="en" sz="2400">
                <a:solidFill>
                  <a:srgbClr val="09885A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100</a:t>
            </a:r>
            <a:endParaRPr sz="2400">
              <a:solidFill>
                <a:srgbClr val="09885A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navigator.dispatchAction(PaymentOptions.Actions.PayWithBarcode(amount))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verify(screenManager).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openWarning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(amount)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FF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1"/>
          <p:cNvSpPr/>
          <p:nvPr/>
        </p:nvSpPr>
        <p:spPr>
          <a:xfrm>
            <a:off x="0" y="0"/>
            <a:ext cx="5647800" cy="10287000"/>
          </a:xfrm>
          <a:prstGeom prst="rect">
            <a:avLst/>
          </a:prstGeom>
          <a:solidFill>
            <a:srgbClr val="891CB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1"/>
          <p:cNvSpPr txBox="1"/>
          <p:nvPr/>
        </p:nvSpPr>
        <p:spPr>
          <a:xfrm>
            <a:off x="521575" y="4614300"/>
            <a:ext cx="43011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Vantagens</a:t>
            </a:r>
            <a:endParaRPr b="1" sz="6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31"/>
          <p:cNvSpPr txBox="1"/>
          <p:nvPr/>
        </p:nvSpPr>
        <p:spPr>
          <a:xfrm>
            <a:off x="6956858" y="2824500"/>
            <a:ext cx="10923000" cy="46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609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6000"/>
              <a:buFont typeface="Roboto"/>
              <a:buChar char="●"/>
            </a:pPr>
            <a:r>
              <a:rPr b="1" lang="en" sz="6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Visualização do Fluxo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09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6000"/>
              <a:buFont typeface="Roboto"/>
              <a:buChar char="●"/>
            </a:pPr>
            <a:r>
              <a:rPr b="1" lang="en" sz="6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Imutabilidade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09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6000"/>
              <a:buFont typeface="Roboto"/>
              <a:buChar char="●"/>
            </a:pPr>
            <a:r>
              <a:rPr b="1" lang="en" sz="6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Testabilidade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2"/>
          <p:cNvSpPr txBox="1"/>
          <p:nvPr/>
        </p:nvSpPr>
        <p:spPr>
          <a:xfrm>
            <a:off x="6773475" y="2824500"/>
            <a:ext cx="10261500" cy="46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609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6000"/>
              <a:buFont typeface="Roboto"/>
              <a:buChar char="●"/>
            </a:pPr>
            <a:r>
              <a:rPr b="1" lang="en" sz="6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Arquivos extensos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09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6000"/>
              <a:buFont typeface="Roboto"/>
              <a:buChar char="●"/>
            </a:pPr>
            <a:r>
              <a:rPr b="1" lang="en" sz="6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Boilerplate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09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6000"/>
              <a:buFont typeface="Roboto"/>
              <a:buChar char="●"/>
            </a:pPr>
            <a:r>
              <a:rPr b="1" lang="en" sz="6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Fluxo estático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0" y="0"/>
            <a:ext cx="5647800" cy="10287000"/>
          </a:xfrm>
          <a:prstGeom prst="rect">
            <a:avLst/>
          </a:prstGeom>
          <a:solidFill>
            <a:srgbClr val="891CB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2"/>
          <p:cNvSpPr txBox="1"/>
          <p:nvPr/>
        </p:nvSpPr>
        <p:spPr>
          <a:xfrm>
            <a:off x="284275" y="4614300"/>
            <a:ext cx="50976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Desvantagens</a:t>
            </a:r>
            <a:endParaRPr b="1" sz="6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/>
          <p:nvPr/>
        </p:nvSpPr>
        <p:spPr>
          <a:xfrm>
            <a:off x="5403300" y="704275"/>
            <a:ext cx="74814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Mission complete... 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2" name="Google Shape;23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25" y="2043425"/>
            <a:ext cx="14223725" cy="679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>
              <a:alpha val="7151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3"/>
          <p:cNvSpPr txBox="1"/>
          <p:nvPr/>
        </p:nvSpPr>
        <p:spPr>
          <a:xfrm>
            <a:off x="3417750" y="4149150"/>
            <a:ext cx="11452500" cy="1988700"/>
          </a:xfrm>
          <a:prstGeom prst="rect">
            <a:avLst/>
          </a:prstGeom>
          <a:solidFill>
            <a:srgbClr val="891CB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SQN!</a:t>
            </a:r>
            <a:endParaRPr b="1" sz="8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4"/>
          <p:cNvSpPr txBox="1"/>
          <p:nvPr/>
        </p:nvSpPr>
        <p:spPr>
          <a:xfrm>
            <a:off x="2472900" y="942650"/>
            <a:ext cx="133422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6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Integração entre NuConta e Crédito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" name="Google Shape;240;p34"/>
          <p:cNvSpPr txBox="1"/>
          <p:nvPr/>
        </p:nvSpPr>
        <p:spPr>
          <a:xfrm>
            <a:off x="3682500" y="3613000"/>
            <a:ext cx="10923000" cy="46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609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6000"/>
              <a:buFont typeface="Roboto"/>
              <a:buChar char="●"/>
            </a:pPr>
            <a:r>
              <a:rPr b="1" lang="en" sz="6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Ponto de entrada na NuConta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09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6000"/>
              <a:buFont typeface="Roboto"/>
              <a:buChar char="●"/>
            </a:pPr>
            <a:r>
              <a:rPr b="1" lang="en" sz="6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Módulos Diferentes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09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6000"/>
              <a:buFont typeface="Roboto"/>
              <a:buChar char="●"/>
            </a:pPr>
            <a:r>
              <a:rPr b="1" lang="en" sz="6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Escrito em React-Native</a:t>
            </a:r>
            <a:endParaRPr b="1" sz="6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4F4F4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/>
        </p:nvSpPr>
        <p:spPr>
          <a:xfrm>
            <a:off x="723875" y="7239000"/>
            <a:ext cx="12931200" cy="18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6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Deeplinks</a:t>
            </a:r>
            <a:endParaRPr sz="136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/>
          <p:nvPr/>
        </p:nvSpPr>
        <p:spPr>
          <a:xfrm>
            <a:off x="4578750" y="865400"/>
            <a:ext cx="91305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Nosso megazord S2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" name="Google Shape;251;p36"/>
          <p:cNvSpPr txBox="1"/>
          <p:nvPr/>
        </p:nvSpPr>
        <p:spPr>
          <a:xfrm>
            <a:off x="909225" y="2237125"/>
            <a:ext cx="9561300" cy="72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5334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4800"/>
              <a:buFont typeface="Roboto"/>
              <a:buChar char="●"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Multi-Módulo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334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4800"/>
              <a:buFont typeface="Roboto"/>
              <a:buChar char="●"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Código Legado 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334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4800"/>
              <a:buFont typeface="Roboto"/>
              <a:buChar char="●"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Várias Arquiteturas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334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4800"/>
              <a:buFont typeface="Roboto"/>
              <a:buChar char="●"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Multiplataforma 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334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4800"/>
              <a:buFont typeface="Roboto"/>
              <a:buChar char="●"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React Native &amp;&amp; Flutter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334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91CBB"/>
              </a:buClr>
              <a:buSzPts val="4800"/>
              <a:buFont typeface="Roboto"/>
              <a:buChar char="●"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Fluxos controlados pelo Backend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2" name="Google Shape;25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95075" y="2824500"/>
            <a:ext cx="5779351" cy="433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7"/>
          <p:cNvSpPr txBox="1"/>
          <p:nvPr/>
        </p:nvSpPr>
        <p:spPr>
          <a:xfrm>
            <a:off x="6096000" y="1016000"/>
            <a:ext cx="60960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Como funciona?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37"/>
          <p:cNvSpPr/>
          <p:nvPr/>
        </p:nvSpPr>
        <p:spPr>
          <a:xfrm>
            <a:off x="7228800" y="3255725"/>
            <a:ext cx="3830400" cy="4283400"/>
          </a:xfrm>
          <a:prstGeom prst="flowChartAlternateProcess">
            <a:avLst/>
          </a:prstGeom>
          <a:solidFill>
            <a:srgbClr val="891CB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9" name="Google Shape;259;p37"/>
          <p:cNvSpPr txBox="1"/>
          <p:nvPr/>
        </p:nvSpPr>
        <p:spPr>
          <a:xfrm>
            <a:off x="7478100" y="4459475"/>
            <a:ext cx="3331800" cy="18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Deeplink Manager</a:t>
            </a:r>
            <a:endParaRPr sz="4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37"/>
          <p:cNvSpPr/>
          <p:nvPr/>
        </p:nvSpPr>
        <p:spPr>
          <a:xfrm>
            <a:off x="1362200" y="2074400"/>
            <a:ext cx="2769000" cy="2379900"/>
          </a:xfrm>
          <a:prstGeom prst="flowChartAlternateProcess">
            <a:avLst/>
          </a:prstGeom>
          <a:solidFill>
            <a:srgbClr val="891CB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1" name="Google Shape;261;p37"/>
          <p:cNvSpPr txBox="1"/>
          <p:nvPr/>
        </p:nvSpPr>
        <p:spPr>
          <a:xfrm>
            <a:off x="1530501" y="2539562"/>
            <a:ext cx="2432400" cy="14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Dashboard</a:t>
            </a:r>
            <a:endParaRPr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2" name="Google Shape;262;p37"/>
          <p:cNvSpPr/>
          <p:nvPr/>
        </p:nvSpPr>
        <p:spPr>
          <a:xfrm>
            <a:off x="14592225" y="2074400"/>
            <a:ext cx="2769000" cy="2379900"/>
          </a:xfrm>
          <a:prstGeom prst="flowChartAlternateProcess">
            <a:avLst/>
          </a:prstGeom>
          <a:solidFill>
            <a:srgbClr val="891CB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3" name="Google Shape;263;p37"/>
          <p:cNvSpPr txBox="1"/>
          <p:nvPr/>
        </p:nvSpPr>
        <p:spPr>
          <a:xfrm>
            <a:off x="14760526" y="2539562"/>
            <a:ext cx="2432400" cy="14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Pagamento de Faturas</a:t>
            </a:r>
            <a:endParaRPr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4" name="Google Shape;264;p37"/>
          <p:cNvSpPr/>
          <p:nvPr/>
        </p:nvSpPr>
        <p:spPr>
          <a:xfrm>
            <a:off x="1362200" y="6335375"/>
            <a:ext cx="2769000" cy="2379900"/>
          </a:xfrm>
          <a:prstGeom prst="flowChartAlternateProcess">
            <a:avLst/>
          </a:prstGeom>
          <a:solidFill>
            <a:srgbClr val="891CB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5" name="Google Shape;265;p37"/>
          <p:cNvSpPr txBox="1"/>
          <p:nvPr/>
        </p:nvSpPr>
        <p:spPr>
          <a:xfrm>
            <a:off x="1530501" y="6800537"/>
            <a:ext cx="2432400" cy="14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Transações</a:t>
            </a:r>
            <a:endParaRPr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p37"/>
          <p:cNvSpPr/>
          <p:nvPr/>
        </p:nvSpPr>
        <p:spPr>
          <a:xfrm>
            <a:off x="14592225" y="6335375"/>
            <a:ext cx="2769000" cy="2379900"/>
          </a:xfrm>
          <a:prstGeom prst="flowChartAlternateProcess">
            <a:avLst/>
          </a:prstGeom>
          <a:solidFill>
            <a:srgbClr val="891CB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7" name="Google Shape;267;p37"/>
          <p:cNvSpPr txBox="1"/>
          <p:nvPr/>
        </p:nvSpPr>
        <p:spPr>
          <a:xfrm>
            <a:off x="14760526" y="6800537"/>
            <a:ext cx="2432400" cy="14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Outros módulos...</a:t>
            </a:r>
            <a:endParaRPr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8" name="Google Shape;268;p37"/>
          <p:cNvCxnSpPr/>
          <p:nvPr/>
        </p:nvCxnSpPr>
        <p:spPr>
          <a:xfrm>
            <a:off x="4131300" y="3264425"/>
            <a:ext cx="3255600" cy="11832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9" name="Google Shape;269;p37"/>
          <p:cNvCxnSpPr>
            <a:endCxn id="262" idx="1"/>
          </p:cNvCxnSpPr>
          <p:nvPr/>
        </p:nvCxnSpPr>
        <p:spPr>
          <a:xfrm flipH="1" rot="10800000">
            <a:off x="11025525" y="3264350"/>
            <a:ext cx="3566700" cy="12378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0" name="Google Shape;270;p37"/>
          <p:cNvCxnSpPr>
            <a:endCxn id="266" idx="1"/>
          </p:cNvCxnSpPr>
          <p:nvPr/>
        </p:nvCxnSpPr>
        <p:spPr>
          <a:xfrm>
            <a:off x="10970925" y="6417425"/>
            <a:ext cx="3621300" cy="11079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1" name="Google Shape;271;p37"/>
          <p:cNvCxnSpPr>
            <a:endCxn id="264" idx="3"/>
          </p:cNvCxnSpPr>
          <p:nvPr/>
        </p:nvCxnSpPr>
        <p:spPr>
          <a:xfrm flipH="1">
            <a:off x="4131200" y="6417425"/>
            <a:ext cx="3173700" cy="11079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2" name="Google Shape;272;p37"/>
          <p:cNvSpPr txBox="1"/>
          <p:nvPr/>
        </p:nvSpPr>
        <p:spPr>
          <a:xfrm rot="1569147">
            <a:off x="11950202" y="6253375"/>
            <a:ext cx="1751289" cy="6563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Observer</a:t>
            </a:r>
            <a:endParaRPr sz="3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3" name="Google Shape;273;p37"/>
          <p:cNvSpPr txBox="1"/>
          <p:nvPr/>
        </p:nvSpPr>
        <p:spPr>
          <a:xfrm rot="-1835606">
            <a:off x="11905946" y="3209783"/>
            <a:ext cx="1751277" cy="6563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Observer</a:t>
            </a:r>
            <a:endParaRPr sz="3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" name="Google Shape;274;p37"/>
          <p:cNvSpPr txBox="1"/>
          <p:nvPr/>
        </p:nvSpPr>
        <p:spPr>
          <a:xfrm rot="1680816">
            <a:off x="4883401" y="3209739"/>
            <a:ext cx="1751401" cy="6564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Dispatch</a:t>
            </a:r>
            <a:endParaRPr sz="3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" name="Google Shape;275;p37"/>
          <p:cNvSpPr txBox="1"/>
          <p:nvPr/>
        </p:nvSpPr>
        <p:spPr>
          <a:xfrm rot="-1806824">
            <a:off x="4804311" y="6253433"/>
            <a:ext cx="1751382" cy="656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Observer</a:t>
            </a:r>
            <a:endParaRPr sz="3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8"/>
          <p:cNvSpPr txBox="1"/>
          <p:nvPr/>
        </p:nvSpPr>
        <p:spPr>
          <a:xfrm>
            <a:off x="5420700" y="1016000"/>
            <a:ext cx="74466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Deeplinks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" name="Google Shape;281;p38"/>
          <p:cNvSpPr txBox="1"/>
          <p:nvPr/>
        </p:nvSpPr>
        <p:spPr>
          <a:xfrm>
            <a:off x="1416450" y="2223875"/>
            <a:ext cx="15455100" cy="68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38761D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// Singleton</a:t>
            </a:r>
            <a:endParaRPr sz="2400">
              <a:solidFill>
                <a:srgbClr val="38761D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class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DeeplinkManager(</a:t>
            </a: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val 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processors: Set&lt;Processor&gt;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 {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fun 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process(context: Context, uri: String) {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    processors.firstOrNull { it.matches(uri) }?.process(context, params(uri))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private fun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params(uri: String): Map&lt;String, Any&gt; { … }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interface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Processor {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fun 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matches(uri: String): Boolean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2400">
                <a:solidFill>
                  <a:srgbClr val="0000F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fun </a:t>
            </a: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process(context: Context, params: Map&lt;String, Any&gt;)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sz="2400">
              <a:solidFill>
                <a:srgbClr val="0000FF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9"/>
          <p:cNvSpPr txBox="1"/>
          <p:nvPr/>
        </p:nvSpPr>
        <p:spPr>
          <a:xfrm>
            <a:off x="6096000" y="1016000"/>
            <a:ext cx="60960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Solução</a:t>
            </a:r>
            <a:endParaRPr b="1" sz="48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" name="Google Shape;287;p39"/>
          <p:cNvSpPr/>
          <p:nvPr/>
        </p:nvSpPr>
        <p:spPr>
          <a:xfrm>
            <a:off x="7228800" y="3255725"/>
            <a:ext cx="3830400" cy="4283400"/>
          </a:xfrm>
          <a:prstGeom prst="flowChartAlternateProcess">
            <a:avLst/>
          </a:prstGeom>
          <a:solidFill>
            <a:srgbClr val="891CB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88" name="Google Shape;288;p39"/>
          <p:cNvSpPr txBox="1"/>
          <p:nvPr/>
        </p:nvSpPr>
        <p:spPr>
          <a:xfrm>
            <a:off x="7478100" y="4459475"/>
            <a:ext cx="3331800" cy="18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Deeplink Manager</a:t>
            </a:r>
            <a:endParaRPr sz="4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9" name="Google Shape;289;p39"/>
          <p:cNvSpPr/>
          <p:nvPr/>
        </p:nvSpPr>
        <p:spPr>
          <a:xfrm>
            <a:off x="1362200" y="2074400"/>
            <a:ext cx="2769000" cy="2379900"/>
          </a:xfrm>
          <a:prstGeom prst="flowChartAlternateProcess">
            <a:avLst/>
          </a:prstGeom>
          <a:solidFill>
            <a:srgbClr val="891CB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0" name="Google Shape;290;p39"/>
          <p:cNvSpPr txBox="1"/>
          <p:nvPr/>
        </p:nvSpPr>
        <p:spPr>
          <a:xfrm>
            <a:off x="1530501" y="2539562"/>
            <a:ext cx="2432400" cy="14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React Native</a:t>
            </a:r>
            <a:endParaRPr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" name="Google Shape;291;p39"/>
          <p:cNvSpPr/>
          <p:nvPr/>
        </p:nvSpPr>
        <p:spPr>
          <a:xfrm>
            <a:off x="14592225" y="2074400"/>
            <a:ext cx="2769000" cy="2379900"/>
          </a:xfrm>
          <a:prstGeom prst="flowChartAlternateProcess">
            <a:avLst/>
          </a:prstGeom>
          <a:solidFill>
            <a:srgbClr val="891CB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2" name="Google Shape;292;p39"/>
          <p:cNvSpPr txBox="1"/>
          <p:nvPr/>
        </p:nvSpPr>
        <p:spPr>
          <a:xfrm>
            <a:off x="14760526" y="2539562"/>
            <a:ext cx="2432400" cy="14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Nativo</a:t>
            </a:r>
            <a:endParaRPr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3" name="Google Shape;293;p39"/>
          <p:cNvSpPr/>
          <p:nvPr/>
        </p:nvSpPr>
        <p:spPr>
          <a:xfrm>
            <a:off x="1362200" y="6335375"/>
            <a:ext cx="2769000" cy="2379900"/>
          </a:xfrm>
          <a:prstGeom prst="flowChartAlternateProcess">
            <a:avLst/>
          </a:prstGeom>
          <a:solidFill>
            <a:srgbClr val="891CB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4" name="Google Shape;294;p39"/>
          <p:cNvSpPr txBox="1"/>
          <p:nvPr/>
        </p:nvSpPr>
        <p:spPr>
          <a:xfrm>
            <a:off x="1530501" y="6800537"/>
            <a:ext cx="2432400" cy="14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Flutter</a:t>
            </a:r>
            <a:endParaRPr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5" name="Google Shape;295;p39"/>
          <p:cNvSpPr/>
          <p:nvPr/>
        </p:nvSpPr>
        <p:spPr>
          <a:xfrm>
            <a:off x="14592225" y="6335375"/>
            <a:ext cx="2769000" cy="2379900"/>
          </a:xfrm>
          <a:prstGeom prst="flowChartAlternateProcess">
            <a:avLst/>
          </a:prstGeom>
          <a:solidFill>
            <a:srgbClr val="891CB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6" name="Google Shape;296;p39"/>
          <p:cNvSpPr txBox="1"/>
          <p:nvPr/>
        </p:nvSpPr>
        <p:spPr>
          <a:xfrm>
            <a:off x="14760526" y="6800537"/>
            <a:ext cx="2432400" cy="14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React Native</a:t>
            </a:r>
            <a:endParaRPr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97" name="Google Shape;297;p39"/>
          <p:cNvCxnSpPr/>
          <p:nvPr/>
        </p:nvCxnSpPr>
        <p:spPr>
          <a:xfrm>
            <a:off x="4131300" y="3264425"/>
            <a:ext cx="3255600" cy="11832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8" name="Google Shape;298;p39"/>
          <p:cNvCxnSpPr>
            <a:endCxn id="291" idx="1"/>
          </p:cNvCxnSpPr>
          <p:nvPr/>
        </p:nvCxnSpPr>
        <p:spPr>
          <a:xfrm flipH="1" rot="10800000">
            <a:off x="11025525" y="3264350"/>
            <a:ext cx="3566700" cy="12378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9" name="Google Shape;299;p39"/>
          <p:cNvCxnSpPr>
            <a:endCxn id="295" idx="1"/>
          </p:cNvCxnSpPr>
          <p:nvPr/>
        </p:nvCxnSpPr>
        <p:spPr>
          <a:xfrm>
            <a:off x="10970925" y="6417425"/>
            <a:ext cx="3621300" cy="11079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0" name="Google Shape;300;p39"/>
          <p:cNvCxnSpPr>
            <a:endCxn id="293" idx="3"/>
          </p:cNvCxnSpPr>
          <p:nvPr/>
        </p:nvCxnSpPr>
        <p:spPr>
          <a:xfrm flipH="1">
            <a:off x="4131200" y="6417425"/>
            <a:ext cx="3173700" cy="11079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891CBB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1" name="Google Shape;301;p39"/>
          <p:cNvSpPr txBox="1"/>
          <p:nvPr/>
        </p:nvSpPr>
        <p:spPr>
          <a:xfrm rot="1569147">
            <a:off x="11950202" y="6253375"/>
            <a:ext cx="1751289" cy="6563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Observer</a:t>
            </a:r>
            <a:endParaRPr sz="3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p39"/>
          <p:cNvSpPr txBox="1"/>
          <p:nvPr/>
        </p:nvSpPr>
        <p:spPr>
          <a:xfrm rot="-1835606">
            <a:off x="11905946" y="3209783"/>
            <a:ext cx="1751277" cy="6563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Observer</a:t>
            </a:r>
            <a:endParaRPr sz="3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p39"/>
          <p:cNvSpPr txBox="1"/>
          <p:nvPr/>
        </p:nvSpPr>
        <p:spPr>
          <a:xfrm rot="1680816">
            <a:off x="4883401" y="3209739"/>
            <a:ext cx="1751401" cy="6564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Dispatch</a:t>
            </a:r>
            <a:endParaRPr sz="3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39"/>
          <p:cNvSpPr txBox="1"/>
          <p:nvPr/>
        </p:nvSpPr>
        <p:spPr>
          <a:xfrm rot="-1806824">
            <a:off x="4804311" y="6253433"/>
            <a:ext cx="1751382" cy="656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Observer</a:t>
            </a:r>
            <a:endParaRPr sz="30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4F4F4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0"/>
          <p:cNvSpPr txBox="1"/>
          <p:nvPr/>
        </p:nvSpPr>
        <p:spPr>
          <a:xfrm>
            <a:off x="723875" y="7239000"/>
            <a:ext cx="12931200" cy="18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600">
                <a:solidFill>
                  <a:srgbClr val="891CBB"/>
                </a:solidFill>
                <a:latin typeface="Roboto"/>
                <a:ea typeface="Roboto"/>
                <a:cs typeface="Roboto"/>
                <a:sym typeface="Roboto"/>
              </a:rPr>
              <a:t>Perguntas</a:t>
            </a:r>
            <a:endParaRPr sz="13600">
              <a:solidFill>
                <a:srgbClr val="891C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41"/>
          <p:cNvPicPr preferRelativeResize="0"/>
          <p:nvPr/>
        </p:nvPicPr>
        <p:blipFill rotWithShape="1">
          <a:blip r:embed="rId3">
            <a:alphaModFix/>
          </a:blip>
          <a:srcRect b="12491" l="0" r="0" t="11480"/>
          <a:stretch/>
        </p:blipFill>
        <p:spPr>
          <a:xfrm>
            <a:off x="1177700" y="2192781"/>
            <a:ext cx="3657600" cy="37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15" name="Google Shape;315;p41"/>
          <p:cNvSpPr txBox="1"/>
          <p:nvPr/>
        </p:nvSpPr>
        <p:spPr>
          <a:xfrm>
            <a:off x="1675500" y="7503631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github.com/wnascimento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6" name="Google Shape;31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6000" y="7550044"/>
            <a:ext cx="534476" cy="534476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1"/>
          <p:cNvSpPr txBox="1"/>
          <p:nvPr/>
        </p:nvSpPr>
        <p:spPr>
          <a:xfrm>
            <a:off x="1675500" y="6807781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@wnascimento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8" name="Google Shape;318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9588" y="6807794"/>
            <a:ext cx="627300" cy="627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1"/>
          <p:cNvSpPr txBox="1"/>
          <p:nvPr/>
        </p:nvSpPr>
        <p:spPr>
          <a:xfrm>
            <a:off x="929600" y="6058994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Weverson (vevé)</a:t>
            </a:r>
            <a:endParaRPr b="1" sz="3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0" name="Google Shape;320;p41"/>
          <p:cNvSpPr txBox="1"/>
          <p:nvPr/>
        </p:nvSpPr>
        <p:spPr>
          <a:xfrm>
            <a:off x="7058850" y="6807781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github.com/tmoura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1" name="Google Shape;32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5750" y="6854194"/>
            <a:ext cx="534476" cy="534476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1"/>
          <p:cNvSpPr txBox="1"/>
          <p:nvPr/>
        </p:nvSpPr>
        <p:spPr>
          <a:xfrm>
            <a:off x="6382550" y="6058994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Thiago (thithi)</a:t>
            </a:r>
            <a:endParaRPr b="1" sz="3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3" name="Google Shape;323;p41"/>
          <p:cNvPicPr preferRelativeResize="0"/>
          <p:nvPr/>
        </p:nvPicPr>
        <p:blipFill rotWithShape="1">
          <a:blip r:embed="rId6">
            <a:alphaModFix/>
          </a:blip>
          <a:srcRect b="18888" l="10254" r="10254" t="1613"/>
          <a:stretch/>
        </p:blipFill>
        <p:spPr>
          <a:xfrm>
            <a:off x="6675650" y="2192781"/>
            <a:ext cx="3612600" cy="37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Imagem" id="324" name="Google Shape;324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7875" y="418650"/>
            <a:ext cx="1945199" cy="80992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1"/>
          <p:cNvSpPr/>
          <p:nvPr/>
        </p:nvSpPr>
        <p:spPr>
          <a:xfrm>
            <a:off x="12102350" y="0"/>
            <a:ext cx="6185700" cy="10287000"/>
          </a:xfrm>
          <a:prstGeom prst="rect">
            <a:avLst/>
          </a:prstGeom>
          <a:solidFill>
            <a:srgbClr val="8A05B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1"/>
          <p:cNvSpPr txBox="1"/>
          <p:nvPr/>
        </p:nvSpPr>
        <p:spPr>
          <a:xfrm>
            <a:off x="12419875" y="4003200"/>
            <a:ext cx="5660400" cy="22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Obrigado!</a:t>
            </a:r>
            <a:endParaRPr sz="6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7" name="Google Shape;327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76000" y="8270800"/>
            <a:ext cx="534476" cy="534476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1"/>
          <p:cNvSpPr txBox="1"/>
          <p:nvPr/>
        </p:nvSpPr>
        <p:spPr>
          <a:xfrm>
            <a:off x="1675500" y="8224388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in/wnascimento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9" name="Google Shape;329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05750" y="7602950"/>
            <a:ext cx="534476" cy="534476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1"/>
          <p:cNvSpPr txBox="1"/>
          <p:nvPr/>
        </p:nvSpPr>
        <p:spPr>
          <a:xfrm>
            <a:off x="7058850" y="7556538"/>
            <a:ext cx="3905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in/mourathiago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