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48" r:id="rId4"/>
    <p:sldMasterId id="2147483650" r:id="rId5"/>
    <p:sldMasterId id="214748366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</p:sldIdLst>
  <p:sldSz cy="5143500" cx="9144000"/>
  <p:notesSz cx="9144000" cy="6858000"/>
  <p:embeddedFontLst>
    <p:embeddedFont>
      <p:font typeface="Roboto"/>
      <p:regular r:id="rId53"/>
      <p:bold r:id="rId54"/>
      <p:italic r:id="rId55"/>
      <p:boldItalic r:id="rId56"/>
    </p:embeddedFont>
    <p:embeddedFont>
      <p:font typeface="Nunito"/>
      <p:regular r:id="rId57"/>
      <p:bold r:id="rId58"/>
      <p:italic r:id="rId59"/>
      <p:boldItalic r:id="rId60"/>
    </p:embeddedFont>
    <p:embeddedFont>
      <p:font typeface="Monda"/>
      <p:regular r:id="rId61"/>
      <p:bold r:id="rId6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{2D200454-40CA-4A62-9FC3-DE9A4176ACB9}">
      <p15:notes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notesGuideLst>
    </p:ext>
    <p:ext uri="http://customooxmlschemas.google.com/">
      <go:slidesCustomData xmlns:go="http://customooxmlschemas.google.com/" r:id="rId63" roundtripDataSignature="AMtx7mhB7p9z+jmeBQy5UiHlJ9GJ/sG9R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notes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3.xml"/><Relationship Id="rId42" Type="http://schemas.openxmlformats.org/officeDocument/2006/relationships/slide" Target="slides/slide35.xml"/><Relationship Id="rId41" Type="http://schemas.openxmlformats.org/officeDocument/2006/relationships/slide" Target="slides/slide34.xml"/><Relationship Id="rId44" Type="http://schemas.openxmlformats.org/officeDocument/2006/relationships/slide" Target="slides/slide37.xml"/><Relationship Id="rId43" Type="http://schemas.openxmlformats.org/officeDocument/2006/relationships/slide" Target="slides/slide36.xml"/><Relationship Id="rId46" Type="http://schemas.openxmlformats.org/officeDocument/2006/relationships/slide" Target="slides/slide39.xml"/><Relationship Id="rId45" Type="http://schemas.openxmlformats.org/officeDocument/2006/relationships/slide" Target="slides/slide38.xml"/><Relationship Id="rId1" Type="http://schemas.openxmlformats.org/officeDocument/2006/relationships/theme" Target="theme/theme4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48" Type="http://schemas.openxmlformats.org/officeDocument/2006/relationships/slide" Target="slides/slide41.xml"/><Relationship Id="rId47" Type="http://schemas.openxmlformats.org/officeDocument/2006/relationships/slide" Target="slides/slide40.xml"/><Relationship Id="rId49" Type="http://schemas.openxmlformats.org/officeDocument/2006/relationships/slide" Target="slides/slide42.xml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slide" Target="slides/slide24.xml"/><Relationship Id="rId30" Type="http://schemas.openxmlformats.org/officeDocument/2006/relationships/slide" Target="slides/slide23.xml"/><Relationship Id="rId33" Type="http://schemas.openxmlformats.org/officeDocument/2006/relationships/slide" Target="slides/slide26.xml"/><Relationship Id="rId32" Type="http://schemas.openxmlformats.org/officeDocument/2006/relationships/slide" Target="slides/slide25.xml"/><Relationship Id="rId35" Type="http://schemas.openxmlformats.org/officeDocument/2006/relationships/slide" Target="slides/slide28.xml"/><Relationship Id="rId34" Type="http://schemas.openxmlformats.org/officeDocument/2006/relationships/slide" Target="slides/slide27.xml"/><Relationship Id="rId37" Type="http://schemas.openxmlformats.org/officeDocument/2006/relationships/slide" Target="slides/slide30.xml"/><Relationship Id="rId36" Type="http://schemas.openxmlformats.org/officeDocument/2006/relationships/slide" Target="slides/slide29.xml"/><Relationship Id="rId39" Type="http://schemas.openxmlformats.org/officeDocument/2006/relationships/slide" Target="slides/slide32.xml"/><Relationship Id="rId38" Type="http://schemas.openxmlformats.org/officeDocument/2006/relationships/slide" Target="slides/slide31.xml"/><Relationship Id="rId62" Type="http://schemas.openxmlformats.org/officeDocument/2006/relationships/font" Target="fonts/Monda-bold.fntdata"/><Relationship Id="rId61" Type="http://schemas.openxmlformats.org/officeDocument/2006/relationships/font" Target="fonts/Monda-regular.fntdata"/><Relationship Id="rId20" Type="http://schemas.openxmlformats.org/officeDocument/2006/relationships/slide" Target="slides/slide13.xml"/><Relationship Id="rId63" Type="http://customschemas.google.com/relationships/presentationmetadata" Target="metadata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60" Type="http://schemas.openxmlformats.org/officeDocument/2006/relationships/font" Target="fonts/Nunito-boldItalic.fntdata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29" Type="http://schemas.openxmlformats.org/officeDocument/2006/relationships/slide" Target="slides/slide22.xml"/><Relationship Id="rId51" Type="http://schemas.openxmlformats.org/officeDocument/2006/relationships/slide" Target="slides/slide44.xml"/><Relationship Id="rId50" Type="http://schemas.openxmlformats.org/officeDocument/2006/relationships/slide" Target="slides/slide43.xml"/><Relationship Id="rId53" Type="http://schemas.openxmlformats.org/officeDocument/2006/relationships/font" Target="fonts/Roboto-regular.fntdata"/><Relationship Id="rId52" Type="http://schemas.openxmlformats.org/officeDocument/2006/relationships/slide" Target="slides/slide45.xml"/><Relationship Id="rId11" Type="http://schemas.openxmlformats.org/officeDocument/2006/relationships/slide" Target="slides/slide4.xml"/><Relationship Id="rId55" Type="http://schemas.openxmlformats.org/officeDocument/2006/relationships/font" Target="fonts/Roboto-italic.fntdata"/><Relationship Id="rId10" Type="http://schemas.openxmlformats.org/officeDocument/2006/relationships/slide" Target="slides/slide3.xml"/><Relationship Id="rId54" Type="http://schemas.openxmlformats.org/officeDocument/2006/relationships/font" Target="fonts/Roboto-bold.fntdata"/><Relationship Id="rId13" Type="http://schemas.openxmlformats.org/officeDocument/2006/relationships/slide" Target="slides/slide6.xml"/><Relationship Id="rId57" Type="http://schemas.openxmlformats.org/officeDocument/2006/relationships/font" Target="fonts/Nunito-regular.fntdata"/><Relationship Id="rId12" Type="http://schemas.openxmlformats.org/officeDocument/2006/relationships/slide" Target="slides/slide5.xml"/><Relationship Id="rId56" Type="http://schemas.openxmlformats.org/officeDocument/2006/relationships/font" Target="fonts/Roboto-boldItalic.fntdata"/><Relationship Id="rId15" Type="http://schemas.openxmlformats.org/officeDocument/2006/relationships/slide" Target="slides/slide8.xml"/><Relationship Id="rId59" Type="http://schemas.openxmlformats.org/officeDocument/2006/relationships/font" Target="fonts/Nunito-italic.fntdata"/><Relationship Id="rId14" Type="http://schemas.openxmlformats.org/officeDocument/2006/relationships/slide" Target="slides/slide7.xml"/><Relationship Id="rId58" Type="http://schemas.openxmlformats.org/officeDocument/2006/relationships/font" Target="fonts/Nunito-bold.fntdata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5180012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6513512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Alison e Fábio</a:t>
            </a:r>
            <a:endParaRPr/>
          </a:p>
        </p:txBody>
      </p:sp>
      <p:sp>
        <p:nvSpPr>
          <p:cNvPr id="93" name="Google Shape;93;p1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61b228007c_1_34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Fábio</a:t>
            </a:r>
            <a:endParaRPr/>
          </a:p>
        </p:txBody>
      </p:sp>
      <p:sp>
        <p:nvSpPr>
          <p:cNvPr id="100" name="Google Shape;100;g61b228007c_1_34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Fabio</a:t>
            </a:r>
            <a:endParaRPr b="1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Viewability?</a:t>
            </a:r>
            <a:endParaRPr b="1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4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KPI de mercado usado para estimar o percentual de impressões de publicidade que tiveram chance de ser vistas pelo usuário.</a:t>
            </a:r>
            <a:endParaRPr sz="14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4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00">
                <a:solidFill>
                  <a:srgbClr val="999999"/>
                </a:solidFill>
                <a:latin typeface="Nunito"/>
                <a:ea typeface="Nunito"/>
                <a:cs typeface="Nunito"/>
                <a:sym typeface="Nunito"/>
              </a:rPr>
              <a:t>Padrão de Mercado:</a:t>
            </a:r>
            <a:endParaRPr sz="1000">
              <a:solidFill>
                <a:srgbClr val="999999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00">
                <a:solidFill>
                  <a:srgbClr val="999999"/>
                </a:solidFill>
                <a:latin typeface="Nunito"/>
                <a:ea typeface="Nunito"/>
                <a:cs typeface="Nunito"/>
                <a:sym typeface="Nunito"/>
              </a:rPr>
              <a:t>Display - mínimo de 50% da área da publicidade exibida na tela do usuário por ao menos 1 segundo.</a:t>
            </a:r>
            <a:endParaRPr sz="1000">
              <a:solidFill>
                <a:srgbClr val="999999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999999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000">
                <a:solidFill>
                  <a:srgbClr val="999999"/>
                </a:solidFill>
                <a:latin typeface="Nunito"/>
                <a:ea typeface="Nunito"/>
                <a:cs typeface="Nunito"/>
                <a:sym typeface="Nunito"/>
              </a:rPr>
              <a:t>Vídeo - mínimo de 50% da área da publicidade em vídeo exibida na tela do usuário por ao menos 2 segundos.</a:t>
            </a:r>
            <a:endParaRPr/>
          </a:p>
        </p:txBody>
      </p:sp>
      <p:sp>
        <p:nvSpPr>
          <p:cNvPr id="106" name="Google Shape;106;p2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61c78e60a8_8_895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Fabio</a:t>
            </a:r>
            <a:endParaRPr b="1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Viewability?</a:t>
            </a:r>
            <a:endParaRPr b="1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4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KPI de mercado usado para estimar o percentual de impressões de publicidade que tiveram chance de ser vistas pelo usuário.</a:t>
            </a:r>
            <a:endParaRPr sz="14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4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00">
                <a:solidFill>
                  <a:srgbClr val="999999"/>
                </a:solidFill>
                <a:latin typeface="Nunito"/>
                <a:ea typeface="Nunito"/>
                <a:cs typeface="Nunito"/>
                <a:sym typeface="Nunito"/>
              </a:rPr>
              <a:t>Padrão de Mercado:</a:t>
            </a:r>
            <a:endParaRPr sz="1000">
              <a:solidFill>
                <a:srgbClr val="999999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00">
                <a:solidFill>
                  <a:srgbClr val="999999"/>
                </a:solidFill>
                <a:latin typeface="Nunito"/>
                <a:ea typeface="Nunito"/>
                <a:cs typeface="Nunito"/>
                <a:sym typeface="Nunito"/>
              </a:rPr>
              <a:t>Display - mínimo de 50% da área da publicidade exibida na tela do usuário por ao menos 1 segundo.</a:t>
            </a:r>
            <a:endParaRPr sz="1000">
              <a:solidFill>
                <a:srgbClr val="999999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999999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000">
                <a:solidFill>
                  <a:srgbClr val="999999"/>
                </a:solidFill>
                <a:latin typeface="Nunito"/>
                <a:ea typeface="Nunito"/>
                <a:cs typeface="Nunito"/>
                <a:sym typeface="Nunito"/>
              </a:rPr>
              <a:t>Vídeo - mínimo de 50% da área da publicidade em vídeo exibida na tela do usuário por ao menos 2 segundos.</a:t>
            </a:r>
            <a:endParaRPr/>
          </a:p>
        </p:txBody>
      </p:sp>
      <p:sp>
        <p:nvSpPr>
          <p:cNvPr id="115" name="Google Shape;115;g61c78e60a8_8_895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61c78e60a8_0_0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Fabio</a:t>
            </a:r>
            <a:endParaRPr b="1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Viewability?</a:t>
            </a:r>
            <a:endParaRPr b="1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4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KPI de mercado usado para estimar o percentual de impressões de publicidade que tiveram chance de ser vistas pelo usuário.</a:t>
            </a:r>
            <a:endParaRPr sz="14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4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000">
                <a:solidFill>
                  <a:srgbClr val="999999"/>
                </a:solidFill>
                <a:latin typeface="Nunito"/>
                <a:ea typeface="Nunito"/>
                <a:cs typeface="Nunito"/>
                <a:sym typeface="Nunito"/>
              </a:rPr>
              <a:t>Padrão de Mercado:</a:t>
            </a:r>
            <a:endParaRPr sz="1000">
              <a:solidFill>
                <a:srgbClr val="999999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000">
                <a:solidFill>
                  <a:srgbClr val="999999"/>
                </a:solidFill>
                <a:latin typeface="Nunito"/>
                <a:ea typeface="Nunito"/>
                <a:cs typeface="Nunito"/>
                <a:sym typeface="Nunito"/>
              </a:rPr>
              <a:t>Display - mínimo de 50% da área da publicidade exibida na tela do usuário por ao menos 1 segundo.</a:t>
            </a:r>
            <a:endParaRPr sz="1000">
              <a:solidFill>
                <a:srgbClr val="999999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000">
              <a:solidFill>
                <a:srgbClr val="999999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000">
                <a:solidFill>
                  <a:srgbClr val="999999"/>
                </a:solidFill>
                <a:latin typeface="Nunito"/>
                <a:ea typeface="Nunito"/>
                <a:cs typeface="Nunito"/>
                <a:sym typeface="Nunito"/>
              </a:rPr>
              <a:t>Vídeo - mínimo de 50% da área da publicidade em vídeo exibida na tela do usuário por ao menos 2 segundos.</a:t>
            </a:r>
            <a:endParaRPr/>
          </a:p>
        </p:txBody>
      </p:sp>
      <p:sp>
        <p:nvSpPr>
          <p:cNvPr id="125" name="Google Shape;125;g61c78e60a8_0_0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61c78e60a8_8_1004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Fabio</a:t>
            </a:r>
            <a:endParaRPr b="1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Viewability?</a:t>
            </a:r>
            <a:endParaRPr b="1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4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KPI de mercado usado para estimar o percentual de impressões de publicidade que tiveram chance de ser vistas pelo usuário.</a:t>
            </a:r>
            <a:endParaRPr sz="14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4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000">
                <a:solidFill>
                  <a:srgbClr val="999999"/>
                </a:solidFill>
                <a:latin typeface="Nunito"/>
                <a:ea typeface="Nunito"/>
                <a:cs typeface="Nunito"/>
                <a:sym typeface="Nunito"/>
              </a:rPr>
              <a:t>Padrão de Mercado:</a:t>
            </a:r>
            <a:endParaRPr sz="1000">
              <a:solidFill>
                <a:srgbClr val="999999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000">
                <a:solidFill>
                  <a:srgbClr val="999999"/>
                </a:solidFill>
                <a:latin typeface="Nunito"/>
                <a:ea typeface="Nunito"/>
                <a:cs typeface="Nunito"/>
                <a:sym typeface="Nunito"/>
              </a:rPr>
              <a:t>Display - mínimo de 50% da área da publicidade exibida na tela do usuário por ao menos 1 segundo.</a:t>
            </a:r>
            <a:endParaRPr sz="1000">
              <a:solidFill>
                <a:srgbClr val="999999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000">
              <a:solidFill>
                <a:srgbClr val="999999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000">
                <a:solidFill>
                  <a:srgbClr val="999999"/>
                </a:solidFill>
                <a:latin typeface="Nunito"/>
                <a:ea typeface="Nunito"/>
                <a:cs typeface="Nunito"/>
                <a:sym typeface="Nunito"/>
              </a:rPr>
              <a:t>Vídeo - mínimo de 50% da área da publicidade em vídeo exibida na tela do usuário por ao menos 2 segundos.</a:t>
            </a:r>
            <a:endParaRPr/>
          </a:p>
        </p:txBody>
      </p:sp>
      <p:sp>
        <p:nvSpPr>
          <p:cNvPr id="133" name="Google Shape;133;g61c78e60a8_8_1004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61b874fc5c_3_18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Fabio</a:t>
            </a:r>
            <a:endParaRPr b="1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Viewability?</a:t>
            </a:r>
            <a:endParaRPr b="1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4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KPI de mercado usado para estimar o percentual de impressões de publicidade que tiveram chance de ser vistas pelo usuário.</a:t>
            </a:r>
            <a:endParaRPr sz="14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4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000">
                <a:solidFill>
                  <a:srgbClr val="999999"/>
                </a:solidFill>
                <a:latin typeface="Nunito"/>
                <a:ea typeface="Nunito"/>
                <a:cs typeface="Nunito"/>
                <a:sym typeface="Nunito"/>
              </a:rPr>
              <a:t>Padrão de Mercado:</a:t>
            </a:r>
            <a:endParaRPr sz="1000">
              <a:solidFill>
                <a:srgbClr val="999999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000">
                <a:solidFill>
                  <a:srgbClr val="999999"/>
                </a:solidFill>
                <a:latin typeface="Nunito"/>
                <a:ea typeface="Nunito"/>
                <a:cs typeface="Nunito"/>
                <a:sym typeface="Nunito"/>
              </a:rPr>
              <a:t>Display - mínimo de 50% da área da publicidade exibida na tela do usuário por ao menos 1 segundo.</a:t>
            </a:r>
            <a:endParaRPr sz="1000">
              <a:solidFill>
                <a:srgbClr val="999999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000">
              <a:solidFill>
                <a:srgbClr val="999999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000">
                <a:solidFill>
                  <a:srgbClr val="999999"/>
                </a:solidFill>
                <a:latin typeface="Nunito"/>
                <a:ea typeface="Nunito"/>
                <a:cs typeface="Nunito"/>
                <a:sym typeface="Nunito"/>
              </a:rPr>
              <a:t>Vídeo - mínimo de 50% da área da publicidade em vídeo exibida na tela do usuário por ao menos 2 segundos.</a:t>
            </a:r>
            <a:endParaRPr/>
          </a:p>
        </p:txBody>
      </p:sp>
      <p:sp>
        <p:nvSpPr>
          <p:cNvPr id="141" name="Google Shape;141;g61b874fc5c_3_18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61c78e60a8_8_206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Fabio</a:t>
            </a:r>
            <a:endParaRPr b="1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Viewability?</a:t>
            </a:r>
            <a:endParaRPr b="1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4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KPI de mercado usado para estimar o percentual de impressões de publicidade que tiveram chance de ser vistas pelo usuário.</a:t>
            </a:r>
            <a:endParaRPr sz="14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4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000">
                <a:solidFill>
                  <a:srgbClr val="999999"/>
                </a:solidFill>
                <a:latin typeface="Nunito"/>
                <a:ea typeface="Nunito"/>
                <a:cs typeface="Nunito"/>
                <a:sym typeface="Nunito"/>
              </a:rPr>
              <a:t>Padrão de Mercado:</a:t>
            </a:r>
            <a:endParaRPr sz="1000">
              <a:solidFill>
                <a:srgbClr val="999999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000">
                <a:solidFill>
                  <a:srgbClr val="999999"/>
                </a:solidFill>
                <a:latin typeface="Nunito"/>
                <a:ea typeface="Nunito"/>
                <a:cs typeface="Nunito"/>
                <a:sym typeface="Nunito"/>
              </a:rPr>
              <a:t>Display - mínimo de 50% da área da publicidade exibida na tela do usuário por ao menos 1 segundo.</a:t>
            </a:r>
            <a:endParaRPr sz="1000">
              <a:solidFill>
                <a:srgbClr val="999999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000">
              <a:solidFill>
                <a:srgbClr val="999999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000">
                <a:solidFill>
                  <a:srgbClr val="999999"/>
                </a:solidFill>
                <a:latin typeface="Nunito"/>
                <a:ea typeface="Nunito"/>
                <a:cs typeface="Nunito"/>
                <a:sym typeface="Nunito"/>
              </a:rPr>
              <a:t>Vídeo - mínimo de 50% da área da publicidade em vídeo exibida na tela do usuário por ao menos 2 segundos.</a:t>
            </a:r>
            <a:endParaRPr/>
          </a:p>
        </p:txBody>
      </p:sp>
      <p:sp>
        <p:nvSpPr>
          <p:cNvPr id="223" name="Google Shape;223;g61c78e60a8_8_206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61c78e60a8_8_350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Fabio</a:t>
            </a:r>
            <a:endParaRPr b="1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Viewability?</a:t>
            </a:r>
            <a:endParaRPr b="1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4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KPI de mercado usado para estimar o percentual de impressões de publicidade que tiveram chance de ser vistas pelo usuário.</a:t>
            </a:r>
            <a:endParaRPr sz="14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4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000">
                <a:solidFill>
                  <a:srgbClr val="999999"/>
                </a:solidFill>
                <a:latin typeface="Nunito"/>
                <a:ea typeface="Nunito"/>
                <a:cs typeface="Nunito"/>
                <a:sym typeface="Nunito"/>
              </a:rPr>
              <a:t>Padrão de Mercado:</a:t>
            </a:r>
            <a:endParaRPr sz="1000">
              <a:solidFill>
                <a:srgbClr val="999999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000">
                <a:solidFill>
                  <a:srgbClr val="999999"/>
                </a:solidFill>
                <a:latin typeface="Nunito"/>
                <a:ea typeface="Nunito"/>
                <a:cs typeface="Nunito"/>
                <a:sym typeface="Nunito"/>
              </a:rPr>
              <a:t>Display - mínimo de 50% da área da publicidade exibida na tela do usuário por ao menos 1 segundo.</a:t>
            </a:r>
            <a:endParaRPr sz="1000">
              <a:solidFill>
                <a:srgbClr val="999999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000">
              <a:solidFill>
                <a:srgbClr val="999999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000">
                <a:solidFill>
                  <a:srgbClr val="999999"/>
                </a:solidFill>
                <a:latin typeface="Nunito"/>
                <a:ea typeface="Nunito"/>
                <a:cs typeface="Nunito"/>
                <a:sym typeface="Nunito"/>
              </a:rPr>
              <a:t>Vídeo - mínimo de 50% da área da publicidade em vídeo exibida na tela do usuário por ao menos 2 segundos.</a:t>
            </a:r>
            <a:endParaRPr/>
          </a:p>
        </p:txBody>
      </p:sp>
      <p:sp>
        <p:nvSpPr>
          <p:cNvPr id="305" name="Google Shape;305;g61c78e60a8_8_350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61c78e60a8_8_851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Fabio</a:t>
            </a:r>
            <a:endParaRPr b="1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Viewability?</a:t>
            </a:r>
            <a:endParaRPr b="1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4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KPI de mercado usado para estimar o percentual de impressões de publicidade que tiveram chance de ser vistas pelo usuário.</a:t>
            </a:r>
            <a:endParaRPr sz="14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4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000">
                <a:solidFill>
                  <a:srgbClr val="999999"/>
                </a:solidFill>
                <a:latin typeface="Nunito"/>
                <a:ea typeface="Nunito"/>
                <a:cs typeface="Nunito"/>
                <a:sym typeface="Nunito"/>
              </a:rPr>
              <a:t>Padrão de Mercado:</a:t>
            </a:r>
            <a:endParaRPr sz="1000">
              <a:solidFill>
                <a:srgbClr val="999999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000">
                <a:solidFill>
                  <a:srgbClr val="999999"/>
                </a:solidFill>
                <a:latin typeface="Nunito"/>
                <a:ea typeface="Nunito"/>
                <a:cs typeface="Nunito"/>
                <a:sym typeface="Nunito"/>
              </a:rPr>
              <a:t>Display - mínimo de 50% da área da publicidade exibida na tela do usuário por ao menos 1 segundo.</a:t>
            </a:r>
            <a:endParaRPr sz="1000">
              <a:solidFill>
                <a:srgbClr val="999999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000">
              <a:solidFill>
                <a:srgbClr val="999999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000">
                <a:solidFill>
                  <a:srgbClr val="999999"/>
                </a:solidFill>
                <a:latin typeface="Nunito"/>
                <a:ea typeface="Nunito"/>
                <a:cs typeface="Nunito"/>
                <a:sym typeface="Nunito"/>
              </a:rPr>
              <a:t>Vídeo - mínimo de 50% da área da publicidade em vídeo exibida na tela do usuário por ao menos 2 segundos.</a:t>
            </a:r>
            <a:endParaRPr/>
          </a:p>
        </p:txBody>
      </p:sp>
      <p:sp>
        <p:nvSpPr>
          <p:cNvPr id="334" name="Google Shape;334;g61c78e60a8_8_851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g61c78e60a8_8_807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Fabio</a:t>
            </a:r>
            <a:endParaRPr b="1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Viewability?</a:t>
            </a:r>
            <a:endParaRPr b="1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4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KPI de mercado usado para estimar o percentual de impressões de publicidade que tiveram chance de ser vistas pelo usuário.</a:t>
            </a:r>
            <a:endParaRPr sz="14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4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000">
                <a:solidFill>
                  <a:srgbClr val="999999"/>
                </a:solidFill>
                <a:latin typeface="Nunito"/>
                <a:ea typeface="Nunito"/>
                <a:cs typeface="Nunito"/>
                <a:sym typeface="Nunito"/>
              </a:rPr>
              <a:t>Padrão de Mercado:</a:t>
            </a:r>
            <a:endParaRPr sz="1000">
              <a:solidFill>
                <a:srgbClr val="999999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000">
                <a:solidFill>
                  <a:srgbClr val="999999"/>
                </a:solidFill>
                <a:latin typeface="Nunito"/>
                <a:ea typeface="Nunito"/>
                <a:cs typeface="Nunito"/>
                <a:sym typeface="Nunito"/>
              </a:rPr>
              <a:t>Display - mínimo de 50% da área da publicidade exibida na tela do usuário por ao menos 1 segundo.</a:t>
            </a:r>
            <a:endParaRPr sz="1000">
              <a:solidFill>
                <a:srgbClr val="999999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000">
              <a:solidFill>
                <a:srgbClr val="999999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000">
                <a:solidFill>
                  <a:srgbClr val="999999"/>
                </a:solidFill>
                <a:latin typeface="Nunito"/>
                <a:ea typeface="Nunito"/>
                <a:cs typeface="Nunito"/>
                <a:sym typeface="Nunito"/>
              </a:rPr>
              <a:t>Vídeo - mínimo de 50% da área da publicidade em vídeo exibida na tela do usuário por ao menos 2 segundos.</a:t>
            </a:r>
            <a:endParaRPr/>
          </a:p>
        </p:txBody>
      </p:sp>
      <p:sp>
        <p:nvSpPr>
          <p:cNvPr id="363" name="Google Shape;363;g61c78e60a8_8_807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g61b874fc5c_11_0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Fabio</a:t>
            </a:r>
            <a:endParaRPr b="1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Viewability?</a:t>
            </a:r>
            <a:endParaRPr b="1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4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KPI de mercado usado para estimar o percentual de impressões de publicidade que tiveram chance de ser vistas pelo usuário.</a:t>
            </a:r>
            <a:endParaRPr sz="14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4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000">
                <a:solidFill>
                  <a:srgbClr val="999999"/>
                </a:solidFill>
                <a:latin typeface="Nunito"/>
                <a:ea typeface="Nunito"/>
                <a:cs typeface="Nunito"/>
                <a:sym typeface="Nunito"/>
              </a:rPr>
              <a:t>Padrão de Mercado:</a:t>
            </a:r>
            <a:endParaRPr sz="1000">
              <a:solidFill>
                <a:srgbClr val="999999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000">
                <a:solidFill>
                  <a:srgbClr val="999999"/>
                </a:solidFill>
                <a:latin typeface="Nunito"/>
                <a:ea typeface="Nunito"/>
                <a:cs typeface="Nunito"/>
                <a:sym typeface="Nunito"/>
              </a:rPr>
              <a:t>Display - mínimo de 50% da área da publicidade exibida na tela do usuário por ao menos 1 segundo.</a:t>
            </a:r>
            <a:endParaRPr sz="1000">
              <a:solidFill>
                <a:srgbClr val="999999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000">
              <a:solidFill>
                <a:srgbClr val="999999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000">
                <a:solidFill>
                  <a:srgbClr val="999999"/>
                </a:solidFill>
                <a:latin typeface="Nunito"/>
                <a:ea typeface="Nunito"/>
                <a:cs typeface="Nunito"/>
                <a:sym typeface="Nunito"/>
              </a:rPr>
              <a:t>Vídeo - mínimo de 50% da área da publicidade em vídeo exibida na tela do usuário por ao menos 2 segundos.</a:t>
            </a:r>
            <a:endParaRPr/>
          </a:p>
        </p:txBody>
      </p:sp>
      <p:sp>
        <p:nvSpPr>
          <p:cNvPr id="385" name="Google Shape;385;g61b874fc5c_11_0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g61c78e60a8_10_81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4" name="Google Shape;464;g61c78e60a8_10_81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Fabio</a:t>
            </a:r>
            <a:endParaRPr/>
          </a:p>
        </p:txBody>
      </p:sp>
      <p:sp>
        <p:nvSpPr>
          <p:cNvPr id="465" name="Google Shape;465;g61c78e60a8_10_81:notes"/>
          <p:cNvSpPr txBox="1"/>
          <p:nvPr>
            <p:ph idx="12" type="sldNum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g61b874fc5c_11_187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solidFill>
                  <a:schemeClr val="dk1"/>
                </a:solidFill>
              </a:rPr>
              <a:t>Fabio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solidFill>
                  <a:schemeClr val="dk1"/>
                </a:solidFill>
              </a:rPr>
              <a:t>Multi-armed bandit é um problema clássico de otimização onde um conjunto de recursos devem ser alocados da melhor forma possível.  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solidFill>
                  <a:schemeClr val="dk1"/>
                </a:solidFill>
              </a:rPr>
              <a:t>O nome MAB vem daquelas máquinas de cassino.  E lida com o famoso dilema de exploration and exploitation.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solidFill>
                  <a:schemeClr val="dk1"/>
                </a:solidFill>
              </a:rPr>
              <a:t>Reinforcement learning é uma área de inteligência artificial que permite que agentes interajam com um ambiente e através de feedbacks consigam resolver um determinado problema.</a:t>
            </a:r>
            <a:endParaRPr b="1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70" name="Google Shape;470;g61b874fc5c_11_187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g61c78e60a8_8_987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Fabio</a:t>
            </a:r>
            <a:endParaRPr b="1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Viewability?</a:t>
            </a:r>
            <a:endParaRPr b="1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4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KPI de mercado usado para estimar o percentual de impressões de publicidade que tiveram chance de ser vistas pelo usuário.</a:t>
            </a:r>
            <a:endParaRPr sz="14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4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000">
                <a:solidFill>
                  <a:srgbClr val="999999"/>
                </a:solidFill>
                <a:latin typeface="Nunito"/>
                <a:ea typeface="Nunito"/>
                <a:cs typeface="Nunito"/>
                <a:sym typeface="Nunito"/>
              </a:rPr>
              <a:t>Padrão de Mercado:</a:t>
            </a:r>
            <a:endParaRPr sz="1000">
              <a:solidFill>
                <a:srgbClr val="999999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000">
                <a:solidFill>
                  <a:srgbClr val="999999"/>
                </a:solidFill>
                <a:latin typeface="Nunito"/>
                <a:ea typeface="Nunito"/>
                <a:cs typeface="Nunito"/>
                <a:sym typeface="Nunito"/>
              </a:rPr>
              <a:t>Display - mínimo de 50% da área da publicidade exibida na tela do usuário por ao menos 1 segundo.</a:t>
            </a:r>
            <a:endParaRPr sz="1000">
              <a:solidFill>
                <a:srgbClr val="999999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000">
              <a:solidFill>
                <a:srgbClr val="999999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000">
                <a:solidFill>
                  <a:srgbClr val="999999"/>
                </a:solidFill>
                <a:latin typeface="Nunito"/>
                <a:ea typeface="Nunito"/>
                <a:cs typeface="Nunito"/>
                <a:sym typeface="Nunito"/>
              </a:rPr>
              <a:t>Vídeo - mínimo de 50% da área da publicidade em vídeo exibida na tela do usuário por ao menos 2 segundos.</a:t>
            </a:r>
            <a:endParaRPr/>
          </a:p>
        </p:txBody>
      </p:sp>
      <p:sp>
        <p:nvSpPr>
          <p:cNvPr id="477" name="Google Shape;477;g61c78e60a8_8_987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8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g61b874fc5c_1_0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Fabio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Dar um overview dos MABs que temos em nossa plataforma. Basicamente iremos citar esses nomes e dar uma breve introdução, dando </a:t>
            </a:r>
            <a:r>
              <a:rPr lang="en-US"/>
              <a:t>ênfase</a:t>
            </a:r>
            <a:r>
              <a:rPr lang="en-US"/>
              <a:t> </a:t>
            </a:r>
            <a:r>
              <a:rPr lang="en-US"/>
              <a:t>às</a:t>
            </a:r>
            <a:r>
              <a:rPr lang="en-US"/>
              <a:t> diferenças.</a:t>
            </a:r>
            <a:endParaRPr/>
          </a:p>
        </p:txBody>
      </p:sp>
      <p:sp>
        <p:nvSpPr>
          <p:cNvPr id="483" name="Google Shape;483;g61b874fc5c_1_0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g61b874fc5c_1_24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Alison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O algoritmo fica 100% do tempo explorando cada arm até um período fixo de iterações. Depois o arm com melhor média é exploitado 90% e 10% do tempo ele explora escolhendo outros arms além dos melhores.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Nesse exemplo e = 0.1</a:t>
            </a:r>
            <a:endParaRPr/>
          </a:p>
        </p:txBody>
      </p:sp>
      <p:sp>
        <p:nvSpPr>
          <p:cNvPr id="499" name="Google Shape;499;g61b874fc5c_1_24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4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g61b874fc5c_1_43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Alison</a:t>
            </a:r>
            <a:endParaRPr/>
          </a:p>
        </p:txBody>
      </p:sp>
      <p:sp>
        <p:nvSpPr>
          <p:cNvPr id="506" name="Google Shape;506;g61b874fc5c_1_43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g61b874fc5c_1_32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Alison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O UCB1 estima a média real da população a partir da média amostral mais uma confidência máxima. A fórmula do UCB1 deriva da desigualdade de Chernoff-Hoeffing que estima uma </a:t>
            </a:r>
            <a:r>
              <a:rPr lang="en-US"/>
              <a:t>confidência</a:t>
            </a:r>
            <a:r>
              <a:rPr lang="en-US"/>
              <a:t> máxima a uma probabilidade amostral para que seja pelo menos igual a média populacional. Nessa </a:t>
            </a:r>
            <a:r>
              <a:rPr lang="en-US"/>
              <a:t>fórmula</a:t>
            </a:r>
            <a:r>
              <a:rPr lang="en-US"/>
              <a:t> quanto maior o tk(número de iterações do arm em questão) menor se torna a confidência e quanto maior o t (número de iterações totais do mab) maior se torna a confidência (exploration).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Ou seja, a medida que o arm recebe mais impressões mais certeza temos que a média amostral se aproxima da média populacional e com isso </a:t>
            </a:r>
            <a:r>
              <a:rPr lang="en-US"/>
              <a:t>diminuímos</a:t>
            </a:r>
            <a:r>
              <a:rPr lang="en-US"/>
              <a:t> a confidência. Ao mesmo tempo os arms que não recebem muitas impressões a sua confidência aumenta, pois temos poucas amostras em relação a quantidade total coletada e a média populacional fica cada vez mais distante da real, o que faz com que precisamos </a:t>
            </a:r>
            <a:r>
              <a:rPr lang="en-US"/>
              <a:t>maximizar</a:t>
            </a:r>
            <a:r>
              <a:rPr lang="en-US"/>
              <a:t> a confidência.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>
                <a:solidFill>
                  <a:schemeClr val="dk1"/>
                </a:solidFill>
              </a:rPr>
              <a:t>Isso garante que cada arm seja exposto frequentemente e indefinidamente, balanceando o exploration e o exploitation.</a:t>
            </a:r>
            <a:endParaRPr/>
          </a:p>
        </p:txBody>
      </p:sp>
      <p:sp>
        <p:nvSpPr>
          <p:cNvPr id="526" name="Google Shape;526;g61b874fc5c_1_32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3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g61b874fc5c_1_49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Alison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Na prática, não na teoria (é muito </a:t>
            </a:r>
            <a:r>
              <a:rPr lang="en-US"/>
              <a:t>difícil</a:t>
            </a:r>
            <a:r>
              <a:rPr lang="en-US"/>
              <a:t> de provar), o ucbt é um melhoramento do ucb1, computa a </a:t>
            </a:r>
            <a:r>
              <a:rPr lang="en-US"/>
              <a:t>variância</a:t>
            </a:r>
            <a:r>
              <a:rPr lang="en-US"/>
              <a:t> das amostras para cada arm e adiciona na </a:t>
            </a:r>
            <a:r>
              <a:rPr lang="en-US"/>
              <a:t>variável</a:t>
            </a:r>
            <a:r>
              <a:rPr lang="en-US"/>
              <a:t> de </a:t>
            </a:r>
            <a:r>
              <a:rPr lang="en-US"/>
              <a:t>confidência</a:t>
            </a:r>
            <a:r>
              <a:rPr lang="en-US"/>
              <a:t> da </a:t>
            </a:r>
            <a:r>
              <a:rPr lang="en-US"/>
              <a:t>fórmula</a:t>
            </a:r>
            <a:r>
              <a:rPr lang="en-US"/>
              <a:t> do ucb1.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Ler tópicos do slide.</a:t>
            </a:r>
            <a:endParaRPr/>
          </a:p>
        </p:txBody>
      </p:sp>
      <p:sp>
        <p:nvSpPr>
          <p:cNvPr id="533" name="Google Shape;533;g61b874fc5c_1_49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38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g61b874fc5c_4_0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Alison</a:t>
            </a:r>
            <a:endParaRPr/>
          </a:p>
        </p:txBody>
      </p:sp>
      <p:sp>
        <p:nvSpPr>
          <p:cNvPr id="540" name="Google Shape;540;g61b874fc5c_4_0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g61c78e60a8_4_110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7" name="Google Shape;547;g61c78e60a8_4_110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Alison</a:t>
            </a:r>
            <a:endParaRPr/>
          </a:p>
        </p:txBody>
      </p:sp>
      <p:sp>
        <p:nvSpPr>
          <p:cNvPr id="548" name="Google Shape;548;g61c78e60a8_4_110:notes"/>
          <p:cNvSpPr txBox="1"/>
          <p:nvPr>
            <p:ph idx="12" type="sldNum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53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g61b874fc5c_2_139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5" name="Google Shape;555;g61b874fc5c_2_139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Alison</a:t>
            </a:r>
            <a:endParaRPr/>
          </a:p>
        </p:txBody>
      </p:sp>
      <p:sp>
        <p:nvSpPr>
          <p:cNvPr id="556" name="Google Shape;556;g61b874fc5c_2_139:notes"/>
          <p:cNvSpPr txBox="1"/>
          <p:nvPr>
            <p:ph idx="12" type="sldNum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6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g61c78e60a8_4_72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3" name="Google Shape;563;g61c78e60a8_4_72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Alison</a:t>
            </a:r>
            <a:endParaRPr/>
          </a:p>
        </p:txBody>
      </p:sp>
      <p:sp>
        <p:nvSpPr>
          <p:cNvPr id="564" name="Google Shape;564;g61c78e60a8_4_72:notes"/>
          <p:cNvSpPr txBox="1"/>
          <p:nvPr>
            <p:ph idx="12" type="sldNum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69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g61c78e60a8_4_91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1" name="Google Shape;571;g61c78e60a8_4_91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Alison</a:t>
            </a:r>
            <a:endParaRPr/>
          </a:p>
        </p:txBody>
      </p:sp>
      <p:sp>
        <p:nvSpPr>
          <p:cNvPr id="572" name="Google Shape;572;g61c78e60a8_4_91:notes"/>
          <p:cNvSpPr txBox="1"/>
          <p:nvPr>
            <p:ph idx="12" type="sldNum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77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g61c78e60a8_4_173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9" name="Google Shape;579;g61c78e60a8_4_173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Alison</a:t>
            </a:r>
            <a:endParaRPr/>
          </a:p>
        </p:txBody>
      </p:sp>
      <p:sp>
        <p:nvSpPr>
          <p:cNvPr id="580" name="Google Shape;580;g61c78e60a8_4_173:notes"/>
          <p:cNvSpPr txBox="1"/>
          <p:nvPr>
            <p:ph idx="12" type="sldNum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87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g61c78e60a8_3_0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Fabio</a:t>
            </a:r>
            <a:endParaRPr/>
          </a:p>
        </p:txBody>
      </p:sp>
      <p:sp>
        <p:nvSpPr>
          <p:cNvPr id="589" name="Google Shape;589;g61c78e60a8_3_0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95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g61c78e60a8_3_6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Fabio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Além de ler os pontos do slide e explicar, temos que dizer que os contextuais da literatura ou eram muito complexos e pesados ou não serviam para a gente. Os contextuais online da literatura a maioria é linear ou utiliza kernel, nós </a:t>
            </a:r>
            <a:r>
              <a:rPr lang="en-US"/>
              <a:t>queríamos</a:t>
            </a:r>
            <a:r>
              <a:rPr lang="en-US"/>
              <a:t> uma solução </a:t>
            </a:r>
            <a:r>
              <a:rPr lang="en-US"/>
              <a:t>não</a:t>
            </a:r>
            <a:r>
              <a:rPr lang="en-US"/>
              <a:t> linear e que as features fossem todas </a:t>
            </a:r>
            <a:r>
              <a:rPr lang="en-US"/>
              <a:t>adaptáveis</a:t>
            </a:r>
            <a:r>
              <a:rPr lang="en-US"/>
              <a:t> por chamada, a maioria dos contextuais assume as features como feature_usuario + feature_conteudo, no nosso caso as features do </a:t>
            </a:r>
            <a:r>
              <a:rPr lang="en-US"/>
              <a:t>conteúdo</a:t>
            </a:r>
            <a:r>
              <a:rPr lang="en-US"/>
              <a:t> não são fixas a elas mesmas (como uma </a:t>
            </a:r>
            <a:r>
              <a:rPr lang="en-US"/>
              <a:t>matéria</a:t>
            </a:r>
            <a:r>
              <a:rPr lang="en-US"/>
              <a:t> a ser recomendada a feature do </a:t>
            </a:r>
            <a:r>
              <a:rPr lang="en-US"/>
              <a:t>conteúdo</a:t>
            </a:r>
            <a:r>
              <a:rPr lang="en-US"/>
              <a:t> sempre é a mesma.).</a:t>
            </a:r>
            <a:endParaRPr/>
          </a:p>
        </p:txBody>
      </p:sp>
      <p:sp>
        <p:nvSpPr>
          <p:cNvPr id="597" name="Google Shape;597;g61c78e60a8_3_6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g61c78e60a8_3_12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-"/>
            </a:pPr>
            <a:r>
              <a:rPr lang="en-US" sz="14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Falar pq nao usamos o </a:t>
            </a:r>
            <a:r>
              <a:rPr lang="en-US" sz="14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LinUCB</a:t>
            </a:r>
            <a:endParaRPr sz="14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Alison</a:t>
            </a:r>
            <a:endParaRPr sz="14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04" name="Google Shape;604;g61c78e60a8_3_12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09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g61c78e60a8_10_87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Alison</a:t>
            </a:r>
            <a:endParaRPr/>
          </a:p>
        </p:txBody>
      </p:sp>
      <p:sp>
        <p:nvSpPr>
          <p:cNvPr id="611" name="Google Shape;611;g61c78e60a8_10_87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15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g61c78e60a8_3_22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Alison</a:t>
            </a:r>
            <a:endParaRPr/>
          </a:p>
        </p:txBody>
      </p:sp>
      <p:sp>
        <p:nvSpPr>
          <p:cNvPr id="617" name="Google Shape;617;g61c78e60a8_3_22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28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g61c78e60a8_4_207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</a:pPr>
            <a:r>
              <a:rPr lang="en-US" sz="14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Non Linear Contextual Multi-armed bandit</a:t>
            </a:r>
            <a:endParaRPr sz="14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</a:pPr>
            <a:r>
              <a:rPr lang="en-US" sz="14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Considera que os rewards dos arms não são linearmente separáveis</a:t>
            </a:r>
            <a:endParaRPr sz="14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</a:pPr>
            <a:r>
              <a:rPr lang="en-US" sz="14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Rede Neural Adaptativa + Fator de exploração e-greedy automatizado pelo Thompson Sampling</a:t>
            </a:r>
            <a:endParaRPr sz="14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Alison</a:t>
            </a:r>
            <a:endParaRPr sz="14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30" name="Google Shape;630;g61c78e60a8_4_207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4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Google Shape;642;g61c78e60a8_9_36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Fabio</a:t>
            </a:r>
            <a:endParaRPr/>
          </a:p>
        </p:txBody>
      </p:sp>
      <p:sp>
        <p:nvSpPr>
          <p:cNvPr id="643" name="Google Shape;643;g61c78e60a8_9_36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47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Google Shape;648;g61c78e60a8_9_42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Fabio</a:t>
            </a:r>
            <a:endParaRPr/>
          </a:p>
        </p:txBody>
      </p:sp>
      <p:sp>
        <p:nvSpPr>
          <p:cNvPr id="649" name="Google Shape;649;g61c78e60a8_9_42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59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Google Shape;660;g61c78e60a8_9_53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Simulação sem troca de probabilidade.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Fabio</a:t>
            </a:r>
            <a:endParaRPr/>
          </a:p>
        </p:txBody>
      </p:sp>
      <p:sp>
        <p:nvSpPr>
          <p:cNvPr id="661" name="Google Shape;661;g61c78e60a8_9_53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65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g61c78e60a8_10_142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7" name="Google Shape;667;g61c78e60a8_10_142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Fabio</a:t>
            </a:r>
            <a:endParaRPr/>
          </a:p>
        </p:txBody>
      </p:sp>
      <p:sp>
        <p:nvSpPr>
          <p:cNvPr id="668" name="Google Shape;668;g61c78e60a8_10_142:notes"/>
          <p:cNvSpPr txBox="1"/>
          <p:nvPr>
            <p:ph idx="12" type="sldNum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7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Google Shape;672;g61c78e60a8_10_152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Simulação sem troca de probabilidade.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Fabio</a:t>
            </a:r>
            <a:endParaRPr/>
          </a:p>
        </p:txBody>
      </p:sp>
      <p:sp>
        <p:nvSpPr>
          <p:cNvPr id="673" name="Google Shape;673;g61c78e60a8_10_152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80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g61c78e60a8_10_228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Simulação sem troca de probabilidade.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Fabio</a:t>
            </a:r>
            <a:endParaRPr/>
          </a:p>
        </p:txBody>
      </p:sp>
      <p:sp>
        <p:nvSpPr>
          <p:cNvPr id="682" name="Google Shape;682;g61c78e60a8_10_228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93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Google Shape;694;g61c78e60a8_10_160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Simulação sem troca de probabilidade.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Fabio</a:t>
            </a:r>
            <a:endParaRPr/>
          </a:p>
        </p:txBody>
      </p:sp>
      <p:sp>
        <p:nvSpPr>
          <p:cNvPr id="695" name="Google Shape;695;g61c78e60a8_10_160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00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Google Shape;701;g61c78e60a8_9_1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Esse gráfico mostra a percentagem dos melhores algoritmos nos experimentos analisados. Essa é uma análise frequentista e não tem </a:t>
            </a:r>
            <a:r>
              <a:rPr lang="en-US"/>
              <a:t>significância</a:t>
            </a:r>
            <a:r>
              <a:rPr lang="en-US"/>
              <a:t>. 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Precisamos l</a:t>
            </a:r>
            <a:r>
              <a:rPr lang="en-US"/>
              <a:t>embrar que não existe melhor algoritmo generalizado, cada experimento tem um comportamento diferente e um algoritmo que melhor se encaixa à esse comportamento!!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Alison</a:t>
            </a:r>
            <a:endParaRPr/>
          </a:p>
        </p:txBody>
      </p:sp>
      <p:sp>
        <p:nvSpPr>
          <p:cNvPr id="702" name="Google Shape;702;g61c78e60a8_9_1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17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Google Shape;718;g61b874fc5c_2_32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9" name="Google Shape;719;g61b874fc5c_2_32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Fabio</a:t>
            </a:r>
            <a:endParaRPr/>
          </a:p>
        </p:txBody>
      </p:sp>
      <p:sp>
        <p:nvSpPr>
          <p:cNvPr id="720" name="Google Shape;720;g61b874fc5c_2_32:notes"/>
          <p:cNvSpPr txBox="1"/>
          <p:nvPr>
            <p:ph idx="12" type="sldNum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25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g62176ecee9_0_0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7" name="Google Shape;727;g62176ecee9_0_0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Alison</a:t>
            </a:r>
            <a:endParaRPr/>
          </a:p>
        </p:txBody>
      </p:sp>
      <p:sp>
        <p:nvSpPr>
          <p:cNvPr id="728" name="Google Shape;728;g62176ecee9_0_0:notes"/>
          <p:cNvSpPr txBox="1"/>
          <p:nvPr>
            <p:ph idx="12" type="sldNum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33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g61b874fc5c_2_0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5" name="Google Shape;735;g61b874fc5c_2_0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Alison, Fabio</a:t>
            </a:r>
            <a:endParaRPr/>
          </a:p>
        </p:txBody>
      </p:sp>
      <p:sp>
        <p:nvSpPr>
          <p:cNvPr id="736" name="Google Shape;736;g61b874fc5c_2_0:notes"/>
          <p:cNvSpPr txBox="1"/>
          <p:nvPr>
            <p:ph idx="12" type="sldNum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49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" name="Google Shape;750;p3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51" name="Google Shape;751;p3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54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5" name="Google Shape;755;g61b874fc5c_4_184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756" name="Google Shape;756;g61b874fc5c_4_184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lide de título" type="title">
  <p:cSld name="TITLE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5"/>
          <p:cNvSpPr txBox="1"/>
          <p:nvPr>
            <p:ph type="ctrTitle"/>
          </p:nvPr>
        </p:nvSpPr>
        <p:spPr>
          <a:xfrm>
            <a:off x="684213" y="2950369"/>
            <a:ext cx="7772400" cy="4524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1" type="subTitle"/>
          </p:nvPr>
        </p:nvSpPr>
        <p:spPr>
          <a:xfrm>
            <a:off x="1371600" y="3489723"/>
            <a:ext cx="6400800" cy="7393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ítulo e conteúdo" type="obj">
  <p:cSld name="OBJEC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7"/>
          <p:cNvSpPr txBox="1"/>
          <p:nvPr>
            <p:ph type="title"/>
          </p:nvPr>
        </p:nvSpPr>
        <p:spPr>
          <a:xfrm>
            <a:off x="250825" y="209550"/>
            <a:ext cx="5689500" cy="69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Nunito"/>
              <a:buNone/>
              <a:defRPr sz="2400">
                <a:latin typeface="Nunito"/>
                <a:ea typeface="Nunito"/>
                <a:cs typeface="Nunito"/>
                <a:sym typeface="Nunit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7"/>
          <p:cNvSpPr txBox="1"/>
          <p:nvPr>
            <p:ph idx="1" type="body"/>
          </p:nvPr>
        </p:nvSpPr>
        <p:spPr>
          <a:xfrm>
            <a:off x="250825" y="1168400"/>
            <a:ext cx="8642350" cy="34020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unito"/>
              <a:buChar char="•"/>
              <a:defRPr>
                <a:latin typeface="Nunito"/>
                <a:ea typeface="Nunito"/>
                <a:cs typeface="Nunito"/>
                <a:sym typeface="Nunito"/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unito"/>
              <a:buChar char="•"/>
              <a:defRPr>
                <a:latin typeface="Nunito"/>
                <a:ea typeface="Nunito"/>
                <a:cs typeface="Nunito"/>
                <a:sym typeface="Nunito"/>
              </a:defRPr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unito"/>
              <a:buChar char="•"/>
              <a:defRPr>
                <a:latin typeface="Nunito"/>
                <a:ea typeface="Nunito"/>
                <a:cs typeface="Nunito"/>
                <a:sym typeface="Nunito"/>
              </a:defRPr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unito"/>
              <a:buChar char="•"/>
              <a:defRPr>
                <a:latin typeface="Nunito"/>
                <a:ea typeface="Nunito"/>
                <a:cs typeface="Nunito"/>
                <a:sym typeface="Nunito"/>
              </a:defRPr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unito"/>
              <a:buChar char="•"/>
              <a:defRPr>
                <a:latin typeface="Nunito"/>
                <a:ea typeface="Nunito"/>
                <a:cs typeface="Nunito"/>
                <a:sym typeface="Nunito"/>
              </a:defRPr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unito"/>
              <a:buChar char="•"/>
              <a:defRPr>
                <a:latin typeface="Nunito"/>
                <a:ea typeface="Nunito"/>
                <a:cs typeface="Nunito"/>
                <a:sym typeface="Nunito"/>
              </a:defRPr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unito"/>
              <a:buChar char="•"/>
              <a:defRPr>
                <a:latin typeface="Nunito"/>
                <a:ea typeface="Nunito"/>
                <a:cs typeface="Nunito"/>
                <a:sym typeface="Nunito"/>
              </a:defRPr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unito"/>
              <a:buChar char="•"/>
              <a:defRPr>
                <a:latin typeface="Nunito"/>
                <a:ea typeface="Nunito"/>
                <a:cs typeface="Nunito"/>
                <a:sym typeface="Nunito"/>
              </a:defRPr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unito"/>
              <a:buChar char="•"/>
              <a:defRPr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ítulo e texto verticais" type="vertTitleAndTx">
  <p:cSld name="VERTICAL_TITLE_AND_VERTICAL_TEXT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0"/>
          <p:cNvSpPr txBox="1"/>
          <p:nvPr>
            <p:ph type="title"/>
          </p:nvPr>
        </p:nvSpPr>
        <p:spPr>
          <a:xfrm rot="5400000">
            <a:off x="5709048" y="1385491"/>
            <a:ext cx="4207669" cy="21605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0"/>
          <p:cNvSpPr txBox="1"/>
          <p:nvPr>
            <p:ph idx="1" type="body"/>
          </p:nvPr>
        </p:nvSpPr>
        <p:spPr>
          <a:xfrm rot="5400000">
            <a:off x="1311673" y="-698897"/>
            <a:ext cx="4207669" cy="63293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ítulo e texto vertical" type="vertTx">
  <p:cSld name="VERTICAL_TEXT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1"/>
          <p:cNvSpPr txBox="1"/>
          <p:nvPr>
            <p:ph type="title"/>
          </p:nvPr>
        </p:nvSpPr>
        <p:spPr>
          <a:xfrm>
            <a:off x="250825" y="361950"/>
            <a:ext cx="5689600" cy="69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1"/>
          <p:cNvSpPr txBox="1"/>
          <p:nvPr>
            <p:ph idx="1" type="body"/>
          </p:nvPr>
        </p:nvSpPr>
        <p:spPr>
          <a:xfrm rot="5400000">
            <a:off x="2870994" y="-1451769"/>
            <a:ext cx="3402012" cy="8642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Imagem com Legenda" type="picTx">
  <p:cSld name="PICTURE_WITH_CAPTION_TEXT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2"/>
          <p:cNvSpPr txBox="1"/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2"/>
          <p:cNvSpPr/>
          <p:nvPr>
            <p:ph idx="2" type="pic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1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1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1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1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1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2" name="Google Shape;62;p12"/>
          <p:cNvSpPr txBox="1"/>
          <p:nvPr>
            <p:ph idx="1" type="body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údo com Legenda" type="objTx">
  <p:cSld name="OBJECT_WITH_CAPTION_TEX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3"/>
          <p:cNvSpPr txBox="1"/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3"/>
          <p:cNvSpPr txBox="1"/>
          <p:nvPr>
            <p:ph idx="1" type="body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6" name="Google Shape;66;p13"/>
          <p:cNvSpPr txBox="1"/>
          <p:nvPr>
            <p:ph idx="2" type="body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Em branco" type="blank">
  <p:cSld name="BLANK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omente título" type="titleOnly">
  <p:cSld name="TITLE_ONLY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/>
          <p:nvPr>
            <p:ph type="title"/>
          </p:nvPr>
        </p:nvSpPr>
        <p:spPr>
          <a:xfrm>
            <a:off x="250825" y="361950"/>
            <a:ext cx="5689600" cy="69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ação" type="twoTxTwoObj">
  <p:cSld name="TWO_OBJECTS_WITH_TEXT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73" name="Google Shape;73;p16"/>
          <p:cNvSpPr txBox="1"/>
          <p:nvPr>
            <p:ph idx="2" type="body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74" name="Google Shape;74;p16"/>
          <p:cNvSpPr txBox="1"/>
          <p:nvPr>
            <p:ph idx="3" type="body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75" name="Google Shape;75;p16"/>
          <p:cNvSpPr txBox="1"/>
          <p:nvPr>
            <p:ph idx="4" type="body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Duas Partes de Conteúdo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250825" y="361950"/>
            <a:ext cx="5689600" cy="69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250826" y="1168004"/>
            <a:ext cx="4244975" cy="34016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48201" y="1168004"/>
            <a:ext cx="4244975" cy="34016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beçalho da Seção" type="secHead">
  <p:cSld name="SECTION_HEADER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8"/>
          <p:cNvSpPr txBox="1"/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8"/>
          <p:cNvSpPr txBox="1"/>
          <p:nvPr>
            <p:ph idx="1" type="body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Em branco" type="blank">
  <p:cSld name="BLANK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9"/>
          <p:cNvSpPr txBox="1"/>
          <p:nvPr>
            <p:ph idx="10" type="dt"/>
          </p:nvPr>
        </p:nvSpPr>
        <p:spPr>
          <a:xfrm>
            <a:off x="457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9"/>
          <p:cNvSpPr txBox="1"/>
          <p:nvPr>
            <p:ph idx="11" type="ftr"/>
          </p:nvPr>
        </p:nvSpPr>
        <p:spPr>
          <a:xfrm>
            <a:off x="3124200" y="4767262"/>
            <a:ext cx="28956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9"/>
          <p:cNvSpPr txBox="1"/>
          <p:nvPr>
            <p:ph idx="12" type="sldNum"/>
          </p:nvPr>
        </p:nvSpPr>
        <p:spPr>
          <a:xfrm>
            <a:off x="6553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theme" Target="../theme/theme4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"/>
          <p:cNvSpPr txBox="1"/>
          <p:nvPr/>
        </p:nvSpPr>
        <p:spPr>
          <a:xfrm>
            <a:off x="5148262" y="4875212"/>
            <a:ext cx="3995737" cy="309562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Globalcode – O</a:t>
            </a:r>
            <a:r>
              <a:rPr b="0" i="0" lang="en-US" sz="1400" u="none" cap="none" strike="noStrike">
                <a:solidFill>
                  <a:srgbClr val="FFFFFF"/>
                </a:solidFill>
                <a:latin typeface="Monda"/>
                <a:ea typeface="Monda"/>
                <a:cs typeface="Monda"/>
                <a:sym typeface="Monda"/>
              </a:rPr>
              <a:t>pen4education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" name="Google Shape;11;p4"/>
          <p:cNvGrpSpPr/>
          <p:nvPr/>
        </p:nvGrpSpPr>
        <p:grpSpPr>
          <a:xfrm>
            <a:off x="0" y="0"/>
            <a:ext cx="9150350" cy="215900"/>
            <a:chOff x="0" y="0"/>
            <a:chExt cx="5764" cy="181"/>
          </a:xfrm>
        </p:grpSpPr>
        <p:sp>
          <p:nvSpPr>
            <p:cNvPr id="12" name="Google Shape;12;p4"/>
            <p:cNvSpPr txBox="1"/>
            <p:nvPr/>
          </p:nvSpPr>
          <p:spPr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13;p4"/>
            <p:cNvSpPr txBox="1"/>
            <p:nvPr/>
          </p:nvSpPr>
          <p:spPr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b="0" i="0" lang="en-US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14;p4"/>
            <p:cNvSpPr txBox="1"/>
            <p:nvPr/>
          </p:nvSpPr>
          <p:spPr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5;p4"/>
            <p:cNvSpPr txBox="1"/>
            <p:nvPr/>
          </p:nvSpPr>
          <p:spPr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6;p4"/>
            <p:cNvSpPr txBox="1"/>
            <p:nvPr/>
          </p:nvSpPr>
          <p:spPr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7;p4"/>
            <p:cNvSpPr txBox="1"/>
            <p:nvPr/>
          </p:nvSpPr>
          <p:spPr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" name="Google Shape;18;p4"/>
          <p:cNvGrpSpPr/>
          <p:nvPr/>
        </p:nvGrpSpPr>
        <p:grpSpPr>
          <a:xfrm>
            <a:off x="-6350" y="5056187"/>
            <a:ext cx="9150350" cy="87312"/>
            <a:chOff x="0" y="0"/>
            <a:chExt cx="5764" cy="181"/>
          </a:xfrm>
        </p:grpSpPr>
        <p:sp>
          <p:nvSpPr>
            <p:cNvPr id="19" name="Google Shape;19;p4"/>
            <p:cNvSpPr txBox="1"/>
            <p:nvPr/>
          </p:nvSpPr>
          <p:spPr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20;p4"/>
            <p:cNvSpPr txBox="1"/>
            <p:nvPr/>
          </p:nvSpPr>
          <p:spPr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b="0" i="0" lang="en-US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21;p4"/>
            <p:cNvSpPr txBox="1"/>
            <p:nvPr/>
          </p:nvSpPr>
          <p:spPr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22;p4"/>
            <p:cNvSpPr txBox="1"/>
            <p:nvPr/>
          </p:nvSpPr>
          <p:spPr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23;p4"/>
            <p:cNvSpPr txBox="1"/>
            <p:nvPr/>
          </p:nvSpPr>
          <p:spPr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24;p4"/>
            <p:cNvSpPr txBox="1"/>
            <p:nvPr/>
          </p:nvSpPr>
          <p:spPr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I:\TDC2017\Logos\TDC2017\logo-tdc-vertical-A4.emf" id="25" name="Google Shape;25;p4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2624137" y="484187"/>
            <a:ext cx="3819525" cy="2422525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4"/>
          <p:cNvSpPr txBox="1"/>
          <p:nvPr>
            <p:ph type="title"/>
          </p:nvPr>
        </p:nvSpPr>
        <p:spPr>
          <a:xfrm>
            <a:off x="250825" y="361950"/>
            <a:ext cx="5689600" cy="69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7" name="Google Shape;27;p4"/>
          <p:cNvSpPr txBox="1"/>
          <p:nvPr>
            <p:ph idx="1" type="body"/>
          </p:nvPr>
        </p:nvSpPr>
        <p:spPr>
          <a:xfrm>
            <a:off x="250825" y="1168400"/>
            <a:ext cx="8642400" cy="34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/>
          <p:nvPr>
            <p:ph type="title"/>
          </p:nvPr>
        </p:nvSpPr>
        <p:spPr>
          <a:xfrm>
            <a:off x="250825" y="361950"/>
            <a:ext cx="5689600" cy="69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3" name="Google Shape;33;p6"/>
          <p:cNvSpPr txBox="1"/>
          <p:nvPr>
            <p:ph idx="1" type="body"/>
          </p:nvPr>
        </p:nvSpPr>
        <p:spPr>
          <a:xfrm>
            <a:off x="250825" y="1168400"/>
            <a:ext cx="8642350" cy="34020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4" name="Google Shape;34;p6"/>
          <p:cNvSpPr txBox="1"/>
          <p:nvPr/>
        </p:nvSpPr>
        <p:spPr>
          <a:xfrm>
            <a:off x="5148262" y="4875212"/>
            <a:ext cx="3995737" cy="309562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Globalcode – O</a:t>
            </a:r>
            <a:r>
              <a:rPr b="0" i="0" lang="en-US" sz="1400" u="none" cap="none" strike="noStrike">
                <a:solidFill>
                  <a:srgbClr val="FFFFFF"/>
                </a:solidFill>
                <a:latin typeface="Monda"/>
                <a:ea typeface="Monda"/>
                <a:cs typeface="Monda"/>
                <a:sym typeface="Monda"/>
              </a:rPr>
              <a:t>pen4education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5" name="Google Shape;35;p6"/>
          <p:cNvGrpSpPr/>
          <p:nvPr/>
        </p:nvGrpSpPr>
        <p:grpSpPr>
          <a:xfrm>
            <a:off x="-6350" y="5056187"/>
            <a:ext cx="9150387" cy="87300"/>
            <a:chOff x="-6350" y="5056187"/>
            <a:chExt cx="9150387" cy="87300"/>
          </a:xfrm>
        </p:grpSpPr>
        <p:sp>
          <p:nvSpPr>
            <p:cNvPr id="36" name="Google Shape;36;p6"/>
            <p:cNvSpPr txBox="1"/>
            <p:nvPr/>
          </p:nvSpPr>
          <p:spPr>
            <a:xfrm>
              <a:off x="-6350" y="5056187"/>
              <a:ext cx="1536600" cy="87300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37;p6"/>
            <p:cNvSpPr txBox="1"/>
            <p:nvPr/>
          </p:nvSpPr>
          <p:spPr>
            <a:xfrm>
              <a:off x="1525587" y="5056187"/>
              <a:ext cx="1528800" cy="87300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b="0" i="0" lang="en-US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38;p6"/>
            <p:cNvSpPr txBox="1"/>
            <p:nvPr/>
          </p:nvSpPr>
          <p:spPr>
            <a:xfrm>
              <a:off x="3052763" y="5056187"/>
              <a:ext cx="1528800" cy="87300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39;p6"/>
            <p:cNvSpPr txBox="1"/>
            <p:nvPr/>
          </p:nvSpPr>
          <p:spPr>
            <a:xfrm>
              <a:off x="4581525" y="5056187"/>
              <a:ext cx="1522500" cy="87300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40;p6"/>
            <p:cNvSpPr txBox="1"/>
            <p:nvPr/>
          </p:nvSpPr>
          <p:spPr>
            <a:xfrm>
              <a:off x="6092825" y="5056187"/>
              <a:ext cx="1528800" cy="87300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41;p6"/>
            <p:cNvSpPr txBox="1"/>
            <p:nvPr/>
          </p:nvSpPr>
          <p:spPr>
            <a:xfrm>
              <a:off x="7615237" y="5056187"/>
              <a:ext cx="1528800" cy="87300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I:\TDC2017\Logos\TDC2017\logo-tdc-horizontal-A4.emf" id="42" name="Google Shape;42;p6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8262175" y="4738700"/>
            <a:ext cx="795802" cy="2713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3" name="Google Shape;43;p6"/>
          <p:cNvGrpSpPr/>
          <p:nvPr/>
        </p:nvGrpSpPr>
        <p:grpSpPr>
          <a:xfrm>
            <a:off x="-6350" y="-1588"/>
            <a:ext cx="9150387" cy="87300"/>
            <a:chOff x="-6350" y="-1588"/>
            <a:chExt cx="9150387" cy="87300"/>
          </a:xfrm>
        </p:grpSpPr>
        <p:sp>
          <p:nvSpPr>
            <p:cNvPr id="44" name="Google Shape;44;p6"/>
            <p:cNvSpPr txBox="1"/>
            <p:nvPr/>
          </p:nvSpPr>
          <p:spPr>
            <a:xfrm>
              <a:off x="-6350" y="-1588"/>
              <a:ext cx="1536600" cy="87300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45;p6"/>
            <p:cNvSpPr txBox="1"/>
            <p:nvPr/>
          </p:nvSpPr>
          <p:spPr>
            <a:xfrm>
              <a:off x="1525587" y="-1588"/>
              <a:ext cx="1528800" cy="87300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b="0" i="0" lang="en-US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46;p6"/>
            <p:cNvSpPr txBox="1"/>
            <p:nvPr/>
          </p:nvSpPr>
          <p:spPr>
            <a:xfrm>
              <a:off x="3052763" y="-1588"/>
              <a:ext cx="1528800" cy="87300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47;p6"/>
            <p:cNvSpPr txBox="1"/>
            <p:nvPr/>
          </p:nvSpPr>
          <p:spPr>
            <a:xfrm>
              <a:off x="4581525" y="-1588"/>
              <a:ext cx="1522500" cy="87300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48;p6"/>
            <p:cNvSpPr txBox="1"/>
            <p:nvPr/>
          </p:nvSpPr>
          <p:spPr>
            <a:xfrm>
              <a:off x="6092825" y="-1588"/>
              <a:ext cx="1528800" cy="87300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" name="Google Shape;49;p6"/>
            <p:cNvSpPr txBox="1"/>
            <p:nvPr/>
          </p:nvSpPr>
          <p:spPr>
            <a:xfrm>
              <a:off x="7615237" y="-1588"/>
              <a:ext cx="1528800" cy="87300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8"/>
          <p:cNvSpPr txBox="1"/>
          <p:nvPr>
            <p:ph idx="10" type="dt"/>
          </p:nvPr>
        </p:nvSpPr>
        <p:spPr>
          <a:xfrm>
            <a:off x="457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5" name="Google Shape;85;p8"/>
          <p:cNvSpPr txBox="1"/>
          <p:nvPr>
            <p:ph idx="11" type="ftr"/>
          </p:nvPr>
        </p:nvSpPr>
        <p:spPr>
          <a:xfrm>
            <a:off x="3124200" y="4767262"/>
            <a:ext cx="28956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6" name="Google Shape;86;p8"/>
          <p:cNvSpPr txBox="1"/>
          <p:nvPr>
            <p:ph idx="12" type="sldNum"/>
          </p:nvPr>
        </p:nvSpPr>
        <p:spPr>
          <a:xfrm>
            <a:off x="6553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2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0.png"/><Relationship Id="rId4" Type="http://schemas.openxmlformats.org/officeDocument/2006/relationships/image" Target="../media/image5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0.png"/><Relationship Id="rId4" Type="http://schemas.openxmlformats.org/officeDocument/2006/relationships/image" Target="../media/image5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4.gif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3.gif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jpg"/><Relationship Id="rId4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jpg"/><Relationship Id="rId4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jpg"/><Relationship Id="rId4" Type="http://schemas.openxmlformats.org/officeDocument/2006/relationships/image" Target="../media/image4.png"/><Relationship Id="rId5" Type="http://schemas.openxmlformats.org/officeDocument/2006/relationships/image" Target="../media/image1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9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6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8.gif"/><Relationship Id="rId4" Type="http://schemas.openxmlformats.org/officeDocument/2006/relationships/image" Target="../media/image7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0.gif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9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2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0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0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5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1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6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9.gif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7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8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47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4.png"/><Relationship Id="rId4" Type="http://schemas.openxmlformats.org/officeDocument/2006/relationships/image" Target="../media/image23.png"/><Relationship Id="rId5" Type="http://schemas.openxmlformats.org/officeDocument/2006/relationships/image" Target="../media/image22.png"/><Relationship Id="rId6" Type="http://schemas.openxmlformats.org/officeDocument/2006/relationships/image" Target="../media/image21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5" Type="http://schemas.openxmlformats.org/officeDocument/2006/relationships/image" Target="../media/image35.png"/><Relationship Id="rId6" Type="http://schemas.openxmlformats.org/officeDocument/2006/relationships/image" Target="../media/image41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20.jp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51.gif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48.png"/><Relationship Id="rId4" Type="http://schemas.openxmlformats.org/officeDocument/2006/relationships/image" Target="../media/image26.jpg"/><Relationship Id="rId5" Type="http://schemas.openxmlformats.org/officeDocument/2006/relationships/image" Target="../media/image27.jpg"/><Relationship Id="rId6" Type="http://schemas.openxmlformats.org/officeDocument/2006/relationships/image" Target="../media/image28.jpg"/><Relationship Id="rId7" Type="http://schemas.openxmlformats.org/officeDocument/2006/relationships/image" Target="../media/image37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49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38.png"/><Relationship Id="rId4" Type="http://schemas.openxmlformats.org/officeDocument/2006/relationships/image" Target="../media/image31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42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33.png"/><Relationship Id="rId4" Type="http://schemas.openxmlformats.org/officeDocument/2006/relationships/image" Target="../media/image32.png"/><Relationship Id="rId5" Type="http://schemas.openxmlformats.org/officeDocument/2006/relationships/image" Target="../media/image36.png"/><Relationship Id="rId6" Type="http://schemas.openxmlformats.org/officeDocument/2006/relationships/image" Target="../media/image34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1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Relationship Id="rId3" Type="http://schemas.openxmlformats.org/officeDocument/2006/relationships/hyperlink" Target="https://pavlov.tech/2019/03/02/animated-multi-armed-bandit-policies/" TargetMode="External"/><Relationship Id="rId4" Type="http://schemas.openxmlformats.org/officeDocument/2006/relationships/hyperlink" Target="https://webdocs.cs.ualberta.ca/~games/go/seminar/notes/2007/slides_ucb.pdf" TargetMode="External"/><Relationship Id="rId5" Type="http://schemas.openxmlformats.org/officeDocument/2006/relationships/hyperlink" Target="https://homes.di.unimi.it/~cesabian/Pubblicazioni/ml-02.pdf" TargetMode="External"/><Relationship Id="rId6" Type="http://schemas.openxmlformats.org/officeDocument/2006/relationships/hyperlink" Target="https://www.cs.bham.ac.uk/internal/courses/robotics/lectures/ucb1.pdf" TargetMode="External"/><Relationship Id="rId7" Type="http://schemas.openxmlformats.org/officeDocument/2006/relationships/hyperlink" Target="https://towardsdatascience.com/contextual-bandits-and-reinforcement-learning-6bdfeaece72a" TargetMode="External"/><Relationship Id="rId8" Type="http://schemas.openxmlformats.org/officeDocument/2006/relationships/hyperlink" Target="https://arxiv.org/pdf/1711.03705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"/>
          <p:cNvSpPr txBox="1"/>
          <p:nvPr>
            <p:ph type="ctrTitle"/>
          </p:nvPr>
        </p:nvSpPr>
        <p:spPr>
          <a:xfrm>
            <a:off x="611150" y="2906900"/>
            <a:ext cx="7847100" cy="59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1" i="0" lang="en-US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Trilha – </a:t>
            </a:r>
            <a:r>
              <a:rPr b="1" lang="en-US" sz="2000"/>
              <a:t>Inteligência Artificial e Machine Learning</a:t>
            </a:r>
            <a:endParaRPr sz="2000"/>
          </a:p>
        </p:txBody>
      </p:sp>
      <p:sp>
        <p:nvSpPr>
          <p:cNvPr id="96" name="Google Shape;96;p1"/>
          <p:cNvSpPr txBox="1"/>
          <p:nvPr>
            <p:ph idx="1" type="subTitle"/>
          </p:nvPr>
        </p:nvSpPr>
        <p:spPr>
          <a:xfrm>
            <a:off x="647712" y="4473325"/>
            <a:ext cx="7848600" cy="3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b="1" lang="en-US" sz="1400"/>
              <a:t>Alison Carrera / Fábio Vilas Boas</a:t>
            </a:r>
            <a:endParaRPr b="1" sz="14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 sz="1400"/>
              <a:t>Engenheiro de Machine Learning / Engenheiro de Software</a:t>
            </a:r>
            <a:endParaRPr b="1" sz="1400"/>
          </a:p>
        </p:txBody>
      </p:sp>
      <p:sp>
        <p:nvSpPr>
          <p:cNvPr id="97" name="Google Shape;97;p1"/>
          <p:cNvSpPr txBox="1"/>
          <p:nvPr/>
        </p:nvSpPr>
        <p:spPr>
          <a:xfrm>
            <a:off x="162800" y="3672225"/>
            <a:ext cx="8743800" cy="5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Reinforcement Learning na globo.com</a:t>
            </a:r>
            <a:endParaRPr b="0" i="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Otimizando o melhor momento para carregar peças publicitárias</a:t>
            </a:r>
            <a:endParaRPr b="0" i="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61b228007c_1_34"/>
          <p:cNvSpPr txBox="1"/>
          <p:nvPr>
            <p:ph type="title"/>
          </p:nvPr>
        </p:nvSpPr>
        <p:spPr>
          <a:xfrm>
            <a:off x="250825" y="209550"/>
            <a:ext cx="5689500" cy="69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/>
              <a:t>Agenda</a:t>
            </a:r>
            <a:endParaRPr/>
          </a:p>
        </p:txBody>
      </p:sp>
      <p:sp>
        <p:nvSpPr>
          <p:cNvPr id="103" name="Google Shape;103;g61b228007c_1_34"/>
          <p:cNvSpPr txBox="1"/>
          <p:nvPr/>
        </p:nvSpPr>
        <p:spPr>
          <a:xfrm>
            <a:off x="250825" y="1262950"/>
            <a:ext cx="8440800" cy="336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unito"/>
              <a:buChar char="●"/>
            </a:pPr>
            <a:r>
              <a:rPr lang="en-US" sz="18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Publicidade na globo.com</a:t>
            </a:r>
            <a:endParaRPr sz="18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unito"/>
              <a:buChar char="○"/>
            </a:pPr>
            <a:r>
              <a:rPr lang="en-US" sz="18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Viewability</a:t>
            </a:r>
            <a:endParaRPr sz="18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unito"/>
              <a:buChar char="○"/>
            </a:pPr>
            <a:r>
              <a:rPr lang="en-US" sz="18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Teste A/B</a:t>
            </a:r>
            <a:endParaRPr sz="18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unito"/>
              <a:buChar char="○"/>
            </a:pPr>
            <a:r>
              <a:rPr lang="en-US" sz="18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Alocação dinâmica de usuários</a:t>
            </a:r>
            <a:endParaRPr sz="18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unito"/>
              <a:buChar char="●"/>
            </a:pPr>
            <a:r>
              <a:rPr lang="en-US" sz="18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Globo MAB (Multi-armed bandit)</a:t>
            </a:r>
            <a:endParaRPr sz="18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unito"/>
              <a:buChar char="○"/>
            </a:pPr>
            <a:r>
              <a:rPr lang="en-US" sz="18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Características</a:t>
            </a:r>
            <a:endParaRPr sz="18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unito"/>
              <a:buChar char="○"/>
            </a:pPr>
            <a:r>
              <a:rPr lang="en-US" sz="18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Algoritmos</a:t>
            </a:r>
            <a:endParaRPr sz="18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unito"/>
              <a:buChar char="●"/>
            </a:pPr>
            <a:r>
              <a:rPr lang="en-US" sz="18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Simulação Monte Carlo</a:t>
            </a:r>
            <a:endParaRPr sz="18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unito"/>
              <a:buChar char="●"/>
            </a:pPr>
            <a:r>
              <a:rPr lang="en-US" sz="18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Casos de uso do MAB</a:t>
            </a:r>
            <a:endParaRPr sz="18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unito"/>
              <a:buChar char="●"/>
            </a:pPr>
            <a:r>
              <a:rPr lang="en-US" sz="18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Resultados obtidos no Viewability</a:t>
            </a:r>
            <a:endParaRPr sz="18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"/>
          <p:cNvSpPr txBox="1"/>
          <p:nvPr>
            <p:ph type="title"/>
          </p:nvPr>
        </p:nvSpPr>
        <p:spPr>
          <a:xfrm>
            <a:off x="250825" y="209550"/>
            <a:ext cx="5689500" cy="69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/>
              <a:t>Publicidade na globo.com</a:t>
            </a:r>
            <a:endParaRPr/>
          </a:p>
        </p:txBody>
      </p:sp>
      <p:sp>
        <p:nvSpPr>
          <p:cNvPr id="109" name="Google Shape;109;p2"/>
          <p:cNvSpPr txBox="1"/>
          <p:nvPr>
            <p:ph idx="1" type="body"/>
          </p:nvPr>
        </p:nvSpPr>
        <p:spPr>
          <a:xfrm>
            <a:off x="250825" y="1168400"/>
            <a:ext cx="8642400" cy="34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-228600" lvl="0" marL="3429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b="0" i="1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0" name="Google Shape;110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60650" y="1253700"/>
            <a:ext cx="4895875" cy="344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8675" y="1892110"/>
            <a:ext cx="1567475" cy="1504775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2"/>
          <p:cNvSpPr/>
          <p:nvPr/>
        </p:nvSpPr>
        <p:spPr>
          <a:xfrm rot="-5400000">
            <a:off x="1948800" y="1736950"/>
            <a:ext cx="965700" cy="942900"/>
          </a:xfrm>
          <a:prstGeom prst="trapezoid">
            <a:avLst>
              <a:gd fmla="val 41961" name="adj"/>
            </a:avLst>
          </a:prstGeom>
          <a:solidFill>
            <a:srgbClr val="EEEE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61c78e60a8_8_895"/>
          <p:cNvSpPr txBox="1"/>
          <p:nvPr>
            <p:ph type="title"/>
          </p:nvPr>
        </p:nvSpPr>
        <p:spPr>
          <a:xfrm>
            <a:off x="250825" y="209550"/>
            <a:ext cx="5689500" cy="69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/>
              <a:t>Publicidade na globo.com</a:t>
            </a:r>
            <a:endParaRPr/>
          </a:p>
        </p:txBody>
      </p:sp>
      <p:sp>
        <p:nvSpPr>
          <p:cNvPr id="118" name="Google Shape;118;g61c78e60a8_8_895"/>
          <p:cNvSpPr txBox="1"/>
          <p:nvPr>
            <p:ph idx="1" type="body"/>
          </p:nvPr>
        </p:nvSpPr>
        <p:spPr>
          <a:xfrm>
            <a:off x="250825" y="1168400"/>
            <a:ext cx="8642400" cy="34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-228600" lvl="0" marL="3429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b="0" i="1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9" name="Google Shape;119;g61c78e60a8_8_895"/>
          <p:cNvPicPr preferRelativeResize="0"/>
          <p:nvPr/>
        </p:nvPicPr>
        <p:blipFill rotWithShape="1">
          <a:blip r:embed="rId3">
            <a:alphaModFix/>
          </a:blip>
          <a:srcRect b="56368" l="0" r="0" t="0"/>
          <a:stretch/>
        </p:blipFill>
        <p:spPr>
          <a:xfrm>
            <a:off x="2860650" y="1253700"/>
            <a:ext cx="4895875" cy="1504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g61c78e60a8_8_89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8675" y="1892110"/>
            <a:ext cx="1567475" cy="1504775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g61c78e60a8_8_895"/>
          <p:cNvSpPr/>
          <p:nvPr/>
        </p:nvSpPr>
        <p:spPr>
          <a:xfrm rot="-5400000">
            <a:off x="1948800" y="1736950"/>
            <a:ext cx="965700" cy="942900"/>
          </a:xfrm>
          <a:prstGeom prst="trapezoid">
            <a:avLst>
              <a:gd fmla="val 41961" name="adj"/>
            </a:avLst>
          </a:prstGeom>
          <a:solidFill>
            <a:srgbClr val="EEEE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g61c78e60a8_8_895"/>
          <p:cNvSpPr txBox="1"/>
          <p:nvPr/>
        </p:nvSpPr>
        <p:spPr>
          <a:xfrm>
            <a:off x="2826900" y="2691250"/>
            <a:ext cx="4974000" cy="2152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latin typeface="Nunito"/>
                <a:ea typeface="Nunito"/>
                <a:cs typeface="Nunito"/>
                <a:sym typeface="Nunito"/>
              </a:rPr>
              <a:t>Viewability</a:t>
            </a:r>
            <a:endParaRPr b="1" sz="18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KPI de mercado usado para estimar o percentual de impressões de publicidade que tiveram chance de ser vistas pelo usuário.</a:t>
            </a:r>
            <a:endParaRPr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61c78e60a8_0_0"/>
          <p:cNvSpPr txBox="1"/>
          <p:nvPr>
            <p:ph idx="1" type="body"/>
          </p:nvPr>
        </p:nvSpPr>
        <p:spPr>
          <a:xfrm>
            <a:off x="210000" y="1168400"/>
            <a:ext cx="8642400" cy="34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-228600" lvl="0" marL="3429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b="0" i="1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g61c78e60a8_0_0"/>
          <p:cNvSpPr txBox="1"/>
          <p:nvPr>
            <p:ph type="title"/>
          </p:nvPr>
        </p:nvSpPr>
        <p:spPr>
          <a:xfrm>
            <a:off x="250825" y="209550"/>
            <a:ext cx="5689500" cy="69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/>
              <a:t>Publicidade na globo.com</a:t>
            </a:r>
            <a:endParaRPr/>
          </a:p>
        </p:txBody>
      </p:sp>
      <p:sp>
        <p:nvSpPr>
          <p:cNvPr id="129" name="Google Shape;129;g61c78e60a8_0_0"/>
          <p:cNvSpPr txBox="1"/>
          <p:nvPr/>
        </p:nvSpPr>
        <p:spPr>
          <a:xfrm>
            <a:off x="250825" y="1104000"/>
            <a:ext cx="2368500" cy="29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60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Não</a:t>
            </a:r>
            <a:r>
              <a:rPr lang="en-US">
                <a:latin typeface="Nunito"/>
                <a:ea typeface="Nunito"/>
                <a:cs typeface="Nunito"/>
                <a:sym typeface="Nunito"/>
              </a:rPr>
              <a:t> ocorreu </a:t>
            </a:r>
            <a:r>
              <a:rPr b="1" lang="en-US" sz="160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Viewability!</a:t>
            </a:r>
            <a:r>
              <a:rPr b="1" lang="en-US" sz="1800"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>
                <a:latin typeface="Nunito"/>
                <a:ea typeface="Nunito"/>
                <a:cs typeface="Nunito"/>
                <a:sym typeface="Nunito"/>
              </a:rPr>
              <a:t>O usuário desceu (scroll down) a página mais rápido do que exibição do criativo, mas houve a </a:t>
            </a:r>
            <a:r>
              <a:rPr b="1" lang="en-US" sz="160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Impressão!</a:t>
            </a:r>
            <a:endParaRPr>
              <a:solidFill>
                <a:srgbClr val="FF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130" name="Google Shape;130;g61c78e60a8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65650" y="1241925"/>
            <a:ext cx="5419950" cy="3469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61c78e60a8_8_1004"/>
          <p:cNvSpPr txBox="1"/>
          <p:nvPr>
            <p:ph idx="1" type="body"/>
          </p:nvPr>
        </p:nvSpPr>
        <p:spPr>
          <a:xfrm>
            <a:off x="210000" y="1168400"/>
            <a:ext cx="8642400" cy="34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-228600" lvl="0" marL="3429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b="0" i="1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g61c78e60a8_8_1004"/>
          <p:cNvSpPr txBox="1"/>
          <p:nvPr>
            <p:ph type="title"/>
          </p:nvPr>
        </p:nvSpPr>
        <p:spPr>
          <a:xfrm>
            <a:off x="250825" y="209550"/>
            <a:ext cx="5689500" cy="69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/>
              <a:t>Publicidade na globo.com</a:t>
            </a:r>
            <a:endParaRPr/>
          </a:p>
        </p:txBody>
      </p:sp>
      <p:pic>
        <p:nvPicPr>
          <p:cNvPr id="137" name="Google Shape;137;g61c78e60a8_8_100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65650" y="1219200"/>
            <a:ext cx="5424893" cy="3492275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g61c78e60a8_8_1004"/>
          <p:cNvSpPr txBox="1"/>
          <p:nvPr/>
        </p:nvSpPr>
        <p:spPr>
          <a:xfrm>
            <a:off x="250825" y="1149518"/>
            <a:ext cx="2368500" cy="29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600">
                <a:solidFill>
                  <a:srgbClr val="4A86E8"/>
                </a:solidFill>
                <a:latin typeface="Nunito"/>
                <a:ea typeface="Nunito"/>
                <a:cs typeface="Nunito"/>
                <a:sym typeface="Nunito"/>
              </a:rPr>
              <a:t>Ocorreu o</a:t>
            </a:r>
            <a:r>
              <a:rPr b="1" lang="en-US" sz="1600"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b="1" lang="en-US" sz="1600">
                <a:solidFill>
                  <a:srgbClr val="4A86E8"/>
                </a:solidFill>
                <a:latin typeface="Nunito"/>
                <a:ea typeface="Nunito"/>
                <a:cs typeface="Nunito"/>
                <a:sym typeface="Nunito"/>
              </a:rPr>
              <a:t>Viewability! </a:t>
            </a:r>
            <a:r>
              <a:rPr lang="en-US">
                <a:latin typeface="Nunito"/>
                <a:ea typeface="Nunito"/>
                <a:cs typeface="Nunito"/>
                <a:sym typeface="Nunito"/>
              </a:rPr>
              <a:t>O usuário desceu (scroll down) a página lentamente, permitindo a peça publicitária ser carregada a tempo!</a:t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61b874fc5c_3_18"/>
          <p:cNvSpPr txBox="1"/>
          <p:nvPr>
            <p:ph type="title"/>
          </p:nvPr>
        </p:nvSpPr>
        <p:spPr>
          <a:xfrm>
            <a:off x="250825" y="209550"/>
            <a:ext cx="5689500" cy="69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/>
              <a:t>Teste A/B</a:t>
            </a:r>
            <a:endParaRPr/>
          </a:p>
        </p:txBody>
      </p:sp>
      <p:sp>
        <p:nvSpPr>
          <p:cNvPr id="144" name="Google Shape;144;g61b874fc5c_3_18"/>
          <p:cNvSpPr txBox="1"/>
          <p:nvPr/>
        </p:nvSpPr>
        <p:spPr>
          <a:xfrm>
            <a:off x="313125" y="1214325"/>
            <a:ext cx="2876100" cy="339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-US" sz="1600">
                <a:latin typeface="Nunito"/>
                <a:ea typeface="Nunito"/>
                <a:cs typeface="Nunito"/>
                <a:sym typeface="Nunito"/>
              </a:rPr>
              <a:t>Configuração:</a:t>
            </a:r>
            <a:r>
              <a:rPr b="1" lang="en-US" sz="18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endParaRPr b="1" sz="6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unito"/>
              <a:buChar char="●"/>
            </a:pPr>
            <a:r>
              <a:rPr lang="en-US"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Cada alternativa receberá ~ 33% das amostras (usuários).</a:t>
            </a:r>
            <a:endParaRPr sz="6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unito"/>
              <a:buChar char="●"/>
            </a:pPr>
            <a:r>
              <a:rPr lang="en-US"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Lazy loading: 200px, 250px e 300px</a:t>
            </a:r>
            <a:endParaRPr sz="12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grpSp>
        <p:nvGrpSpPr>
          <p:cNvPr id="145" name="Google Shape;145;g61b874fc5c_3_18"/>
          <p:cNvGrpSpPr/>
          <p:nvPr/>
        </p:nvGrpSpPr>
        <p:grpSpPr>
          <a:xfrm>
            <a:off x="3341550" y="872475"/>
            <a:ext cx="5068849" cy="4047600"/>
            <a:chOff x="3341550" y="872475"/>
            <a:chExt cx="5068849" cy="4047600"/>
          </a:xfrm>
        </p:grpSpPr>
        <p:pic>
          <p:nvPicPr>
            <p:cNvPr id="146" name="Google Shape;146;g61b874fc5c_3_18"/>
            <p:cNvPicPr preferRelativeResize="0"/>
            <p:nvPr/>
          </p:nvPicPr>
          <p:blipFill rotWithShape="1">
            <a:blip r:embed="rId3">
              <a:alphaModFix/>
            </a:blip>
            <a:srcRect b="8206" l="0" r="0" t="0"/>
            <a:stretch/>
          </p:blipFill>
          <p:spPr>
            <a:xfrm>
              <a:off x="3341550" y="1442925"/>
              <a:ext cx="1416049" cy="20054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7" name="Google Shape;147;g61b874fc5c_3_18"/>
            <p:cNvPicPr preferRelativeResize="0"/>
            <p:nvPr/>
          </p:nvPicPr>
          <p:blipFill rotWithShape="1">
            <a:blip r:embed="rId3">
              <a:alphaModFix/>
            </a:blip>
            <a:srcRect b="8206" l="0" r="0" t="0"/>
            <a:stretch/>
          </p:blipFill>
          <p:spPr>
            <a:xfrm>
              <a:off x="5163925" y="1442925"/>
              <a:ext cx="1416049" cy="20054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8" name="Google Shape;148;g61b874fc5c_3_18"/>
            <p:cNvPicPr preferRelativeResize="0"/>
            <p:nvPr/>
          </p:nvPicPr>
          <p:blipFill rotWithShape="1">
            <a:blip r:embed="rId3">
              <a:alphaModFix/>
            </a:blip>
            <a:srcRect b="8206" l="0" r="0" t="0"/>
            <a:stretch/>
          </p:blipFill>
          <p:spPr>
            <a:xfrm>
              <a:off x="6994349" y="1442925"/>
              <a:ext cx="1416049" cy="2005401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49" name="Google Shape;149;g61b874fc5c_3_18"/>
            <p:cNvCxnSpPr>
              <a:stCxn id="146" idx="2"/>
              <a:endCxn id="150" idx="0"/>
            </p:cNvCxnSpPr>
            <p:nvPr/>
          </p:nvCxnSpPr>
          <p:spPr>
            <a:xfrm>
              <a:off x="4049575" y="3448326"/>
              <a:ext cx="0" cy="3426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dash"/>
              <a:round/>
              <a:headEnd len="med" w="med" type="none"/>
              <a:tailEnd len="med" w="med" type="none"/>
            </a:ln>
          </p:spPr>
        </p:cxnSp>
        <p:sp>
          <p:nvSpPr>
            <p:cNvPr id="150" name="Google Shape;150;g61b874fc5c_3_18"/>
            <p:cNvSpPr/>
            <p:nvPr/>
          </p:nvSpPr>
          <p:spPr>
            <a:xfrm>
              <a:off x="3608724" y="3790927"/>
              <a:ext cx="881700" cy="297900"/>
            </a:xfrm>
            <a:prstGeom prst="roundRect">
              <a:avLst>
                <a:gd fmla="val 16667" name="adj"/>
              </a:avLst>
            </a:pr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latin typeface="Nunito"/>
                  <a:ea typeface="Nunito"/>
                  <a:cs typeface="Nunito"/>
                  <a:sym typeface="Nunito"/>
                </a:rPr>
                <a:t>criativo</a:t>
              </a:r>
              <a:endParaRPr>
                <a:latin typeface="Nunito"/>
                <a:ea typeface="Nunito"/>
                <a:cs typeface="Nunito"/>
                <a:sym typeface="Nunito"/>
              </a:endParaRPr>
            </a:p>
          </p:txBody>
        </p:sp>
        <p:cxnSp>
          <p:nvCxnSpPr>
            <p:cNvPr id="151" name="Google Shape;151;g61b874fc5c_3_18"/>
            <p:cNvCxnSpPr>
              <a:stCxn id="147" idx="2"/>
              <a:endCxn id="152" idx="0"/>
            </p:cNvCxnSpPr>
            <p:nvPr/>
          </p:nvCxnSpPr>
          <p:spPr>
            <a:xfrm flipH="1">
              <a:off x="5868350" y="3448326"/>
              <a:ext cx="3600" cy="6405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dash"/>
              <a:round/>
              <a:headEnd len="med" w="med" type="none"/>
              <a:tailEnd len="med" w="med" type="none"/>
            </a:ln>
          </p:spPr>
        </p:cxnSp>
        <p:sp>
          <p:nvSpPr>
            <p:cNvPr id="152" name="Google Shape;152;g61b874fc5c_3_18"/>
            <p:cNvSpPr/>
            <p:nvPr/>
          </p:nvSpPr>
          <p:spPr>
            <a:xfrm>
              <a:off x="5427499" y="4088827"/>
              <a:ext cx="881700" cy="297900"/>
            </a:xfrm>
            <a:prstGeom prst="roundRect">
              <a:avLst>
                <a:gd fmla="val 16667" name="adj"/>
              </a:avLst>
            </a:pr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latin typeface="Nunito"/>
                  <a:ea typeface="Nunito"/>
                  <a:cs typeface="Nunito"/>
                  <a:sym typeface="Nunito"/>
                </a:rPr>
                <a:t>criativo</a:t>
              </a:r>
              <a:endParaRPr/>
            </a:p>
          </p:txBody>
        </p:sp>
        <p:cxnSp>
          <p:nvCxnSpPr>
            <p:cNvPr id="153" name="Google Shape;153;g61b874fc5c_3_18"/>
            <p:cNvCxnSpPr>
              <a:stCxn id="148" idx="2"/>
              <a:endCxn id="154" idx="0"/>
            </p:cNvCxnSpPr>
            <p:nvPr/>
          </p:nvCxnSpPr>
          <p:spPr>
            <a:xfrm>
              <a:off x="7702374" y="3448326"/>
              <a:ext cx="0" cy="7956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dash"/>
              <a:round/>
              <a:headEnd len="med" w="med" type="none"/>
              <a:tailEnd len="med" w="med" type="none"/>
            </a:ln>
          </p:spPr>
        </p:cxnSp>
        <p:sp>
          <p:nvSpPr>
            <p:cNvPr id="154" name="Google Shape;154;g61b874fc5c_3_18"/>
            <p:cNvSpPr/>
            <p:nvPr/>
          </p:nvSpPr>
          <p:spPr>
            <a:xfrm>
              <a:off x="7261523" y="4243877"/>
              <a:ext cx="881700" cy="297900"/>
            </a:xfrm>
            <a:prstGeom prst="roundRect">
              <a:avLst>
                <a:gd fmla="val 16667" name="adj"/>
              </a:avLst>
            </a:pr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latin typeface="Nunito"/>
                  <a:ea typeface="Nunito"/>
                  <a:cs typeface="Nunito"/>
                  <a:sym typeface="Nunito"/>
                </a:rPr>
                <a:t>criativo</a:t>
              </a:r>
              <a:endParaRPr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155" name="Google Shape;155;g61b874fc5c_3_18"/>
            <p:cNvSpPr txBox="1"/>
            <p:nvPr/>
          </p:nvSpPr>
          <p:spPr>
            <a:xfrm>
              <a:off x="3593475" y="4088825"/>
              <a:ext cx="881700" cy="378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latin typeface="Nunito"/>
                  <a:ea typeface="Nunito"/>
                  <a:cs typeface="Nunito"/>
                  <a:sym typeface="Nunito"/>
                </a:rPr>
                <a:t>200px</a:t>
              </a:r>
              <a:endParaRPr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156" name="Google Shape;156;g61b874fc5c_3_18"/>
            <p:cNvSpPr txBox="1"/>
            <p:nvPr/>
          </p:nvSpPr>
          <p:spPr>
            <a:xfrm>
              <a:off x="5427500" y="4386725"/>
              <a:ext cx="881700" cy="378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latin typeface="Nunito"/>
                  <a:ea typeface="Nunito"/>
                  <a:cs typeface="Nunito"/>
                  <a:sym typeface="Nunito"/>
                </a:rPr>
                <a:t>250px</a:t>
              </a:r>
              <a:endParaRPr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157" name="Google Shape;157;g61b874fc5c_3_18"/>
            <p:cNvSpPr txBox="1"/>
            <p:nvPr/>
          </p:nvSpPr>
          <p:spPr>
            <a:xfrm>
              <a:off x="7261525" y="4541775"/>
              <a:ext cx="881700" cy="378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latin typeface="Nunito"/>
                  <a:ea typeface="Nunito"/>
                  <a:cs typeface="Nunito"/>
                  <a:sym typeface="Nunito"/>
                </a:rPr>
                <a:t>300px</a:t>
              </a:r>
              <a:endParaRPr>
                <a:latin typeface="Nunito"/>
                <a:ea typeface="Nunito"/>
                <a:cs typeface="Nunito"/>
                <a:sym typeface="Nunito"/>
              </a:endParaRPr>
            </a:p>
          </p:txBody>
        </p:sp>
        <p:grpSp>
          <p:nvGrpSpPr>
            <p:cNvPr id="158" name="Google Shape;158;g61b874fc5c_3_18"/>
            <p:cNvGrpSpPr/>
            <p:nvPr/>
          </p:nvGrpSpPr>
          <p:grpSpPr>
            <a:xfrm>
              <a:off x="7318348" y="1785900"/>
              <a:ext cx="768052" cy="1319451"/>
              <a:chOff x="690948" y="1577650"/>
              <a:chExt cx="768052" cy="1319451"/>
            </a:xfrm>
          </p:grpSpPr>
          <p:sp>
            <p:nvSpPr>
              <p:cNvPr id="159" name="Google Shape;159;g61b874fc5c_3_18"/>
              <p:cNvSpPr/>
              <p:nvPr/>
            </p:nvSpPr>
            <p:spPr>
              <a:xfrm>
                <a:off x="690948" y="1577650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0" name="Google Shape;160;g61b874fc5c_3_18"/>
              <p:cNvSpPr/>
              <p:nvPr/>
            </p:nvSpPr>
            <p:spPr>
              <a:xfrm>
                <a:off x="690948" y="1645801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" name="Google Shape;161;g61b874fc5c_3_18"/>
              <p:cNvSpPr/>
              <p:nvPr/>
            </p:nvSpPr>
            <p:spPr>
              <a:xfrm>
                <a:off x="690948" y="1730050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2" name="Google Shape;162;g61b874fc5c_3_18"/>
              <p:cNvSpPr/>
              <p:nvPr/>
            </p:nvSpPr>
            <p:spPr>
              <a:xfrm>
                <a:off x="690948" y="1798201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3" name="Google Shape;163;g61b874fc5c_3_18"/>
              <p:cNvSpPr/>
              <p:nvPr/>
            </p:nvSpPr>
            <p:spPr>
              <a:xfrm>
                <a:off x="690948" y="1882450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4" name="Google Shape;164;g61b874fc5c_3_18"/>
              <p:cNvSpPr/>
              <p:nvPr/>
            </p:nvSpPr>
            <p:spPr>
              <a:xfrm>
                <a:off x="690948" y="1950601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" name="Google Shape;165;g61b874fc5c_3_18"/>
              <p:cNvSpPr/>
              <p:nvPr/>
            </p:nvSpPr>
            <p:spPr>
              <a:xfrm>
                <a:off x="690948" y="2034850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" name="Google Shape;166;g61b874fc5c_3_18"/>
              <p:cNvSpPr/>
              <p:nvPr/>
            </p:nvSpPr>
            <p:spPr>
              <a:xfrm>
                <a:off x="690948" y="2103001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7" name="Google Shape;167;g61b874fc5c_3_18"/>
              <p:cNvSpPr/>
              <p:nvPr/>
            </p:nvSpPr>
            <p:spPr>
              <a:xfrm>
                <a:off x="690948" y="2187250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8" name="Google Shape;168;g61b874fc5c_3_18"/>
              <p:cNvSpPr/>
              <p:nvPr/>
            </p:nvSpPr>
            <p:spPr>
              <a:xfrm>
                <a:off x="690948" y="2255401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9" name="Google Shape;169;g61b874fc5c_3_18"/>
              <p:cNvSpPr/>
              <p:nvPr/>
            </p:nvSpPr>
            <p:spPr>
              <a:xfrm>
                <a:off x="690948" y="2339650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0" name="Google Shape;170;g61b874fc5c_3_18"/>
              <p:cNvSpPr/>
              <p:nvPr/>
            </p:nvSpPr>
            <p:spPr>
              <a:xfrm>
                <a:off x="690948" y="2407801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1" name="Google Shape;171;g61b874fc5c_3_18"/>
              <p:cNvSpPr/>
              <p:nvPr/>
            </p:nvSpPr>
            <p:spPr>
              <a:xfrm>
                <a:off x="690948" y="2796850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2" name="Google Shape;172;g61b874fc5c_3_18"/>
              <p:cNvSpPr/>
              <p:nvPr/>
            </p:nvSpPr>
            <p:spPr>
              <a:xfrm>
                <a:off x="690948" y="2865001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3" name="Google Shape;173;g61b874fc5c_3_18"/>
              <p:cNvSpPr/>
              <p:nvPr/>
            </p:nvSpPr>
            <p:spPr>
              <a:xfrm>
                <a:off x="700300" y="2495275"/>
                <a:ext cx="758700" cy="255900"/>
              </a:xfrm>
              <a:prstGeom prst="rect">
                <a:avLst/>
              </a:prstGeom>
              <a:noFill/>
              <a:ln cap="flat" cmpd="sng" w="9525">
                <a:solidFill>
                  <a:srgbClr val="B7B7B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74" name="Google Shape;174;g61b874fc5c_3_18"/>
            <p:cNvGrpSpPr/>
            <p:nvPr/>
          </p:nvGrpSpPr>
          <p:grpSpPr>
            <a:xfrm>
              <a:off x="5491948" y="1830975"/>
              <a:ext cx="768052" cy="1319451"/>
              <a:chOff x="690948" y="1577650"/>
              <a:chExt cx="768052" cy="1319451"/>
            </a:xfrm>
          </p:grpSpPr>
          <p:sp>
            <p:nvSpPr>
              <p:cNvPr id="175" name="Google Shape;175;g61b874fc5c_3_18"/>
              <p:cNvSpPr/>
              <p:nvPr/>
            </p:nvSpPr>
            <p:spPr>
              <a:xfrm>
                <a:off x="690948" y="1577650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6" name="Google Shape;176;g61b874fc5c_3_18"/>
              <p:cNvSpPr/>
              <p:nvPr/>
            </p:nvSpPr>
            <p:spPr>
              <a:xfrm>
                <a:off x="690948" y="1645801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7" name="Google Shape;177;g61b874fc5c_3_18"/>
              <p:cNvSpPr/>
              <p:nvPr/>
            </p:nvSpPr>
            <p:spPr>
              <a:xfrm>
                <a:off x="690948" y="1730050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8" name="Google Shape;178;g61b874fc5c_3_18"/>
              <p:cNvSpPr/>
              <p:nvPr/>
            </p:nvSpPr>
            <p:spPr>
              <a:xfrm>
                <a:off x="690948" y="1798201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9" name="Google Shape;179;g61b874fc5c_3_18"/>
              <p:cNvSpPr/>
              <p:nvPr/>
            </p:nvSpPr>
            <p:spPr>
              <a:xfrm>
                <a:off x="690948" y="1882450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0" name="Google Shape;180;g61b874fc5c_3_18"/>
              <p:cNvSpPr/>
              <p:nvPr/>
            </p:nvSpPr>
            <p:spPr>
              <a:xfrm>
                <a:off x="690948" y="1950601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1" name="Google Shape;181;g61b874fc5c_3_18"/>
              <p:cNvSpPr/>
              <p:nvPr/>
            </p:nvSpPr>
            <p:spPr>
              <a:xfrm>
                <a:off x="690948" y="2034850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" name="Google Shape;182;g61b874fc5c_3_18"/>
              <p:cNvSpPr/>
              <p:nvPr/>
            </p:nvSpPr>
            <p:spPr>
              <a:xfrm>
                <a:off x="690948" y="2103001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3" name="Google Shape;183;g61b874fc5c_3_18"/>
              <p:cNvSpPr/>
              <p:nvPr/>
            </p:nvSpPr>
            <p:spPr>
              <a:xfrm>
                <a:off x="690948" y="2187250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4" name="Google Shape;184;g61b874fc5c_3_18"/>
              <p:cNvSpPr/>
              <p:nvPr/>
            </p:nvSpPr>
            <p:spPr>
              <a:xfrm>
                <a:off x="690948" y="2255401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5" name="Google Shape;185;g61b874fc5c_3_18"/>
              <p:cNvSpPr/>
              <p:nvPr/>
            </p:nvSpPr>
            <p:spPr>
              <a:xfrm>
                <a:off x="690948" y="2339650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6" name="Google Shape;186;g61b874fc5c_3_18"/>
              <p:cNvSpPr/>
              <p:nvPr/>
            </p:nvSpPr>
            <p:spPr>
              <a:xfrm>
                <a:off x="690948" y="2407801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7" name="Google Shape;187;g61b874fc5c_3_18"/>
              <p:cNvSpPr/>
              <p:nvPr/>
            </p:nvSpPr>
            <p:spPr>
              <a:xfrm>
                <a:off x="690948" y="2796850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8" name="Google Shape;188;g61b874fc5c_3_18"/>
              <p:cNvSpPr/>
              <p:nvPr/>
            </p:nvSpPr>
            <p:spPr>
              <a:xfrm>
                <a:off x="690948" y="2865001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9" name="Google Shape;189;g61b874fc5c_3_18"/>
              <p:cNvSpPr/>
              <p:nvPr/>
            </p:nvSpPr>
            <p:spPr>
              <a:xfrm>
                <a:off x="700300" y="2495275"/>
                <a:ext cx="758700" cy="255900"/>
              </a:xfrm>
              <a:prstGeom prst="rect">
                <a:avLst/>
              </a:prstGeom>
              <a:noFill/>
              <a:ln cap="flat" cmpd="sng" w="9525">
                <a:solidFill>
                  <a:srgbClr val="B7B7B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90" name="Google Shape;190;g61b874fc5c_3_18"/>
            <p:cNvGrpSpPr/>
            <p:nvPr/>
          </p:nvGrpSpPr>
          <p:grpSpPr>
            <a:xfrm>
              <a:off x="3657499" y="1789096"/>
              <a:ext cx="768052" cy="1319451"/>
              <a:chOff x="690948" y="1577650"/>
              <a:chExt cx="768052" cy="1319451"/>
            </a:xfrm>
          </p:grpSpPr>
          <p:sp>
            <p:nvSpPr>
              <p:cNvPr id="191" name="Google Shape;191;g61b874fc5c_3_18"/>
              <p:cNvSpPr/>
              <p:nvPr/>
            </p:nvSpPr>
            <p:spPr>
              <a:xfrm>
                <a:off x="690948" y="1577650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2" name="Google Shape;192;g61b874fc5c_3_18"/>
              <p:cNvSpPr/>
              <p:nvPr/>
            </p:nvSpPr>
            <p:spPr>
              <a:xfrm>
                <a:off x="690948" y="1645801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3" name="Google Shape;193;g61b874fc5c_3_18"/>
              <p:cNvSpPr/>
              <p:nvPr/>
            </p:nvSpPr>
            <p:spPr>
              <a:xfrm>
                <a:off x="690948" y="1730050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4" name="Google Shape;194;g61b874fc5c_3_18"/>
              <p:cNvSpPr/>
              <p:nvPr/>
            </p:nvSpPr>
            <p:spPr>
              <a:xfrm>
                <a:off x="690948" y="1798201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5" name="Google Shape;195;g61b874fc5c_3_18"/>
              <p:cNvSpPr/>
              <p:nvPr/>
            </p:nvSpPr>
            <p:spPr>
              <a:xfrm>
                <a:off x="690948" y="1882450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" name="Google Shape;196;g61b874fc5c_3_18"/>
              <p:cNvSpPr/>
              <p:nvPr/>
            </p:nvSpPr>
            <p:spPr>
              <a:xfrm>
                <a:off x="690948" y="1950601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7" name="Google Shape;197;g61b874fc5c_3_18"/>
              <p:cNvSpPr/>
              <p:nvPr/>
            </p:nvSpPr>
            <p:spPr>
              <a:xfrm>
                <a:off x="690948" y="2034850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8" name="Google Shape;198;g61b874fc5c_3_18"/>
              <p:cNvSpPr/>
              <p:nvPr/>
            </p:nvSpPr>
            <p:spPr>
              <a:xfrm>
                <a:off x="690948" y="2103001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9" name="Google Shape;199;g61b874fc5c_3_18"/>
              <p:cNvSpPr/>
              <p:nvPr/>
            </p:nvSpPr>
            <p:spPr>
              <a:xfrm>
                <a:off x="690948" y="2187250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0" name="Google Shape;200;g61b874fc5c_3_18"/>
              <p:cNvSpPr/>
              <p:nvPr/>
            </p:nvSpPr>
            <p:spPr>
              <a:xfrm>
                <a:off x="690948" y="2255401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1" name="Google Shape;201;g61b874fc5c_3_18"/>
              <p:cNvSpPr/>
              <p:nvPr/>
            </p:nvSpPr>
            <p:spPr>
              <a:xfrm>
                <a:off x="690948" y="2339650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2" name="Google Shape;202;g61b874fc5c_3_18"/>
              <p:cNvSpPr/>
              <p:nvPr/>
            </p:nvSpPr>
            <p:spPr>
              <a:xfrm>
                <a:off x="690948" y="2407801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3" name="Google Shape;203;g61b874fc5c_3_18"/>
              <p:cNvSpPr/>
              <p:nvPr/>
            </p:nvSpPr>
            <p:spPr>
              <a:xfrm>
                <a:off x="690948" y="2796850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4" name="Google Shape;204;g61b874fc5c_3_18"/>
              <p:cNvSpPr/>
              <p:nvPr/>
            </p:nvSpPr>
            <p:spPr>
              <a:xfrm>
                <a:off x="690948" y="2865001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5" name="Google Shape;205;g61b874fc5c_3_18"/>
              <p:cNvSpPr/>
              <p:nvPr/>
            </p:nvSpPr>
            <p:spPr>
              <a:xfrm>
                <a:off x="700300" y="2495275"/>
                <a:ext cx="758700" cy="255900"/>
              </a:xfrm>
              <a:prstGeom prst="rect">
                <a:avLst/>
              </a:prstGeom>
              <a:noFill/>
              <a:ln cap="flat" cmpd="sng" w="9525">
                <a:solidFill>
                  <a:srgbClr val="B7B7B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06" name="Google Shape;206;g61b874fc5c_3_18"/>
            <p:cNvGrpSpPr/>
            <p:nvPr/>
          </p:nvGrpSpPr>
          <p:grpSpPr>
            <a:xfrm>
              <a:off x="3649089" y="1785900"/>
              <a:ext cx="800975" cy="582475"/>
              <a:chOff x="3682986" y="549250"/>
              <a:chExt cx="800975" cy="582475"/>
            </a:xfrm>
          </p:grpSpPr>
          <p:pic>
            <p:nvPicPr>
              <p:cNvPr id="207" name="Google Shape;207;g61b874fc5c_3_18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3682986" y="549250"/>
                <a:ext cx="430075" cy="4300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08" name="Google Shape;208;g61b874fc5c_3_18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3871340" y="701650"/>
                <a:ext cx="430075" cy="4300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09" name="Google Shape;209;g61b874fc5c_3_18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4053886" y="549250"/>
                <a:ext cx="430075" cy="4300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10" name="Google Shape;210;g61b874fc5c_3_18"/>
            <p:cNvGrpSpPr/>
            <p:nvPr/>
          </p:nvGrpSpPr>
          <p:grpSpPr>
            <a:xfrm>
              <a:off x="5475496" y="1785900"/>
              <a:ext cx="800975" cy="582475"/>
              <a:chOff x="3682986" y="549250"/>
              <a:chExt cx="800975" cy="582475"/>
            </a:xfrm>
          </p:grpSpPr>
          <p:pic>
            <p:nvPicPr>
              <p:cNvPr id="211" name="Google Shape;211;g61b874fc5c_3_18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3682986" y="549250"/>
                <a:ext cx="430075" cy="4300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12" name="Google Shape;212;g61b874fc5c_3_18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3871340" y="701650"/>
                <a:ext cx="430075" cy="4300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13" name="Google Shape;213;g61b874fc5c_3_18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4053886" y="549250"/>
                <a:ext cx="430075" cy="4300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14" name="Google Shape;214;g61b874fc5c_3_18"/>
            <p:cNvGrpSpPr/>
            <p:nvPr/>
          </p:nvGrpSpPr>
          <p:grpSpPr>
            <a:xfrm>
              <a:off x="7309933" y="1785900"/>
              <a:ext cx="800975" cy="582475"/>
              <a:chOff x="3682986" y="549250"/>
              <a:chExt cx="800975" cy="582475"/>
            </a:xfrm>
          </p:grpSpPr>
          <p:pic>
            <p:nvPicPr>
              <p:cNvPr id="215" name="Google Shape;215;g61b874fc5c_3_18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3682986" y="549250"/>
                <a:ext cx="430075" cy="4300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16" name="Google Shape;216;g61b874fc5c_3_18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3871340" y="701650"/>
                <a:ext cx="430075" cy="4300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17" name="Google Shape;217;g61b874fc5c_3_18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4053886" y="549250"/>
                <a:ext cx="430075" cy="4300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218" name="Google Shape;218;g61b874fc5c_3_18"/>
            <p:cNvSpPr txBox="1"/>
            <p:nvPr/>
          </p:nvSpPr>
          <p:spPr>
            <a:xfrm>
              <a:off x="5372738" y="872475"/>
              <a:ext cx="1006500" cy="495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n-US">
                  <a:solidFill>
                    <a:srgbClr val="1155CC"/>
                  </a:solidFill>
                  <a:latin typeface="Nunito"/>
                  <a:ea typeface="Nunito"/>
                  <a:cs typeface="Nunito"/>
                  <a:sym typeface="Nunito"/>
                </a:rPr>
                <a:t>33%</a:t>
              </a:r>
              <a:endParaRPr b="1"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>
                  <a:latin typeface="Nunito"/>
                  <a:ea typeface="Nunito"/>
                  <a:cs typeface="Nunito"/>
                  <a:sym typeface="Nunito"/>
                </a:rPr>
                <a:t>Opção B</a:t>
              </a:r>
              <a:endParaRPr b="1">
                <a:solidFill>
                  <a:srgbClr val="1155CC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219" name="Google Shape;219;g61b874fc5c_3_18"/>
            <p:cNvSpPr txBox="1"/>
            <p:nvPr/>
          </p:nvSpPr>
          <p:spPr>
            <a:xfrm>
              <a:off x="3608725" y="872475"/>
              <a:ext cx="1006500" cy="495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n-US">
                  <a:solidFill>
                    <a:srgbClr val="1155CC"/>
                  </a:solidFill>
                  <a:latin typeface="Nunito"/>
                  <a:ea typeface="Nunito"/>
                  <a:cs typeface="Nunito"/>
                  <a:sym typeface="Nunito"/>
                </a:rPr>
                <a:t>33%</a:t>
              </a:r>
              <a:endParaRPr b="1"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>
                  <a:latin typeface="Nunito"/>
                  <a:ea typeface="Nunito"/>
                  <a:cs typeface="Nunito"/>
                  <a:sym typeface="Nunito"/>
                </a:rPr>
                <a:t>Opção A</a:t>
              </a:r>
              <a:endParaRPr b="1">
                <a:solidFill>
                  <a:srgbClr val="1155CC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220" name="Google Shape;220;g61b874fc5c_3_18"/>
            <p:cNvSpPr txBox="1"/>
            <p:nvPr/>
          </p:nvSpPr>
          <p:spPr>
            <a:xfrm>
              <a:off x="7261513" y="872475"/>
              <a:ext cx="1006500" cy="495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>
                  <a:solidFill>
                    <a:srgbClr val="1155CC"/>
                  </a:solidFill>
                  <a:latin typeface="Nunito"/>
                  <a:ea typeface="Nunito"/>
                  <a:cs typeface="Nunito"/>
                  <a:sym typeface="Nunito"/>
                </a:rPr>
                <a:t>33%</a:t>
              </a:r>
              <a:endParaRPr b="1"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>
                  <a:latin typeface="Nunito"/>
                  <a:ea typeface="Nunito"/>
                  <a:cs typeface="Nunito"/>
                  <a:sym typeface="Nunito"/>
                </a:rPr>
                <a:t>Opção C</a:t>
              </a:r>
              <a:endParaRPr b="1">
                <a:solidFill>
                  <a:srgbClr val="1155CC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61c78e60a8_8_206"/>
          <p:cNvSpPr txBox="1"/>
          <p:nvPr>
            <p:ph type="title"/>
          </p:nvPr>
        </p:nvSpPr>
        <p:spPr>
          <a:xfrm>
            <a:off x="250825" y="209550"/>
            <a:ext cx="5689500" cy="69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/>
              <a:t>Teste A/B</a:t>
            </a:r>
            <a:endParaRPr/>
          </a:p>
        </p:txBody>
      </p:sp>
      <p:grpSp>
        <p:nvGrpSpPr>
          <p:cNvPr id="226" name="Google Shape;226;g61c78e60a8_8_206"/>
          <p:cNvGrpSpPr/>
          <p:nvPr/>
        </p:nvGrpSpPr>
        <p:grpSpPr>
          <a:xfrm>
            <a:off x="3341550" y="872475"/>
            <a:ext cx="5068849" cy="4047600"/>
            <a:chOff x="3341550" y="872475"/>
            <a:chExt cx="5068849" cy="4047600"/>
          </a:xfrm>
        </p:grpSpPr>
        <p:pic>
          <p:nvPicPr>
            <p:cNvPr id="227" name="Google Shape;227;g61c78e60a8_8_206"/>
            <p:cNvPicPr preferRelativeResize="0"/>
            <p:nvPr/>
          </p:nvPicPr>
          <p:blipFill rotWithShape="1">
            <a:blip r:embed="rId3">
              <a:alphaModFix/>
            </a:blip>
            <a:srcRect b="8206" l="0" r="0" t="0"/>
            <a:stretch/>
          </p:blipFill>
          <p:spPr>
            <a:xfrm>
              <a:off x="3341550" y="1442925"/>
              <a:ext cx="1416049" cy="20054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8" name="Google Shape;228;g61c78e60a8_8_206"/>
            <p:cNvPicPr preferRelativeResize="0"/>
            <p:nvPr/>
          </p:nvPicPr>
          <p:blipFill rotWithShape="1">
            <a:blip r:embed="rId3">
              <a:alphaModFix/>
            </a:blip>
            <a:srcRect b="8206" l="0" r="0" t="0"/>
            <a:stretch/>
          </p:blipFill>
          <p:spPr>
            <a:xfrm>
              <a:off x="5163925" y="1442925"/>
              <a:ext cx="1416049" cy="20054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9" name="Google Shape;229;g61c78e60a8_8_206"/>
            <p:cNvPicPr preferRelativeResize="0"/>
            <p:nvPr/>
          </p:nvPicPr>
          <p:blipFill rotWithShape="1">
            <a:blip r:embed="rId3">
              <a:alphaModFix/>
            </a:blip>
            <a:srcRect b="8206" l="0" r="0" t="0"/>
            <a:stretch/>
          </p:blipFill>
          <p:spPr>
            <a:xfrm>
              <a:off x="6994349" y="1442925"/>
              <a:ext cx="1416049" cy="2005401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230" name="Google Shape;230;g61c78e60a8_8_206"/>
            <p:cNvCxnSpPr>
              <a:stCxn id="227" idx="2"/>
              <a:endCxn id="231" idx="0"/>
            </p:cNvCxnSpPr>
            <p:nvPr/>
          </p:nvCxnSpPr>
          <p:spPr>
            <a:xfrm>
              <a:off x="4049575" y="3448326"/>
              <a:ext cx="0" cy="3426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dash"/>
              <a:round/>
              <a:headEnd len="med" w="med" type="none"/>
              <a:tailEnd len="med" w="med" type="none"/>
            </a:ln>
          </p:spPr>
        </p:cxnSp>
        <p:sp>
          <p:nvSpPr>
            <p:cNvPr id="231" name="Google Shape;231;g61c78e60a8_8_206"/>
            <p:cNvSpPr/>
            <p:nvPr/>
          </p:nvSpPr>
          <p:spPr>
            <a:xfrm>
              <a:off x="3608724" y="3790927"/>
              <a:ext cx="881700" cy="297900"/>
            </a:xfrm>
            <a:prstGeom prst="roundRect">
              <a:avLst>
                <a:gd fmla="val 16667" name="adj"/>
              </a:avLst>
            </a:pr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latin typeface="Nunito"/>
                  <a:ea typeface="Nunito"/>
                  <a:cs typeface="Nunito"/>
                  <a:sym typeface="Nunito"/>
                </a:rPr>
                <a:t>criativo</a:t>
              </a:r>
              <a:endParaRPr>
                <a:latin typeface="Nunito"/>
                <a:ea typeface="Nunito"/>
                <a:cs typeface="Nunito"/>
                <a:sym typeface="Nunito"/>
              </a:endParaRPr>
            </a:p>
          </p:txBody>
        </p:sp>
        <p:cxnSp>
          <p:nvCxnSpPr>
            <p:cNvPr id="232" name="Google Shape;232;g61c78e60a8_8_206"/>
            <p:cNvCxnSpPr>
              <a:stCxn id="228" idx="2"/>
              <a:endCxn id="233" idx="0"/>
            </p:cNvCxnSpPr>
            <p:nvPr/>
          </p:nvCxnSpPr>
          <p:spPr>
            <a:xfrm flipH="1">
              <a:off x="5868350" y="3448326"/>
              <a:ext cx="3600" cy="6405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dash"/>
              <a:round/>
              <a:headEnd len="med" w="med" type="none"/>
              <a:tailEnd len="med" w="med" type="none"/>
            </a:ln>
          </p:spPr>
        </p:cxnSp>
        <p:sp>
          <p:nvSpPr>
            <p:cNvPr id="233" name="Google Shape;233;g61c78e60a8_8_206"/>
            <p:cNvSpPr/>
            <p:nvPr/>
          </p:nvSpPr>
          <p:spPr>
            <a:xfrm>
              <a:off x="5427499" y="4088827"/>
              <a:ext cx="881700" cy="297900"/>
            </a:xfrm>
            <a:prstGeom prst="roundRect">
              <a:avLst>
                <a:gd fmla="val 16667" name="adj"/>
              </a:avLst>
            </a:pr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latin typeface="Nunito"/>
                  <a:ea typeface="Nunito"/>
                  <a:cs typeface="Nunito"/>
                  <a:sym typeface="Nunito"/>
                </a:rPr>
                <a:t>criativo</a:t>
              </a:r>
              <a:endParaRPr/>
            </a:p>
          </p:txBody>
        </p:sp>
        <p:cxnSp>
          <p:nvCxnSpPr>
            <p:cNvPr id="234" name="Google Shape;234;g61c78e60a8_8_206"/>
            <p:cNvCxnSpPr>
              <a:stCxn id="229" idx="2"/>
              <a:endCxn id="235" idx="0"/>
            </p:cNvCxnSpPr>
            <p:nvPr/>
          </p:nvCxnSpPr>
          <p:spPr>
            <a:xfrm>
              <a:off x="7702374" y="3448326"/>
              <a:ext cx="0" cy="7956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dash"/>
              <a:round/>
              <a:headEnd len="med" w="med" type="none"/>
              <a:tailEnd len="med" w="med" type="none"/>
            </a:ln>
          </p:spPr>
        </p:cxnSp>
        <p:sp>
          <p:nvSpPr>
            <p:cNvPr id="235" name="Google Shape;235;g61c78e60a8_8_206"/>
            <p:cNvSpPr/>
            <p:nvPr/>
          </p:nvSpPr>
          <p:spPr>
            <a:xfrm>
              <a:off x="7261523" y="4243877"/>
              <a:ext cx="881700" cy="297900"/>
            </a:xfrm>
            <a:prstGeom prst="roundRect">
              <a:avLst>
                <a:gd fmla="val 16667" name="adj"/>
              </a:avLst>
            </a:pr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latin typeface="Nunito"/>
                  <a:ea typeface="Nunito"/>
                  <a:cs typeface="Nunito"/>
                  <a:sym typeface="Nunito"/>
                </a:rPr>
                <a:t>criativo</a:t>
              </a:r>
              <a:endParaRPr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236" name="Google Shape;236;g61c78e60a8_8_206"/>
            <p:cNvSpPr txBox="1"/>
            <p:nvPr/>
          </p:nvSpPr>
          <p:spPr>
            <a:xfrm>
              <a:off x="3593475" y="4088825"/>
              <a:ext cx="881700" cy="378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latin typeface="Nunito"/>
                  <a:ea typeface="Nunito"/>
                  <a:cs typeface="Nunito"/>
                  <a:sym typeface="Nunito"/>
                </a:rPr>
                <a:t>200px</a:t>
              </a:r>
              <a:endParaRPr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237" name="Google Shape;237;g61c78e60a8_8_206"/>
            <p:cNvSpPr txBox="1"/>
            <p:nvPr/>
          </p:nvSpPr>
          <p:spPr>
            <a:xfrm>
              <a:off x="5427500" y="4386725"/>
              <a:ext cx="881700" cy="378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latin typeface="Nunito"/>
                  <a:ea typeface="Nunito"/>
                  <a:cs typeface="Nunito"/>
                  <a:sym typeface="Nunito"/>
                </a:rPr>
                <a:t>250px</a:t>
              </a:r>
              <a:endParaRPr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238" name="Google Shape;238;g61c78e60a8_8_206"/>
            <p:cNvSpPr txBox="1"/>
            <p:nvPr/>
          </p:nvSpPr>
          <p:spPr>
            <a:xfrm>
              <a:off x="7261525" y="4541775"/>
              <a:ext cx="881700" cy="378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latin typeface="Nunito"/>
                  <a:ea typeface="Nunito"/>
                  <a:cs typeface="Nunito"/>
                  <a:sym typeface="Nunito"/>
                </a:rPr>
                <a:t>300px</a:t>
              </a:r>
              <a:endParaRPr>
                <a:latin typeface="Nunito"/>
                <a:ea typeface="Nunito"/>
                <a:cs typeface="Nunito"/>
                <a:sym typeface="Nunito"/>
              </a:endParaRPr>
            </a:p>
          </p:txBody>
        </p:sp>
        <p:grpSp>
          <p:nvGrpSpPr>
            <p:cNvPr id="239" name="Google Shape;239;g61c78e60a8_8_206"/>
            <p:cNvGrpSpPr/>
            <p:nvPr/>
          </p:nvGrpSpPr>
          <p:grpSpPr>
            <a:xfrm>
              <a:off x="7318348" y="1785900"/>
              <a:ext cx="768052" cy="1319451"/>
              <a:chOff x="690948" y="1577650"/>
              <a:chExt cx="768052" cy="1319451"/>
            </a:xfrm>
          </p:grpSpPr>
          <p:sp>
            <p:nvSpPr>
              <p:cNvPr id="240" name="Google Shape;240;g61c78e60a8_8_206"/>
              <p:cNvSpPr/>
              <p:nvPr/>
            </p:nvSpPr>
            <p:spPr>
              <a:xfrm>
                <a:off x="690948" y="1577650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1" name="Google Shape;241;g61c78e60a8_8_206"/>
              <p:cNvSpPr/>
              <p:nvPr/>
            </p:nvSpPr>
            <p:spPr>
              <a:xfrm>
                <a:off x="690948" y="1645801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2" name="Google Shape;242;g61c78e60a8_8_206"/>
              <p:cNvSpPr/>
              <p:nvPr/>
            </p:nvSpPr>
            <p:spPr>
              <a:xfrm>
                <a:off x="690948" y="1730050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3" name="Google Shape;243;g61c78e60a8_8_206"/>
              <p:cNvSpPr/>
              <p:nvPr/>
            </p:nvSpPr>
            <p:spPr>
              <a:xfrm>
                <a:off x="690948" y="1798201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4" name="Google Shape;244;g61c78e60a8_8_206"/>
              <p:cNvSpPr/>
              <p:nvPr/>
            </p:nvSpPr>
            <p:spPr>
              <a:xfrm>
                <a:off x="690948" y="1882450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5" name="Google Shape;245;g61c78e60a8_8_206"/>
              <p:cNvSpPr/>
              <p:nvPr/>
            </p:nvSpPr>
            <p:spPr>
              <a:xfrm>
                <a:off x="690948" y="1950601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6" name="Google Shape;246;g61c78e60a8_8_206"/>
              <p:cNvSpPr/>
              <p:nvPr/>
            </p:nvSpPr>
            <p:spPr>
              <a:xfrm>
                <a:off x="690948" y="2034850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7" name="Google Shape;247;g61c78e60a8_8_206"/>
              <p:cNvSpPr/>
              <p:nvPr/>
            </p:nvSpPr>
            <p:spPr>
              <a:xfrm>
                <a:off x="690948" y="2103001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8" name="Google Shape;248;g61c78e60a8_8_206"/>
              <p:cNvSpPr/>
              <p:nvPr/>
            </p:nvSpPr>
            <p:spPr>
              <a:xfrm>
                <a:off x="690948" y="2187250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9" name="Google Shape;249;g61c78e60a8_8_206"/>
              <p:cNvSpPr/>
              <p:nvPr/>
            </p:nvSpPr>
            <p:spPr>
              <a:xfrm>
                <a:off x="690948" y="2255401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0" name="Google Shape;250;g61c78e60a8_8_206"/>
              <p:cNvSpPr/>
              <p:nvPr/>
            </p:nvSpPr>
            <p:spPr>
              <a:xfrm>
                <a:off x="690948" y="2339650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1" name="Google Shape;251;g61c78e60a8_8_206"/>
              <p:cNvSpPr/>
              <p:nvPr/>
            </p:nvSpPr>
            <p:spPr>
              <a:xfrm>
                <a:off x="690948" y="2407801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2" name="Google Shape;252;g61c78e60a8_8_206"/>
              <p:cNvSpPr/>
              <p:nvPr/>
            </p:nvSpPr>
            <p:spPr>
              <a:xfrm>
                <a:off x="690948" y="2796850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3" name="Google Shape;253;g61c78e60a8_8_206"/>
              <p:cNvSpPr/>
              <p:nvPr/>
            </p:nvSpPr>
            <p:spPr>
              <a:xfrm>
                <a:off x="690948" y="2865001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4" name="Google Shape;254;g61c78e60a8_8_206"/>
              <p:cNvSpPr/>
              <p:nvPr/>
            </p:nvSpPr>
            <p:spPr>
              <a:xfrm>
                <a:off x="700300" y="2495275"/>
                <a:ext cx="758700" cy="255900"/>
              </a:xfrm>
              <a:prstGeom prst="rect">
                <a:avLst/>
              </a:prstGeom>
              <a:noFill/>
              <a:ln cap="flat" cmpd="sng" w="9525">
                <a:solidFill>
                  <a:srgbClr val="B7B7B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55" name="Google Shape;255;g61c78e60a8_8_206"/>
            <p:cNvGrpSpPr/>
            <p:nvPr/>
          </p:nvGrpSpPr>
          <p:grpSpPr>
            <a:xfrm>
              <a:off x="5491948" y="1830975"/>
              <a:ext cx="768052" cy="1319451"/>
              <a:chOff x="690948" y="1577650"/>
              <a:chExt cx="768052" cy="1319451"/>
            </a:xfrm>
          </p:grpSpPr>
          <p:sp>
            <p:nvSpPr>
              <p:cNvPr id="256" name="Google Shape;256;g61c78e60a8_8_206"/>
              <p:cNvSpPr/>
              <p:nvPr/>
            </p:nvSpPr>
            <p:spPr>
              <a:xfrm>
                <a:off x="690948" y="1577650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7" name="Google Shape;257;g61c78e60a8_8_206"/>
              <p:cNvSpPr/>
              <p:nvPr/>
            </p:nvSpPr>
            <p:spPr>
              <a:xfrm>
                <a:off x="690948" y="1645801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8" name="Google Shape;258;g61c78e60a8_8_206"/>
              <p:cNvSpPr/>
              <p:nvPr/>
            </p:nvSpPr>
            <p:spPr>
              <a:xfrm>
                <a:off x="690948" y="1730050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9" name="Google Shape;259;g61c78e60a8_8_206"/>
              <p:cNvSpPr/>
              <p:nvPr/>
            </p:nvSpPr>
            <p:spPr>
              <a:xfrm>
                <a:off x="690948" y="1798201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0" name="Google Shape;260;g61c78e60a8_8_206"/>
              <p:cNvSpPr/>
              <p:nvPr/>
            </p:nvSpPr>
            <p:spPr>
              <a:xfrm>
                <a:off x="690948" y="1882450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1" name="Google Shape;261;g61c78e60a8_8_206"/>
              <p:cNvSpPr/>
              <p:nvPr/>
            </p:nvSpPr>
            <p:spPr>
              <a:xfrm>
                <a:off x="690948" y="1950601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2" name="Google Shape;262;g61c78e60a8_8_206"/>
              <p:cNvSpPr/>
              <p:nvPr/>
            </p:nvSpPr>
            <p:spPr>
              <a:xfrm>
                <a:off x="690948" y="2034850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3" name="Google Shape;263;g61c78e60a8_8_206"/>
              <p:cNvSpPr/>
              <p:nvPr/>
            </p:nvSpPr>
            <p:spPr>
              <a:xfrm>
                <a:off x="690948" y="2103001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4" name="Google Shape;264;g61c78e60a8_8_206"/>
              <p:cNvSpPr/>
              <p:nvPr/>
            </p:nvSpPr>
            <p:spPr>
              <a:xfrm>
                <a:off x="690948" y="2187250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5" name="Google Shape;265;g61c78e60a8_8_206"/>
              <p:cNvSpPr/>
              <p:nvPr/>
            </p:nvSpPr>
            <p:spPr>
              <a:xfrm>
                <a:off x="690948" y="2255401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6" name="Google Shape;266;g61c78e60a8_8_206"/>
              <p:cNvSpPr/>
              <p:nvPr/>
            </p:nvSpPr>
            <p:spPr>
              <a:xfrm>
                <a:off x="690948" y="2339650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7" name="Google Shape;267;g61c78e60a8_8_206"/>
              <p:cNvSpPr/>
              <p:nvPr/>
            </p:nvSpPr>
            <p:spPr>
              <a:xfrm>
                <a:off x="690948" y="2407801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8" name="Google Shape;268;g61c78e60a8_8_206"/>
              <p:cNvSpPr/>
              <p:nvPr/>
            </p:nvSpPr>
            <p:spPr>
              <a:xfrm>
                <a:off x="690948" y="2796850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9" name="Google Shape;269;g61c78e60a8_8_206"/>
              <p:cNvSpPr/>
              <p:nvPr/>
            </p:nvSpPr>
            <p:spPr>
              <a:xfrm>
                <a:off x="690948" y="2865001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0" name="Google Shape;270;g61c78e60a8_8_206"/>
              <p:cNvSpPr/>
              <p:nvPr/>
            </p:nvSpPr>
            <p:spPr>
              <a:xfrm>
                <a:off x="700300" y="2495275"/>
                <a:ext cx="758700" cy="255900"/>
              </a:xfrm>
              <a:prstGeom prst="rect">
                <a:avLst/>
              </a:prstGeom>
              <a:noFill/>
              <a:ln cap="flat" cmpd="sng" w="9525">
                <a:solidFill>
                  <a:srgbClr val="B7B7B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71" name="Google Shape;271;g61c78e60a8_8_206"/>
            <p:cNvGrpSpPr/>
            <p:nvPr/>
          </p:nvGrpSpPr>
          <p:grpSpPr>
            <a:xfrm>
              <a:off x="3657499" y="1789096"/>
              <a:ext cx="768052" cy="1319451"/>
              <a:chOff x="690948" y="1577650"/>
              <a:chExt cx="768052" cy="1319451"/>
            </a:xfrm>
          </p:grpSpPr>
          <p:sp>
            <p:nvSpPr>
              <p:cNvPr id="272" name="Google Shape;272;g61c78e60a8_8_206"/>
              <p:cNvSpPr/>
              <p:nvPr/>
            </p:nvSpPr>
            <p:spPr>
              <a:xfrm>
                <a:off x="690948" y="1577650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3" name="Google Shape;273;g61c78e60a8_8_206"/>
              <p:cNvSpPr/>
              <p:nvPr/>
            </p:nvSpPr>
            <p:spPr>
              <a:xfrm>
                <a:off x="690948" y="1645801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4" name="Google Shape;274;g61c78e60a8_8_206"/>
              <p:cNvSpPr/>
              <p:nvPr/>
            </p:nvSpPr>
            <p:spPr>
              <a:xfrm>
                <a:off x="690948" y="1730050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5" name="Google Shape;275;g61c78e60a8_8_206"/>
              <p:cNvSpPr/>
              <p:nvPr/>
            </p:nvSpPr>
            <p:spPr>
              <a:xfrm>
                <a:off x="690948" y="1798201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6" name="Google Shape;276;g61c78e60a8_8_206"/>
              <p:cNvSpPr/>
              <p:nvPr/>
            </p:nvSpPr>
            <p:spPr>
              <a:xfrm>
                <a:off x="690948" y="1882450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7" name="Google Shape;277;g61c78e60a8_8_206"/>
              <p:cNvSpPr/>
              <p:nvPr/>
            </p:nvSpPr>
            <p:spPr>
              <a:xfrm>
                <a:off x="690948" y="1950601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8" name="Google Shape;278;g61c78e60a8_8_206"/>
              <p:cNvSpPr/>
              <p:nvPr/>
            </p:nvSpPr>
            <p:spPr>
              <a:xfrm>
                <a:off x="690948" y="2034850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9" name="Google Shape;279;g61c78e60a8_8_206"/>
              <p:cNvSpPr/>
              <p:nvPr/>
            </p:nvSpPr>
            <p:spPr>
              <a:xfrm>
                <a:off x="690948" y="2103001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0" name="Google Shape;280;g61c78e60a8_8_206"/>
              <p:cNvSpPr/>
              <p:nvPr/>
            </p:nvSpPr>
            <p:spPr>
              <a:xfrm>
                <a:off x="690948" y="2187250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1" name="Google Shape;281;g61c78e60a8_8_206"/>
              <p:cNvSpPr/>
              <p:nvPr/>
            </p:nvSpPr>
            <p:spPr>
              <a:xfrm>
                <a:off x="690948" y="2255401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2" name="Google Shape;282;g61c78e60a8_8_206"/>
              <p:cNvSpPr/>
              <p:nvPr/>
            </p:nvSpPr>
            <p:spPr>
              <a:xfrm>
                <a:off x="690948" y="2339650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3" name="Google Shape;283;g61c78e60a8_8_206"/>
              <p:cNvSpPr/>
              <p:nvPr/>
            </p:nvSpPr>
            <p:spPr>
              <a:xfrm>
                <a:off x="690948" y="2407801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4" name="Google Shape;284;g61c78e60a8_8_206"/>
              <p:cNvSpPr/>
              <p:nvPr/>
            </p:nvSpPr>
            <p:spPr>
              <a:xfrm>
                <a:off x="690948" y="2796850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5" name="Google Shape;285;g61c78e60a8_8_206"/>
              <p:cNvSpPr/>
              <p:nvPr/>
            </p:nvSpPr>
            <p:spPr>
              <a:xfrm>
                <a:off x="690948" y="2865001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6" name="Google Shape;286;g61c78e60a8_8_206"/>
              <p:cNvSpPr/>
              <p:nvPr/>
            </p:nvSpPr>
            <p:spPr>
              <a:xfrm>
                <a:off x="700300" y="2495275"/>
                <a:ext cx="758700" cy="255900"/>
              </a:xfrm>
              <a:prstGeom prst="rect">
                <a:avLst/>
              </a:prstGeom>
              <a:noFill/>
              <a:ln cap="flat" cmpd="sng" w="9525">
                <a:solidFill>
                  <a:srgbClr val="B7B7B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87" name="Google Shape;287;g61c78e60a8_8_206"/>
            <p:cNvGrpSpPr/>
            <p:nvPr/>
          </p:nvGrpSpPr>
          <p:grpSpPr>
            <a:xfrm>
              <a:off x="3649089" y="1785900"/>
              <a:ext cx="800975" cy="582475"/>
              <a:chOff x="3682986" y="549250"/>
              <a:chExt cx="800975" cy="582475"/>
            </a:xfrm>
          </p:grpSpPr>
          <p:pic>
            <p:nvPicPr>
              <p:cNvPr id="288" name="Google Shape;288;g61c78e60a8_8_206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3682986" y="549250"/>
                <a:ext cx="430075" cy="4300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89" name="Google Shape;289;g61c78e60a8_8_206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3871340" y="701650"/>
                <a:ext cx="430075" cy="4300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90" name="Google Shape;290;g61c78e60a8_8_206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4053886" y="549250"/>
                <a:ext cx="430075" cy="4300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91" name="Google Shape;291;g61c78e60a8_8_206"/>
            <p:cNvGrpSpPr/>
            <p:nvPr/>
          </p:nvGrpSpPr>
          <p:grpSpPr>
            <a:xfrm>
              <a:off x="5475496" y="1785900"/>
              <a:ext cx="800975" cy="582475"/>
              <a:chOff x="3682986" y="549250"/>
              <a:chExt cx="800975" cy="582475"/>
            </a:xfrm>
          </p:grpSpPr>
          <p:pic>
            <p:nvPicPr>
              <p:cNvPr id="292" name="Google Shape;292;g61c78e60a8_8_206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3682986" y="549250"/>
                <a:ext cx="430075" cy="4300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93" name="Google Shape;293;g61c78e60a8_8_206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3871340" y="701650"/>
                <a:ext cx="430075" cy="4300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94" name="Google Shape;294;g61c78e60a8_8_206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4053886" y="549250"/>
                <a:ext cx="430075" cy="4300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95" name="Google Shape;295;g61c78e60a8_8_206"/>
            <p:cNvGrpSpPr/>
            <p:nvPr/>
          </p:nvGrpSpPr>
          <p:grpSpPr>
            <a:xfrm>
              <a:off x="7309933" y="1785900"/>
              <a:ext cx="800975" cy="582475"/>
              <a:chOff x="3682986" y="549250"/>
              <a:chExt cx="800975" cy="582475"/>
            </a:xfrm>
          </p:grpSpPr>
          <p:pic>
            <p:nvPicPr>
              <p:cNvPr id="296" name="Google Shape;296;g61c78e60a8_8_206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3682986" y="549250"/>
                <a:ext cx="430075" cy="4300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97" name="Google Shape;297;g61c78e60a8_8_206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3871340" y="701650"/>
                <a:ext cx="430075" cy="4300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98" name="Google Shape;298;g61c78e60a8_8_206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4053886" y="549250"/>
                <a:ext cx="430075" cy="4300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299" name="Google Shape;299;g61c78e60a8_8_206"/>
            <p:cNvSpPr txBox="1"/>
            <p:nvPr/>
          </p:nvSpPr>
          <p:spPr>
            <a:xfrm>
              <a:off x="5372738" y="872475"/>
              <a:ext cx="1006500" cy="495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n-US">
                  <a:solidFill>
                    <a:srgbClr val="1155CC"/>
                  </a:solidFill>
                  <a:latin typeface="Nunito"/>
                  <a:ea typeface="Nunito"/>
                  <a:cs typeface="Nunito"/>
                  <a:sym typeface="Nunito"/>
                </a:rPr>
                <a:t>33%</a:t>
              </a:r>
              <a:endParaRPr b="1"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>
                  <a:latin typeface="Nunito"/>
                  <a:ea typeface="Nunito"/>
                  <a:cs typeface="Nunito"/>
                  <a:sym typeface="Nunito"/>
                </a:rPr>
                <a:t>Opção B</a:t>
              </a:r>
              <a:endParaRPr b="1">
                <a:solidFill>
                  <a:srgbClr val="1155CC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300" name="Google Shape;300;g61c78e60a8_8_206"/>
            <p:cNvSpPr txBox="1"/>
            <p:nvPr/>
          </p:nvSpPr>
          <p:spPr>
            <a:xfrm>
              <a:off x="3608725" y="872475"/>
              <a:ext cx="1006500" cy="495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n-US">
                  <a:solidFill>
                    <a:srgbClr val="1155CC"/>
                  </a:solidFill>
                  <a:latin typeface="Nunito"/>
                  <a:ea typeface="Nunito"/>
                  <a:cs typeface="Nunito"/>
                  <a:sym typeface="Nunito"/>
                </a:rPr>
                <a:t>33%</a:t>
              </a:r>
              <a:endParaRPr b="1"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>
                  <a:latin typeface="Nunito"/>
                  <a:ea typeface="Nunito"/>
                  <a:cs typeface="Nunito"/>
                  <a:sym typeface="Nunito"/>
                </a:rPr>
                <a:t>Opção A</a:t>
              </a:r>
              <a:endParaRPr b="1">
                <a:solidFill>
                  <a:srgbClr val="1155CC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301" name="Google Shape;301;g61c78e60a8_8_206"/>
            <p:cNvSpPr txBox="1"/>
            <p:nvPr/>
          </p:nvSpPr>
          <p:spPr>
            <a:xfrm>
              <a:off x="7261513" y="872475"/>
              <a:ext cx="1006500" cy="495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>
                  <a:solidFill>
                    <a:srgbClr val="1155CC"/>
                  </a:solidFill>
                  <a:latin typeface="Nunito"/>
                  <a:ea typeface="Nunito"/>
                  <a:cs typeface="Nunito"/>
                  <a:sym typeface="Nunito"/>
                </a:rPr>
                <a:t>33%</a:t>
              </a:r>
              <a:endParaRPr b="1"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>
                  <a:latin typeface="Nunito"/>
                  <a:ea typeface="Nunito"/>
                  <a:cs typeface="Nunito"/>
                  <a:sym typeface="Nunito"/>
                </a:rPr>
                <a:t>Opção C</a:t>
              </a:r>
              <a:endParaRPr b="1">
                <a:solidFill>
                  <a:srgbClr val="1155CC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sp>
        <p:nvSpPr>
          <p:cNvPr id="302" name="Google Shape;302;g61c78e60a8_8_206"/>
          <p:cNvSpPr txBox="1"/>
          <p:nvPr/>
        </p:nvSpPr>
        <p:spPr>
          <a:xfrm>
            <a:off x="313125" y="1214325"/>
            <a:ext cx="2876100" cy="339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60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Problema:</a:t>
            </a:r>
            <a:r>
              <a:rPr b="1" lang="en-US" sz="18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endParaRPr b="1" sz="1600">
              <a:solidFill>
                <a:srgbClr val="FF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O melhor momento de carregamento de uma peça publicitária pode alterar por diversos fatores:</a:t>
            </a:r>
            <a:endParaRPr sz="6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unito"/>
              <a:buChar char="●"/>
            </a:pPr>
            <a:r>
              <a:rPr lang="en-US"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O conteúdo em torno da peça pode aumentar e diminuir de tamanho.</a:t>
            </a:r>
            <a:endParaRPr sz="12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unito"/>
              <a:buChar char="●"/>
            </a:pPr>
            <a:r>
              <a:rPr lang="en-US"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O criativo é dinâmico e o seu tamanho pode mudar a qualquer momento.</a:t>
            </a:r>
            <a:endParaRPr sz="12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unito"/>
              <a:buChar char="●"/>
            </a:pPr>
            <a:r>
              <a:rPr lang="en-US"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Velocidade da conexão do usuário.</a:t>
            </a:r>
            <a:endParaRPr sz="12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61c78e60a8_8_350"/>
          <p:cNvSpPr txBox="1"/>
          <p:nvPr>
            <p:ph type="title"/>
          </p:nvPr>
        </p:nvSpPr>
        <p:spPr>
          <a:xfrm>
            <a:off x="250825" y="209550"/>
            <a:ext cx="5689500" cy="69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/>
              <a:t>Teste A/B</a:t>
            </a:r>
            <a:endParaRPr/>
          </a:p>
        </p:txBody>
      </p:sp>
      <p:sp>
        <p:nvSpPr>
          <p:cNvPr id="308" name="Google Shape;308;g61c78e60a8_8_350"/>
          <p:cNvSpPr txBox="1"/>
          <p:nvPr/>
        </p:nvSpPr>
        <p:spPr>
          <a:xfrm>
            <a:off x="313125" y="1214325"/>
            <a:ext cx="2876100" cy="339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60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Problema:</a:t>
            </a:r>
            <a:r>
              <a:rPr b="1" lang="en-US" sz="18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endParaRPr b="1" sz="1600">
              <a:solidFill>
                <a:srgbClr val="FF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O melhor momento de carregamento de uma peça publicitária pode alterar por diversos fatores:</a:t>
            </a:r>
            <a:endParaRPr sz="6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unito"/>
              <a:buChar char="●"/>
            </a:pPr>
            <a:r>
              <a:rPr lang="en-US"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O conteúdo em torno da peça pode aumentar e diminuir de tamanho.</a:t>
            </a:r>
            <a:endParaRPr sz="12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unito"/>
              <a:buChar char="●"/>
            </a:pPr>
            <a:r>
              <a:rPr lang="en-US"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O criativo é dinâmico e o seu tamanho pode mudar a qualquer momento.</a:t>
            </a:r>
            <a:endParaRPr sz="12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unito"/>
              <a:buChar char="●"/>
            </a:pPr>
            <a:r>
              <a:rPr lang="en-US"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Velocidade da conexão do usuário.</a:t>
            </a:r>
            <a:endParaRPr sz="12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grpSp>
        <p:nvGrpSpPr>
          <p:cNvPr id="309" name="Google Shape;309;g61c78e60a8_8_350"/>
          <p:cNvGrpSpPr/>
          <p:nvPr/>
        </p:nvGrpSpPr>
        <p:grpSpPr>
          <a:xfrm>
            <a:off x="3557475" y="751025"/>
            <a:ext cx="4697775" cy="3946250"/>
            <a:chOff x="52275" y="598625"/>
            <a:chExt cx="4697775" cy="3946250"/>
          </a:xfrm>
        </p:grpSpPr>
        <p:pic>
          <p:nvPicPr>
            <p:cNvPr id="310" name="Google Shape;310;g61c78e60a8_8_350"/>
            <p:cNvPicPr preferRelativeResize="0"/>
            <p:nvPr/>
          </p:nvPicPr>
          <p:blipFill rotWithShape="1">
            <a:blip r:embed="rId3">
              <a:alphaModFix/>
            </a:blip>
            <a:srcRect b="8206" l="0" r="0" t="0"/>
            <a:stretch/>
          </p:blipFill>
          <p:spPr>
            <a:xfrm>
              <a:off x="52275" y="598625"/>
              <a:ext cx="4697775" cy="394625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311" name="Google Shape;311;g61c78e60a8_8_350"/>
            <p:cNvGrpSpPr/>
            <p:nvPr/>
          </p:nvGrpSpPr>
          <p:grpSpPr>
            <a:xfrm>
              <a:off x="949472" y="1134136"/>
              <a:ext cx="2889613" cy="2982950"/>
              <a:chOff x="6685643" y="1272050"/>
              <a:chExt cx="2889613" cy="2982950"/>
            </a:xfrm>
          </p:grpSpPr>
          <p:grpSp>
            <p:nvGrpSpPr>
              <p:cNvPr id="312" name="Google Shape;312;g61c78e60a8_8_350"/>
              <p:cNvGrpSpPr/>
              <p:nvPr/>
            </p:nvGrpSpPr>
            <p:grpSpPr>
              <a:xfrm>
                <a:off x="6685643" y="1272050"/>
                <a:ext cx="2884175" cy="806025"/>
                <a:chOff x="6685643" y="1272050"/>
                <a:chExt cx="2884175" cy="806025"/>
              </a:xfrm>
            </p:grpSpPr>
            <p:sp>
              <p:nvSpPr>
                <p:cNvPr id="313" name="Google Shape;313;g61c78e60a8_8_350"/>
                <p:cNvSpPr/>
                <p:nvPr/>
              </p:nvSpPr>
              <p:spPr>
                <a:xfrm>
                  <a:off x="6685643" y="1410300"/>
                  <a:ext cx="2876100" cy="107700"/>
                </a:xfrm>
                <a:prstGeom prst="rect">
                  <a:avLst/>
                </a:prstGeom>
                <a:solidFill>
                  <a:srgbClr val="D9D9D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14" name="Google Shape;314;g61c78e60a8_8_350"/>
                <p:cNvSpPr/>
                <p:nvPr/>
              </p:nvSpPr>
              <p:spPr>
                <a:xfrm>
                  <a:off x="6685643" y="1548550"/>
                  <a:ext cx="2876100" cy="107700"/>
                </a:xfrm>
                <a:prstGeom prst="rect">
                  <a:avLst/>
                </a:prstGeom>
                <a:solidFill>
                  <a:srgbClr val="D9D9D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15" name="Google Shape;315;g61c78e60a8_8_350"/>
                <p:cNvSpPr/>
                <p:nvPr/>
              </p:nvSpPr>
              <p:spPr>
                <a:xfrm>
                  <a:off x="6693718" y="1693875"/>
                  <a:ext cx="2876100" cy="107700"/>
                </a:xfrm>
                <a:prstGeom prst="rect">
                  <a:avLst/>
                </a:prstGeom>
                <a:solidFill>
                  <a:srgbClr val="D9D9D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16" name="Google Shape;316;g61c78e60a8_8_350"/>
                <p:cNvSpPr/>
                <p:nvPr/>
              </p:nvSpPr>
              <p:spPr>
                <a:xfrm>
                  <a:off x="6691730" y="1832125"/>
                  <a:ext cx="2876100" cy="107700"/>
                </a:xfrm>
                <a:prstGeom prst="rect">
                  <a:avLst/>
                </a:prstGeom>
                <a:solidFill>
                  <a:srgbClr val="D9D9D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17" name="Google Shape;317;g61c78e60a8_8_350"/>
                <p:cNvSpPr/>
                <p:nvPr/>
              </p:nvSpPr>
              <p:spPr>
                <a:xfrm>
                  <a:off x="6687631" y="1272050"/>
                  <a:ext cx="2876100" cy="107700"/>
                </a:xfrm>
                <a:prstGeom prst="rect">
                  <a:avLst/>
                </a:prstGeom>
                <a:solidFill>
                  <a:srgbClr val="D9D9D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18" name="Google Shape;318;g61c78e60a8_8_350"/>
                <p:cNvSpPr/>
                <p:nvPr/>
              </p:nvSpPr>
              <p:spPr>
                <a:xfrm>
                  <a:off x="6691730" y="1970375"/>
                  <a:ext cx="2876100" cy="107700"/>
                </a:xfrm>
                <a:prstGeom prst="rect">
                  <a:avLst/>
                </a:prstGeom>
                <a:solidFill>
                  <a:srgbClr val="D9D9D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319" name="Google Shape;319;g61c78e60a8_8_350"/>
              <p:cNvSpPr/>
              <p:nvPr/>
            </p:nvSpPr>
            <p:spPr>
              <a:xfrm>
                <a:off x="6693725" y="2137276"/>
                <a:ext cx="2876100" cy="698400"/>
              </a:xfrm>
              <a:prstGeom prst="rect">
                <a:avLst/>
              </a:prstGeom>
              <a:noFill/>
              <a:ln cap="flat" cmpd="sng" w="9525">
                <a:solidFill>
                  <a:srgbClr val="B7B7B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>
                    <a:solidFill>
                      <a:schemeClr val="dk1"/>
                    </a:solidFill>
                    <a:latin typeface="Nunito"/>
                    <a:ea typeface="Nunito"/>
                    <a:cs typeface="Nunito"/>
                    <a:sym typeface="Nunito"/>
                  </a:rPr>
                  <a:t>peça publicitária</a:t>
                </a:r>
                <a:endParaRPr b="1">
                  <a:solidFill>
                    <a:schemeClr val="dk1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>
                    <a:solidFill>
                      <a:schemeClr val="dk1"/>
                    </a:solidFill>
                    <a:latin typeface="Nunito"/>
                    <a:ea typeface="Nunito"/>
                    <a:cs typeface="Nunito"/>
                    <a:sym typeface="Nunito"/>
                  </a:rPr>
                  <a:t>carregada a 200px</a:t>
                </a:r>
                <a:endParaRPr/>
              </a:p>
            </p:txBody>
          </p:sp>
          <p:grpSp>
            <p:nvGrpSpPr>
              <p:cNvPr id="320" name="Google Shape;320;g61c78e60a8_8_350"/>
              <p:cNvGrpSpPr/>
              <p:nvPr/>
            </p:nvGrpSpPr>
            <p:grpSpPr>
              <a:xfrm>
                <a:off x="6685643" y="2884075"/>
                <a:ext cx="2889613" cy="1370925"/>
                <a:chOff x="6685643" y="2884075"/>
                <a:chExt cx="2889613" cy="1370925"/>
              </a:xfrm>
            </p:grpSpPr>
            <p:sp>
              <p:nvSpPr>
                <p:cNvPr id="321" name="Google Shape;321;g61c78e60a8_8_350"/>
                <p:cNvSpPr/>
                <p:nvPr/>
              </p:nvSpPr>
              <p:spPr>
                <a:xfrm>
                  <a:off x="6685643" y="3022325"/>
                  <a:ext cx="2876100" cy="107700"/>
                </a:xfrm>
                <a:prstGeom prst="rect">
                  <a:avLst/>
                </a:prstGeom>
                <a:solidFill>
                  <a:srgbClr val="D9D9D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22" name="Google Shape;322;g61c78e60a8_8_350"/>
                <p:cNvSpPr/>
                <p:nvPr/>
              </p:nvSpPr>
              <p:spPr>
                <a:xfrm>
                  <a:off x="6685643" y="3160575"/>
                  <a:ext cx="2876100" cy="107700"/>
                </a:xfrm>
                <a:prstGeom prst="rect">
                  <a:avLst/>
                </a:prstGeom>
                <a:solidFill>
                  <a:srgbClr val="D9D9D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23" name="Google Shape;323;g61c78e60a8_8_350"/>
                <p:cNvSpPr/>
                <p:nvPr/>
              </p:nvSpPr>
              <p:spPr>
                <a:xfrm>
                  <a:off x="6693718" y="3305900"/>
                  <a:ext cx="2876100" cy="107700"/>
                </a:xfrm>
                <a:prstGeom prst="rect">
                  <a:avLst/>
                </a:prstGeom>
                <a:solidFill>
                  <a:srgbClr val="D9D9D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24" name="Google Shape;324;g61c78e60a8_8_350"/>
                <p:cNvSpPr/>
                <p:nvPr/>
              </p:nvSpPr>
              <p:spPr>
                <a:xfrm>
                  <a:off x="6691730" y="3444150"/>
                  <a:ext cx="2876100" cy="107700"/>
                </a:xfrm>
                <a:prstGeom prst="rect">
                  <a:avLst/>
                </a:prstGeom>
                <a:solidFill>
                  <a:srgbClr val="D9D9D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25" name="Google Shape;325;g61c78e60a8_8_350"/>
                <p:cNvSpPr/>
                <p:nvPr/>
              </p:nvSpPr>
              <p:spPr>
                <a:xfrm>
                  <a:off x="6687631" y="2884075"/>
                  <a:ext cx="2876100" cy="107700"/>
                </a:xfrm>
                <a:prstGeom prst="rect">
                  <a:avLst/>
                </a:prstGeom>
                <a:solidFill>
                  <a:srgbClr val="D9D9D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26" name="Google Shape;326;g61c78e60a8_8_350"/>
                <p:cNvSpPr/>
                <p:nvPr/>
              </p:nvSpPr>
              <p:spPr>
                <a:xfrm>
                  <a:off x="6691730" y="3582400"/>
                  <a:ext cx="2876100" cy="107700"/>
                </a:xfrm>
                <a:prstGeom prst="rect">
                  <a:avLst/>
                </a:prstGeom>
                <a:solidFill>
                  <a:srgbClr val="D9D9D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grpSp>
              <p:nvGrpSpPr>
                <p:cNvPr id="327" name="Google Shape;327;g61c78e60a8_8_350"/>
                <p:cNvGrpSpPr/>
                <p:nvPr/>
              </p:nvGrpSpPr>
              <p:grpSpPr>
                <a:xfrm>
                  <a:off x="6695118" y="3725475"/>
                  <a:ext cx="2880138" cy="529525"/>
                  <a:chOff x="6695118" y="3725475"/>
                  <a:chExt cx="2880138" cy="529525"/>
                </a:xfrm>
              </p:grpSpPr>
              <p:sp>
                <p:nvSpPr>
                  <p:cNvPr id="328" name="Google Shape;328;g61c78e60a8_8_350"/>
                  <p:cNvSpPr/>
                  <p:nvPr/>
                </p:nvSpPr>
                <p:spPr>
                  <a:xfrm>
                    <a:off x="6697168" y="3863725"/>
                    <a:ext cx="2876100" cy="107700"/>
                  </a:xfrm>
                  <a:prstGeom prst="rect">
                    <a:avLst/>
                  </a:prstGeom>
                  <a:solidFill>
                    <a:srgbClr val="D9D9D9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29" name="Google Shape;329;g61c78e60a8_8_350"/>
                  <p:cNvSpPr/>
                  <p:nvPr/>
                </p:nvSpPr>
                <p:spPr>
                  <a:xfrm>
                    <a:off x="6697168" y="4001975"/>
                    <a:ext cx="2876100" cy="107700"/>
                  </a:xfrm>
                  <a:prstGeom prst="rect">
                    <a:avLst/>
                  </a:prstGeom>
                  <a:solidFill>
                    <a:srgbClr val="D9D9D9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30" name="Google Shape;330;g61c78e60a8_8_350"/>
                  <p:cNvSpPr/>
                  <p:nvPr/>
                </p:nvSpPr>
                <p:spPr>
                  <a:xfrm>
                    <a:off x="6695118" y="4147300"/>
                    <a:ext cx="2876100" cy="107700"/>
                  </a:xfrm>
                  <a:prstGeom prst="rect">
                    <a:avLst/>
                  </a:prstGeom>
                  <a:solidFill>
                    <a:srgbClr val="D9D9D9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31" name="Google Shape;331;g61c78e60a8_8_350"/>
                  <p:cNvSpPr/>
                  <p:nvPr/>
                </p:nvSpPr>
                <p:spPr>
                  <a:xfrm>
                    <a:off x="6699156" y="3725475"/>
                    <a:ext cx="2876100" cy="107700"/>
                  </a:xfrm>
                  <a:prstGeom prst="rect">
                    <a:avLst/>
                  </a:prstGeom>
                  <a:solidFill>
                    <a:srgbClr val="D9D9D9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</p:grpSp>
        </p:grp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61c78e60a8_8_851"/>
          <p:cNvSpPr txBox="1"/>
          <p:nvPr>
            <p:ph type="title"/>
          </p:nvPr>
        </p:nvSpPr>
        <p:spPr>
          <a:xfrm>
            <a:off x="250825" y="209550"/>
            <a:ext cx="5689500" cy="69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/>
              <a:t>Teste A/B</a:t>
            </a:r>
            <a:endParaRPr/>
          </a:p>
        </p:txBody>
      </p:sp>
      <p:grpSp>
        <p:nvGrpSpPr>
          <p:cNvPr id="337" name="Google Shape;337;g61c78e60a8_8_851"/>
          <p:cNvGrpSpPr/>
          <p:nvPr/>
        </p:nvGrpSpPr>
        <p:grpSpPr>
          <a:xfrm>
            <a:off x="3557475" y="749332"/>
            <a:ext cx="4697775" cy="3946250"/>
            <a:chOff x="4784475" y="652475"/>
            <a:chExt cx="4697775" cy="3946250"/>
          </a:xfrm>
        </p:grpSpPr>
        <p:pic>
          <p:nvPicPr>
            <p:cNvPr id="338" name="Google Shape;338;g61c78e60a8_8_851"/>
            <p:cNvPicPr preferRelativeResize="0"/>
            <p:nvPr/>
          </p:nvPicPr>
          <p:blipFill rotWithShape="1">
            <a:blip r:embed="rId3">
              <a:alphaModFix/>
            </a:blip>
            <a:srcRect b="8206" l="0" r="0" t="0"/>
            <a:stretch/>
          </p:blipFill>
          <p:spPr>
            <a:xfrm>
              <a:off x="4784475" y="652475"/>
              <a:ext cx="4697775" cy="394625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339" name="Google Shape;339;g61c78e60a8_8_851"/>
            <p:cNvGrpSpPr/>
            <p:nvPr/>
          </p:nvGrpSpPr>
          <p:grpSpPr>
            <a:xfrm>
              <a:off x="5674787" y="1179154"/>
              <a:ext cx="2893773" cy="2945408"/>
              <a:chOff x="5674787" y="1179154"/>
              <a:chExt cx="2893773" cy="2945408"/>
            </a:xfrm>
          </p:grpSpPr>
          <p:grpSp>
            <p:nvGrpSpPr>
              <p:cNvPr id="340" name="Google Shape;340;g61c78e60a8_8_851"/>
              <p:cNvGrpSpPr/>
              <p:nvPr/>
            </p:nvGrpSpPr>
            <p:grpSpPr>
              <a:xfrm>
                <a:off x="5684385" y="2585097"/>
                <a:ext cx="2884175" cy="806025"/>
                <a:chOff x="6685643" y="1272050"/>
                <a:chExt cx="2884175" cy="806025"/>
              </a:xfrm>
            </p:grpSpPr>
            <p:sp>
              <p:nvSpPr>
                <p:cNvPr id="341" name="Google Shape;341;g61c78e60a8_8_851"/>
                <p:cNvSpPr/>
                <p:nvPr/>
              </p:nvSpPr>
              <p:spPr>
                <a:xfrm>
                  <a:off x="6685643" y="1410300"/>
                  <a:ext cx="2876100" cy="107700"/>
                </a:xfrm>
                <a:prstGeom prst="rect">
                  <a:avLst/>
                </a:prstGeom>
                <a:solidFill>
                  <a:srgbClr val="D9D9D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42" name="Google Shape;342;g61c78e60a8_8_851"/>
                <p:cNvSpPr/>
                <p:nvPr/>
              </p:nvSpPr>
              <p:spPr>
                <a:xfrm>
                  <a:off x="6685643" y="1548550"/>
                  <a:ext cx="2876100" cy="107700"/>
                </a:xfrm>
                <a:prstGeom prst="rect">
                  <a:avLst/>
                </a:prstGeom>
                <a:solidFill>
                  <a:srgbClr val="D9D9D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43" name="Google Shape;343;g61c78e60a8_8_851"/>
                <p:cNvSpPr/>
                <p:nvPr/>
              </p:nvSpPr>
              <p:spPr>
                <a:xfrm>
                  <a:off x="6693718" y="1693875"/>
                  <a:ext cx="2876100" cy="107700"/>
                </a:xfrm>
                <a:prstGeom prst="rect">
                  <a:avLst/>
                </a:prstGeom>
                <a:solidFill>
                  <a:srgbClr val="D9D9D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44" name="Google Shape;344;g61c78e60a8_8_851"/>
                <p:cNvSpPr/>
                <p:nvPr/>
              </p:nvSpPr>
              <p:spPr>
                <a:xfrm>
                  <a:off x="6691730" y="1832125"/>
                  <a:ext cx="2876100" cy="107700"/>
                </a:xfrm>
                <a:prstGeom prst="rect">
                  <a:avLst/>
                </a:prstGeom>
                <a:solidFill>
                  <a:srgbClr val="D9D9D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45" name="Google Shape;345;g61c78e60a8_8_851"/>
                <p:cNvSpPr/>
                <p:nvPr/>
              </p:nvSpPr>
              <p:spPr>
                <a:xfrm>
                  <a:off x="6687631" y="1272050"/>
                  <a:ext cx="2876100" cy="107700"/>
                </a:xfrm>
                <a:prstGeom prst="rect">
                  <a:avLst/>
                </a:prstGeom>
                <a:solidFill>
                  <a:srgbClr val="D9D9D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46" name="Google Shape;346;g61c78e60a8_8_851"/>
                <p:cNvSpPr/>
                <p:nvPr/>
              </p:nvSpPr>
              <p:spPr>
                <a:xfrm>
                  <a:off x="6691730" y="1970375"/>
                  <a:ext cx="2876100" cy="107700"/>
                </a:xfrm>
                <a:prstGeom prst="rect">
                  <a:avLst/>
                </a:prstGeom>
                <a:solidFill>
                  <a:srgbClr val="D9D9D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347" name="Google Shape;347;g61c78e60a8_8_851"/>
              <p:cNvSpPr/>
              <p:nvPr/>
            </p:nvSpPr>
            <p:spPr>
              <a:xfrm>
                <a:off x="5681540" y="3426162"/>
                <a:ext cx="2876100" cy="698400"/>
              </a:xfrm>
              <a:prstGeom prst="rect">
                <a:avLst/>
              </a:prstGeom>
              <a:noFill/>
              <a:ln cap="flat" cmpd="sng" w="9525">
                <a:solidFill>
                  <a:srgbClr val="B7B7B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>
                    <a:solidFill>
                      <a:schemeClr val="dk1"/>
                    </a:solidFill>
                    <a:latin typeface="Nunito"/>
                    <a:ea typeface="Nunito"/>
                    <a:cs typeface="Nunito"/>
                    <a:sym typeface="Nunito"/>
                  </a:rPr>
                  <a:t>peça publicitária</a:t>
                </a:r>
                <a:endParaRPr b="1">
                  <a:solidFill>
                    <a:schemeClr val="dk1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>
                    <a:solidFill>
                      <a:schemeClr val="dk1"/>
                    </a:solidFill>
                    <a:latin typeface="Nunito"/>
                    <a:ea typeface="Nunito"/>
                    <a:cs typeface="Nunito"/>
                    <a:sym typeface="Nunito"/>
                  </a:rPr>
                  <a:t>carregada a 300px</a:t>
                </a:r>
                <a:endParaRPr/>
              </a:p>
            </p:txBody>
          </p:sp>
          <p:grpSp>
            <p:nvGrpSpPr>
              <p:cNvPr id="348" name="Google Shape;348;g61c78e60a8_8_851"/>
              <p:cNvGrpSpPr/>
              <p:nvPr/>
            </p:nvGrpSpPr>
            <p:grpSpPr>
              <a:xfrm>
                <a:off x="5674787" y="1179154"/>
                <a:ext cx="2889613" cy="1370925"/>
                <a:chOff x="6685643" y="2884075"/>
                <a:chExt cx="2889613" cy="1370925"/>
              </a:xfrm>
            </p:grpSpPr>
            <p:sp>
              <p:nvSpPr>
                <p:cNvPr id="349" name="Google Shape;349;g61c78e60a8_8_851"/>
                <p:cNvSpPr/>
                <p:nvPr/>
              </p:nvSpPr>
              <p:spPr>
                <a:xfrm>
                  <a:off x="6685643" y="3022325"/>
                  <a:ext cx="2876100" cy="107700"/>
                </a:xfrm>
                <a:prstGeom prst="rect">
                  <a:avLst/>
                </a:prstGeom>
                <a:solidFill>
                  <a:srgbClr val="D9D9D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50" name="Google Shape;350;g61c78e60a8_8_851"/>
                <p:cNvSpPr/>
                <p:nvPr/>
              </p:nvSpPr>
              <p:spPr>
                <a:xfrm>
                  <a:off x="6685643" y="3160575"/>
                  <a:ext cx="2876100" cy="107700"/>
                </a:xfrm>
                <a:prstGeom prst="rect">
                  <a:avLst/>
                </a:prstGeom>
                <a:solidFill>
                  <a:srgbClr val="D9D9D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51" name="Google Shape;351;g61c78e60a8_8_851"/>
                <p:cNvSpPr/>
                <p:nvPr/>
              </p:nvSpPr>
              <p:spPr>
                <a:xfrm>
                  <a:off x="6693718" y="3305900"/>
                  <a:ext cx="2876100" cy="107700"/>
                </a:xfrm>
                <a:prstGeom prst="rect">
                  <a:avLst/>
                </a:prstGeom>
                <a:solidFill>
                  <a:srgbClr val="D9D9D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52" name="Google Shape;352;g61c78e60a8_8_851"/>
                <p:cNvSpPr/>
                <p:nvPr/>
              </p:nvSpPr>
              <p:spPr>
                <a:xfrm>
                  <a:off x="6691730" y="3444150"/>
                  <a:ext cx="2876100" cy="107700"/>
                </a:xfrm>
                <a:prstGeom prst="rect">
                  <a:avLst/>
                </a:prstGeom>
                <a:solidFill>
                  <a:srgbClr val="D9D9D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53" name="Google Shape;353;g61c78e60a8_8_851"/>
                <p:cNvSpPr/>
                <p:nvPr/>
              </p:nvSpPr>
              <p:spPr>
                <a:xfrm>
                  <a:off x="6687631" y="2884075"/>
                  <a:ext cx="2876100" cy="107700"/>
                </a:xfrm>
                <a:prstGeom prst="rect">
                  <a:avLst/>
                </a:prstGeom>
                <a:solidFill>
                  <a:srgbClr val="D9D9D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54" name="Google Shape;354;g61c78e60a8_8_851"/>
                <p:cNvSpPr/>
                <p:nvPr/>
              </p:nvSpPr>
              <p:spPr>
                <a:xfrm>
                  <a:off x="6691730" y="3582400"/>
                  <a:ext cx="2876100" cy="107700"/>
                </a:xfrm>
                <a:prstGeom prst="rect">
                  <a:avLst/>
                </a:prstGeom>
                <a:solidFill>
                  <a:srgbClr val="D9D9D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grpSp>
              <p:nvGrpSpPr>
                <p:cNvPr id="355" name="Google Shape;355;g61c78e60a8_8_851"/>
                <p:cNvGrpSpPr/>
                <p:nvPr/>
              </p:nvGrpSpPr>
              <p:grpSpPr>
                <a:xfrm>
                  <a:off x="6695118" y="3725475"/>
                  <a:ext cx="2880138" cy="529525"/>
                  <a:chOff x="6695118" y="3725475"/>
                  <a:chExt cx="2880138" cy="529525"/>
                </a:xfrm>
              </p:grpSpPr>
              <p:sp>
                <p:nvSpPr>
                  <p:cNvPr id="356" name="Google Shape;356;g61c78e60a8_8_851"/>
                  <p:cNvSpPr/>
                  <p:nvPr/>
                </p:nvSpPr>
                <p:spPr>
                  <a:xfrm>
                    <a:off x="6697168" y="3863725"/>
                    <a:ext cx="2876100" cy="107700"/>
                  </a:xfrm>
                  <a:prstGeom prst="rect">
                    <a:avLst/>
                  </a:prstGeom>
                  <a:solidFill>
                    <a:srgbClr val="D9D9D9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57" name="Google Shape;357;g61c78e60a8_8_851"/>
                  <p:cNvSpPr/>
                  <p:nvPr/>
                </p:nvSpPr>
                <p:spPr>
                  <a:xfrm>
                    <a:off x="6697168" y="4001975"/>
                    <a:ext cx="2876100" cy="107700"/>
                  </a:xfrm>
                  <a:prstGeom prst="rect">
                    <a:avLst/>
                  </a:prstGeom>
                  <a:solidFill>
                    <a:srgbClr val="D9D9D9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58" name="Google Shape;358;g61c78e60a8_8_851"/>
                  <p:cNvSpPr/>
                  <p:nvPr/>
                </p:nvSpPr>
                <p:spPr>
                  <a:xfrm>
                    <a:off x="6695118" y="4147300"/>
                    <a:ext cx="2876100" cy="107700"/>
                  </a:xfrm>
                  <a:prstGeom prst="rect">
                    <a:avLst/>
                  </a:prstGeom>
                  <a:solidFill>
                    <a:srgbClr val="D9D9D9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59" name="Google Shape;359;g61c78e60a8_8_851"/>
                  <p:cNvSpPr/>
                  <p:nvPr/>
                </p:nvSpPr>
                <p:spPr>
                  <a:xfrm>
                    <a:off x="6699156" y="3725475"/>
                    <a:ext cx="2876100" cy="107700"/>
                  </a:xfrm>
                  <a:prstGeom prst="rect">
                    <a:avLst/>
                  </a:prstGeom>
                  <a:solidFill>
                    <a:srgbClr val="D9D9D9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</p:grpSp>
        </p:grpSp>
      </p:grpSp>
      <p:sp>
        <p:nvSpPr>
          <p:cNvPr id="360" name="Google Shape;360;g61c78e60a8_8_851"/>
          <p:cNvSpPr txBox="1"/>
          <p:nvPr/>
        </p:nvSpPr>
        <p:spPr>
          <a:xfrm>
            <a:off x="313125" y="1214325"/>
            <a:ext cx="2876100" cy="339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60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Problema:</a:t>
            </a:r>
            <a:r>
              <a:rPr b="1" lang="en-US" sz="18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endParaRPr b="1" sz="1600">
              <a:solidFill>
                <a:srgbClr val="FF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O melhor momento de carregamento de uma peça publicitária pode alterar por diversos fatores:</a:t>
            </a:r>
            <a:endParaRPr sz="6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unito"/>
              <a:buChar char="●"/>
            </a:pPr>
            <a:r>
              <a:rPr lang="en-US"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O conteúdo em torno da peça pode aumentar e diminuir de tamanho.</a:t>
            </a:r>
            <a:endParaRPr sz="12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unito"/>
              <a:buChar char="●"/>
            </a:pPr>
            <a:r>
              <a:rPr lang="en-US"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O criativo é dinâmico e o seu tamanho pode mudar a qualquer momento.</a:t>
            </a:r>
            <a:endParaRPr sz="12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unito"/>
              <a:buChar char="●"/>
            </a:pPr>
            <a:r>
              <a:rPr lang="en-US"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Velocidade da conexão do usuário.</a:t>
            </a:r>
            <a:endParaRPr sz="12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g61c78e60a8_8_807"/>
          <p:cNvSpPr txBox="1"/>
          <p:nvPr>
            <p:ph type="title"/>
          </p:nvPr>
        </p:nvSpPr>
        <p:spPr>
          <a:xfrm>
            <a:off x="250825" y="209550"/>
            <a:ext cx="5689500" cy="69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/>
              <a:t>Teste A/B</a:t>
            </a:r>
            <a:endParaRPr/>
          </a:p>
        </p:txBody>
      </p:sp>
      <p:grpSp>
        <p:nvGrpSpPr>
          <p:cNvPr id="366" name="Google Shape;366;g61c78e60a8_8_807"/>
          <p:cNvGrpSpPr/>
          <p:nvPr/>
        </p:nvGrpSpPr>
        <p:grpSpPr>
          <a:xfrm>
            <a:off x="3557475" y="749332"/>
            <a:ext cx="4697775" cy="3946250"/>
            <a:chOff x="4784475" y="652475"/>
            <a:chExt cx="4697775" cy="3946250"/>
          </a:xfrm>
        </p:grpSpPr>
        <p:pic>
          <p:nvPicPr>
            <p:cNvPr id="367" name="Google Shape;367;g61c78e60a8_8_807"/>
            <p:cNvPicPr preferRelativeResize="0"/>
            <p:nvPr/>
          </p:nvPicPr>
          <p:blipFill rotWithShape="1">
            <a:blip r:embed="rId3">
              <a:alphaModFix/>
            </a:blip>
            <a:srcRect b="8206" l="0" r="0" t="0"/>
            <a:stretch/>
          </p:blipFill>
          <p:spPr>
            <a:xfrm>
              <a:off x="4784475" y="652475"/>
              <a:ext cx="4697775" cy="394625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368" name="Google Shape;368;g61c78e60a8_8_807"/>
            <p:cNvGrpSpPr/>
            <p:nvPr/>
          </p:nvGrpSpPr>
          <p:grpSpPr>
            <a:xfrm>
              <a:off x="5674787" y="1179154"/>
              <a:ext cx="2889613" cy="2966039"/>
              <a:chOff x="5674787" y="1179154"/>
              <a:chExt cx="2889613" cy="2966039"/>
            </a:xfrm>
          </p:grpSpPr>
          <p:sp>
            <p:nvSpPr>
              <p:cNvPr id="369" name="Google Shape;369;g61c78e60a8_8_807"/>
              <p:cNvSpPr/>
              <p:nvPr/>
            </p:nvSpPr>
            <p:spPr>
              <a:xfrm>
                <a:off x="5681550" y="2592393"/>
                <a:ext cx="2876100" cy="1552800"/>
              </a:xfrm>
              <a:prstGeom prst="rect">
                <a:avLst/>
              </a:prstGeom>
              <a:noFill/>
              <a:ln cap="flat" cmpd="sng" w="9525">
                <a:solidFill>
                  <a:srgbClr val="B7B7B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>
                    <a:latin typeface="Nunito"/>
                    <a:ea typeface="Nunito"/>
                    <a:cs typeface="Nunito"/>
                    <a:sym typeface="Nunito"/>
                  </a:rPr>
                  <a:t>peça publicitária</a:t>
                </a:r>
                <a:endParaRPr b="1">
                  <a:latin typeface="Nunito"/>
                  <a:ea typeface="Nunito"/>
                  <a:cs typeface="Nunito"/>
                  <a:sym typeface="Nunito"/>
                </a:endParaRPr>
              </a:p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>
                    <a:latin typeface="Nunito"/>
                    <a:ea typeface="Nunito"/>
                    <a:cs typeface="Nunito"/>
                    <a:sym typeface="Nunito"/>
                  </a:rPr>
                  <a:t>carregada a 250px</a:t>
                </a:r>
                <a:endParaRPr b="1"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grpSp>
            <p:nvGrpSpPr>
              <p:cNvPr id="370" name="Google Shape;370;g61c78e60a8_8_807"/>
              <p:cNvGrpSpPr/>
              <p:nvPr/>
            </p:nvGrpSpPr>
            <p:grpSpPr>
              <a:xfrm>
                <a:off x="5674787" y="1179154"/>
                <a:ext cx="2889613" cy="1370925"/>
                <a:chOff x="6685643" y="2884075"/>
                <a:chExt cx="2889613" cy="1370925"/>
              </a:xfrm>
            </p:grpSpPr>
            <p:sp>
              <p:nvSpPr>
                <p:cNvPr id="371" name="Google Shape;371;g61c78e60a8_8_807"/>
                <p:cNvSpPr/>
                <p:nvPr/>
              </p:nvSpPr>
              <p:spPr>
                <a:xfrm>
                  <a:off x="6685643" y="3022325"/>
                  <a:ext cx="2876100" cy="107700"/>
                </a:xfrm>
                <a:prstGeom prst="rect">
                  <a:avLst/>
                </a:prstGeom>
                <a:solidFill>
                  <a:srgbClr val="D9D9D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72" name="Google Shape;372;g61c78e60a8_8_807"/>
                <p:cNvSpPr/>
                <p:nvPr/>
              </p:nvSpPr>
              <p:spPr>
                <a:xfrm>
                  <a:off x="6685643" y="3160575"/>
                  <a:ext cx="2876100" cy="107700"/>
                </a:xfrm>
                <a:prstGeom prst="rect">
                  <a:avLst/>
                </a:prstGeom>
                <a:solidFill>
                  <a:srgbClr val="D9D9D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73" name="Google Shape;373;g61c78e60a8_8_807"/>
                <p:cNvSpPr/>
                <p:nvPr/>
              </p:nvSpPr>
              <p:spPr>
                <a:xfrm>
                  <a:off x="6693718" y="3305900"/>
                  <a:ext cx="2876100" cy="107700"/>
                </a:xfrm>
                <a:prstGeom prst="rect">
                  <a:avLst/>
                </a:prstGeom>
                <a:solidFill>
                  <a:srgbClr val="D9D9D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74" name="Google Shape;374;g61c78e60a8_8_807"/>
                <p:cNvSpPr/>
                <p:nvPr/>
              </p:nvSpPr>
              <p:spPr>
                <a:xfrm>
                  <a:off x="6691730" y="3444150"/>
                  <a:ext cx="2876100" cy="107700"/>
                </a:xfrm>
                <a:prstGeom prst="rect">
                  <a:avLst/>
                </a:prstGeom>
                <a:solidFill>
                  <a:srgbClr val="D9D9D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75" name="Google Shape;375;g61c78e60a8_8_807"/>
                <p:cNvSpPr/>
                <p:nvPr/>
              </p:nvSpPr>
              <p:spPr>
                <a:xfrm>
                  <a:off x="6687631" y="2884075"/>
                  <a:ext cx="2876100" cy="107700"/>
                </a:xfrm>
                <a:prstGeom prst="rect">
                  <a:avLst/>
                </a:prstGeom>
                <a:solidFill>
                  <a:srgbClr val="D9D9D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76" name="Google Shape;376;g61c78e60a8_8_807"/>
                <p:cNvSpPr/>
                <p:nvPr/>
              </p:nvSpPr>
              <p:spPr>
                <a:xfrm>
                  <a:off x="6691730" y="3582400"/>
                  <a:ext cx="2876100" cy="107700"/>
                </a:xfrm>
                <a:prstGeom prst="rect">
                  <a:avLst/>
                </a:prstGeom>
                <a:solidFill>
                  <a:srgbClr val="D9D9D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grpSp>
              <p:nvGrpSpPr>
                <p:cNvPr id="377" name="Google Shape;377;g61c78e60a8_8_807"/>
                <p:cNvGrpSpPr/>
                <p:nvPr/>
              </p:nvGrpSpPr>
              <p:grpSpPr>
                <a:xfrm>
                  <a:off x="6695118" y="3725475"/>
                  <a:ext cx="2880138" cy="529525"/>
                  <a:chOff x="6695118" y="3725475"/>
                  <a:chExt cx="2880138" cy="529525"/>
                </a:xfrm>
              </p:grpSpPr>
              <p:sp>
                <p:nvSpPr>
                  <p:cNvPr id="378" name="Google Shape;378;g61c78e60a8_8_807"/>
                  <p:cNvSpPr/>
                  <p:nvPr/>
                </p:nvSpPr>
                <p:spPr>
                  <a:xfrm>
                    <a:off x="6697168" y="3863725"/>
                    <a:ext cx="2876100" cy="107700"/>
                  </a:xfrm>
                  <a:prstGeom prst="rect">
                    <a:avLst/>
                  </a:prstGeom>
                  <a:solidFill>
                    <a:srgbClr val="D9D9D9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79" name="Google Shape;379;g61c78e60a8_8_807"/>
                  <p:cNvSpPr/>
                  <p:nvPr/>
                </p:nvSpPr>
                <p:spPr>
                  <a:xfrm>
                    <a:off x="6697168" y="4001975"/>
                    <a:ext cx="2876100" cy="107700"/>
                  </a:xfrm>
                  <a:prstGeom prst="rect">
                    <a:avLst/>
                  </a:prstGeom>
                  <a:solidFill>
                    <a:srgbClr val="D9D9D9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80" name="Google Shape;380;g61c78e60a8_8_807"/>
                  <p:cNvSpPr/>
                  <p:nvPr/>
                </p:nvSpPr>
                <p:spPr>
                  <a:xfrm>
                    <a:off x="6695118" y="4147300"/>
                    <a:ext cx="2876100" cy="107700"/>
                  </a:xfrm>
                  <a:prstGeom prst="rect">
                    <a:avLst/>
                  </a:prstGeom>
                  <a:solidFill>
                    <a:srgbClr val="D9D9D9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81" name="Google Shape;381;g61c78e60a8_8_807"/>
                  <p:cNvSpPr/>
                  <p:nvPr/>
                </p:nvSpPr>
                <p:spPr>
                  <a:xfrm>
                    <a:off x="6699156" y="3725475"/>
                    <a:ext cx="2876100" cy="107700"/>
                  </a:xfrm>
                  <a:prstGeom prst="rect">
                    <a:avLst/>
                  </a:prstGeom>
                  <a:solidFill>
                    <a:srgbClr val="D9D9D9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</p:grpSp>
        </p:grpSp>
      </p:grpSp>
      <p:sp>
        <p:nvSpPr>
          <p:cNvPr id="382" name="Google Shape;382;g61c78e60a8_8_807"/>
          <p:cNvSpPr txBox="1"/>
          <p:nvPr/>
        </p:nvSpPr>
        <p:spPr>
          <a:xfrm>
            <a:off x="313125" y="1214325"/>
            <a:ext cx="2876100" cy="339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60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Problema:</a:t>
            </a:r>
            <a:r>
              <a:rPr b="1" lang="en-US" sz="18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endParaRPr b="1" sz="1600">
              <a:solidFill>
                <a:srgbClr val="FF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O melhor momento de carregamento de uma peça publicitária pode alterar por diversos fatores:</a:t>
            </a:r>
            <a:endParaRPr sz="6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unito"/>
              <a:buChar char="●"/>
            </a:pPr>
            <a:r>
              <a:rPr lang="en-US"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O conteúdo em torno da peça pode aumentar e diminuir de tamanho.</a:t>
            </a:r>
            <a:endParaRPr sz="12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unito"/>
              <a:buChar char="●"/>
            </a:pPr>
            <a:r>
              <a:rPr lang="en-US"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O criativo é dinâmico e o seu tamanho pode mudar a qualquer momento.</a:t>
            </a:r>
            <a:endParaRPr sz="12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unito"/>
              <a:buChar char="●"/>
            </a:pPr>
            <a:r>
              <a:rPr lang="en-US"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Velocidade da conexão do usuário.</a:t>
            </a:r>
            <a:endParaRPr sz="12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g61b874fc5c_11_0"/>
          <p:cNvSpPr txBox="1"/>
          <p:nvPr>
            <p:ph type="title"/>
          </p:nvPr>
        </p:nvSpPr>
        <p:spPr>
          <a:xfrm>
            <a:off x="250825" y="209550"/>
            <a:ext cx="5689500" cy="69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/>
              <a:t>Alocação dinâmica de usuários</a:t>
            </a:r>
            <a:endParaRPr/>
          </a:p>
        </p:txBody>
      </p:sp>
      <p:sp>
        <p:nvSpPr>
          <p:cNvPr id="388" name="Google Shape;388;g61b874fc5c_11_0"/>
          <p:cNvSpPr txBox="1"/>
          <p:nvPr/>
        </p:nvSpPr>
        <p:spPr>
          <a:xfrm>
            <a:off x="313125" y="1214325"/>
            <a:ext cx="2876100" cy="339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-US" sz="1600">
                <a:solidFill>
                  <a:srgbClr val="4A86E8"/>
                </a:solidFill>
                <a:latin typeface="Nunito"/>
                <a:ea typeface="Nunito"/>
                <a:cs typeface="Nunito"/>
                <a:sym typeface="Nunito"/>
              </a:rPr>
              <a:t>Vantagens</a:t>
            </a:r>
            <a:r>
              <a:rPr b="1" lang="en-US" sz="1600">
                <a:solidFill>
                  <a:srgbClr val="4A86E8"/>
                </a:solidFill>
                <a:latin typeface="Nunito"/>
                <a:ea typeface="Nunito"/>
                <a:cs typeface="Nunito"/>
                <a:sym typeface="Nunito"/>
              </a:rPr>
              <a:t>:</a:t>
            </a:r>
            <a:r>
              <a:rPr b="1" lang="en-US" sz="18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endParaRPr b="1" sz="6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unito"/>
              <a:buChar char="●"/>
            </a:pPr>
            <a:r>
              <a:rPr lang="en-US"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Alocação de usuários na melhor alternativa naquele momento.</a:t>
            </a:r>
            <a:endParaRPr sz="12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unito"/>
              <a:buChar char="●"/>
            </a:pPr>
            <a:r>
              <a:rPr lang="en-US"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Sensível à mudanças no redimensionamento do conteúdo e da peça publicitária</a:t>
            </a:r>
            <a:endParaRPr sz="12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unito"/>
              <a:buChar char="●"/>
            </a:pPr>
            <a:r>
              <a:rPr lang="en-US"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Adaptativo a velocidade da internet do usuário</a:t>
            </a:r>
            <a:endParaRPr sz="12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grpSp>
        <p:nvGrpSpPr>
          <p:cNvPr id="389" name="Google Shape;389;g61b874fc5c_11_0"/>
          <p:cNvGrpSpPr/>
          <p:nvPr/>
        </p:nvGrpSpPr>
        <p:grpSpPr>
          <a:xfrm>
            <a:off x="3341550" y="872475"/>
            <a:ext cx="5155600" cy="4047600"/>
            <a:chOff x="3341550" y="872475"/>
            <a:chExt cx="5155600" cy="4047600"/>
          </a:xfrm>
        </p:grpSpPr>
        <p:pic>
          <p:nvPicPr>
            <p:cNvPr id="390" name="Google Shape;390;g61b874fc5c_11_0"/>
            <p:cNvPicPr preferRelativeResize="0"/>
            <p:nvPr/>
          </p:nvPicPr>
          <p:blipFill rotWithShape="1">
            <a:blip r:embed="rId3">
              <a:alphaModFix/>
            </a:blip>
            <a:srcRect b="8206" l="0" r="0" t="0"/>
            <a:stretch/>
          </p:blipFill>
          <p:spPr>
            <a:xfrm>
              <a:off x="3341550" y="1442925"/>
              <a:ext cx="1416049" cy="20054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1" name="Google Shape;391;g61b874fc5c_11_0"/>
            <p:cNvPicPr preferRelativeResize="0"/>
            <p:nvPr/>
          </p:nvPicPr>
          <p:blipFill rotWithShape="1">
            <a:blip r:embed="rId3">
              <a:alphaModFix/>
            </a:blip>
            <a:srcRect b="8206" l="0" r="0" t="0"/>
            <a:stretch/>
          </p:blipFill>
          <p:spPr>
            <a:xfrm>
              <a:off x="5163925" y="1442925"/>
              <a:ext cx="1416049" cy="20054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2" name="Google Shape;392;g61b874fc5c_11_0"/>
            <p:cNvPicPr preferRelativeResize="0"/>
            <p:nvPr/>
          </p:nvPicPr>
          <p:blipFill rotWithShape="1">
            <a:blip r:embed="rId3">
              <a:alphaModFix/>
            </a:blip>
            <a:srcRect b="8206" l="0" r="0" t="0"/>
            <a:stretch/>
          </p:blipFill>
          <p:spPr>
            <a:xfrm>
              <a:off x="6994349" y="1442925"/>
              <a:ext cx="1416049" cy="2005401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393" name="Google Shape;393;g61b874fc5c_11_0"/>
            <p:cNvCxnSpPr>
              <a:stCxn id="390" idx="2"/>
              <a:endCxn id="394" idx="0"/>
            </p:cNvCxnSpPr>
            <p:nvPr/>
          </p:nvCxnSpPr>
          <p:spPr>
            <a:xfrm>
              <a:off x="4049575" y="3448326"/>
              <a:ext cx="0" cy="3426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dash"/>
              <a:round/>
              <a:headEnd len="med" w="med" type="none"/>
              <a:tailEnd len="med" w="med" type="none"/>
            </a:ln>
          </p:spPr>
        </p:cxnSp>
        <p:sp>
          <p:nvSpPr>
            <p:cNvPr id="394" name="Google Shape;394;g61b874fc5c_11_0"/>
            <p:cNvSpPr/>
            <p:nvPr/>
          </p:nvSpPr>
          <p:spPr>
            <a:xfrm>
              <a:off x="3608724" y="3790927"/>
              <a:ext cx="881700" cy="297900"/>
            </a:xfrm>
            <a:prstGeom prst="roundRect">
              <a:avLst>
                <a:gd fmla="val 16667" name="adj"/>
              </a:avLst>
            </a:pr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latin typeface="Nunito"/>
                  <a:ea typeface="Nunito"/>
                  <a:cs typeface="Nunito"/>
                  <a:sym typeface="Nunito"/>
                </a:rPr>
                <a:t>criativo</a:t>
              </a:r>
              <a:endParaRPr>
                <a:latin typeface="Nunito"/>
                <a:ea typeface="Nunito"/>
                <a:cs typeface="Nunito"/>
                <a:sym typeface="Nunito"/>
              </a:endParaRPr>
            </a:p>
          </p:txBody>
        </p:sp>
        <p:cxnSp>
          <p:nvCxnSpPr>
            <p:cNvPr id="395" name="Google Shape;395;g61b874fc5c_11_0"/>
            <p:cNvCxnSpPr>
              <a:stCxn id="391" idx="2"/>
              <a:endCxn id="396" idx="0"/>
            </p:cNvCxnSpPr>
            <p:nvPr/>
          </p:nvCxnSpPr>
          <p:spPr>
            <a:xfrm flipH="1">
              <a:off x="5868350" y="3448326"/>
              <a:ext cx="3600" cy="6405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dash"/>
              <a:round/>
              <a:headEnd len="med" w="med" type="none"/>
              <a:tailEnd len="med" w="med" type="none"/>
            </a:ln>
          </p:spPr>
        </p:cxnSp>
        <p:sp>
          <p:nvSpPr>
            <p:cNvPr id="396" name="Google Shape;396;g61b874fc5c_11_0"/>
            <p:cNvSpPr/>
            <p:nvPr/>
          </p:nvSpPr>
          <p:spPr>
            <a:xfrm>
              <a:off x="5427499" y="4088827"/>
              <a:ext cx="881700" cy="297900"/>
            </a:xfrm>
            <a:prstGeom prst="roundRect">
              <a:avLst>
                <a:gd fmla="val 16667" name="adj"/>
              </a:avLst>
            </a:pr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latin typeface="Nunito"/>
                  <a:ea typeface="Nunito"/>
                  <a:cs typeface="Nunito"/>
                  <a:sym typeface="Nunito"/>
                </a:rPr>
                <a:t>criativo</a:t>
              </a:r>
              <a:endParaRPr/>
            </a:p>
          </p:txBody>
        </p:sp>
        <p:cxnSp>
          <p:nvCxnSpPr>
            <p:cNvPr id="397" name="Google Shape;397;g61b874fc5c_11_0"/>
            <p:cNvCxnSpPr>
              <a:stCxn id="392" idx="2"/>
              <a:endCxn id="398" idx="0"/>
            </p:cNvCxnSpPr>
            <p:nvPr/>
          </p:nvCxnSpPr>
          <p:spPr>
            <a:xfrm>
              <a:off x="7702374" y="3448326"/>
              <a:ext cx="0" cy="7956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dash"/>
              <a:round/>
              <a:headEnd len="med" w="med" type="none"/>
              <a:tailEnd len="med" w="med" type="none"/>
            </a:ln>
          </p:spPr>
        </p:cxnSp>
        <p:sp>
          <p:nvSpPr>
            <p:cNvPr id="398" name="Google Shape;398;g61b874fc5c_11_0"/>
            <p:cNvSpPr/>
            <p:nvPr/>
          </p:nvSpPr>
          <p:spPr>
            <a:xfrm>
              <a:off x="7261523" y="4243877"/>
              <a:ext cx="881700" cy="297900"/>
            </a:xfrm>
            <a:prstGeom prst="roundRect">
              <a:avLst>
                <a:gd fmla="val 16667" name="adj"/>
              </a:avLst>
            </a:pr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latin typeface="Nunito"/>
                  <a:ea typeface="Nunito"/>
                  <a:cs typeface="Nunito"/>
                  <a:sym typeface="Nunito"/>
                </a:rPr>
                <a:t>criativo</a:t>
              </a:r>
              <a:endParaRPr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399" name="Google Shape;399;g61b874fc5c_11_0"/>
            <p:cNvSpPr txBox="1"/>
            <p:nvPr/>
          </p:nvSpPr>
          <p:spPr>
            <a:xfrm>
              <a:off x="3593475" y="4088825"/>
              <a:ext cx="881700" cy="378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latin typeface="Nunito"/>
                  <a:ea typeface="Nunito"/>
                  <a:cs typeface="Nunito"/>
                  <a:sym typeface="Nunito"/>
                </a:rPr>
                <a:t>200px</a:t>
              </a:r>
              <a:endParaRPr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400" name="Google Shape;400;g61b874fc5c_11_0"/>
            <p:cNvSpPr txBox="1"/>
            <p:nvPr/>
          </p:nvSpPr>
          <p:spPr>
            <a:xfrm>
              <a:off x="5427500" y="4386725"/>
              <a:ext cx="881700" cy="378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latin typeface="Nunito"/>
                  <a:ea typeface="Nunito"/>
                  <a:cs typeface="Nunito"/>
                  <a:sym typeface="Nunito"/>
                </a:rPr>
                <a:t>250px</a:t>
              </a:r>
              <a:endParaRPr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401" name="Google Shape;401;g61b874fc5c_11_0"/>
            <p:cNvSpPr txBox="1"/>
            <p:nvPr/>
          </p:nvSpPr>
          <p:spPr>
            <a:xfrm>
              <a:off x="7261525" y="4541775"/>
              <a:ext cx="881700" cy="378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latin typeface="Nunito"/>
                  <a:ea typeface="Nunito"/>
                  <a:cs typeface="Nunito"/>
                  <a:sym typeface="Nunito"/>
                </a:rPr>
                <a:t>300px</a:t>
              </a:r>
              <a:endParaRPr>
                <a:latin typeface="Nunito"/>
                <a:ea typeface="Nunito"/>
                <a:cs typeface="Nunito"/>
                <a:sym typeface="Nunito"/>
              </a:endParaRPr>
            </a:p>
          </p:txBody>
        </p:sp>
        <p:grpSp>
          <p:nvGrpSpPr>
            <p:cNvPr id="402" name="Google Shape;402;g61b874fc5c_11_0"/>
            <p:cNvGrpSpPr/>
            <p:nvPr/>
          </p:nvGrpSpPr>
          <p:grpSpPr>
            <a:xfrm>
              <a:off x="7318348" y="1785900"/>
              <a:ext cx="768052" cy="1319451"/>
              <a:chOff x="690948" y="1577650"/>
              <a:chExt cx="768052" cy="1319451"/>
            </a:xfrm>
          </p:grpSpPr>
          <p:sp>
            <p:nvSpPr>
              <p:cNvPr id="403" name="Google Shape;403;g61b874fc5c_11_0"/>
              <p:cNvSpPr/>
              <p:nvPr/>
            </p:nvSpPr>
            <p:spPr>
              <a:xfrm>
                <a:off x="690948" y="1577650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4" name="Google Shape;404;g61b874fc5c_11_0"/>
              <p:cNvSpPr/>
              <p:nvPr/>
            </p:nvSpPr>
            <p:spPr>
              <a:xfrm>
                <a:off x="690948" y="1645801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5" name="Google Shape;405;g61b874fc5c_11_0"/>
              <p:cNvSpPr/>
              <p:nvPr/>
            </p:nvSpPr>
            <p:spPr>
              <a:xfrm>
                <a:off x="690948" y="1730050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6" name="Google Shape;406;g61b874fc5c_11_0"/>
              <p:cNvSpPr/>
              <p:nvPr/>
            </p:nvSpPr>
            <p:spPr>
              <a:xfrm>
                <a:off x="690948" y="1798201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7" name="Google Shape;407;g61b874fc5c_11_0"/>
              <p:cNvSpPr/>
              <p:nvPr/>
            </p:nvSpPr>
            <p:spPr>
              <a:xfrm>
                <a:off x="690948" y="1882450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8" name="Google Shape;408;g61b874fc5c_11_0"/>
              <p:cNvSpPr/>
              <p:nvPr/>
            </p:nvSpPr>
            <p:spPr>
              <a:xfrm>
                <a:off x="690948" y="1950601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9" name="Google Shape;409;g61b874fc5c_11_0"/>
              <p:cNvSpPr/>
              <p:nvPr/>
            </p:nvSpPr>
            <p:spPr>
              <a:xfrm>
                <a:off x="690948" y="2034850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0" name="Google Shape;410;g61b874fc5c_11_0"/>
              <p:cNvSpPr/>
              <p:nvPr/>
            </p:nvSpPr>
            <p:spPr>
              <a:xfrm>
                <a:off x="690948" y="2103001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1" name="Google Shape;411;g61b874fc5c_11_0"/>
              <p:cNvSpPr/>
              <p:nvPr/>
            </p:nvSpPr>
            <p:spPr>
              <a:xfrm>
                <a:off x="690948" y="2187250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2" name="Google Shape;412;g61b874fc5c_11_0"/>
              <p:cNvSpPr/>
              <p:nvPr/>
            </p:nvSpPr>
            <p:spPr>
              <a:xfrm>
                <a:off x="690948" y="2255401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3" name="Google Shape;413;g61b874fc5c_11_0"/>
              <p:cNvSpPr/>
              <p:nvPr/>
            </p:nvSpPr>
            <p:spPr>
              <a:xfrm>
                <a:off x="690948" y="2339650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4" name="Google Shape;414;g61b874fc5c_11_0"/>
              <p:cNvSpPr/>
              <p:nvPr/>
            </p:nvSpPr>
            <p:spPr>
              <a:xfrm>
                <a:off x="690948" y="2407801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5" name="Google Shape;415;g61b874fc5c_11_0"/>
              <p:cNvSpPr/>
              <p:nvPr/>
            </p:nvSpPr>
            <p:spPr>
              <a:xfrm>
                <a:off x="690948" y="2796850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6" name="Google Shape;416;g61b874fc5c_11_0"/>
              <p:cNvSpPr/>
              <p:nvPr/>
            </p:nvSpPr>
            <p:spPr>
              <a:xfrm>
                <a:off x="690948" y="2865001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7" name="Google Shape;417;g61b874fc5c_11_0"/>
              <p:cNvSpPr/>
              <p:nvPr/>
            </p:nvSpPr>
            <p:spPr>
              <a:xfrm>
                <a:off x="700300" y="2495275"/>
                <a:ext cx="758700" cy="255900"/>
              </a:xfrm>
              <a:prstGeom prst="rect">
                <a:avLst/>
              </a:prstGeom>
              <a:noFill/>
              <a:ln cap="flat" cmpd="sng" w="9525">
                <a:solidFill>
                  <a:srgbClr val="B7B7B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18" name="Google Shape;418;g61b874fc5c_11_0"/>
            <p:cNvGrpSpPr/>
            <p:nvPr/>
          </p:nvGrpSpPr>
          <p:grpSpPr>
            <a:xfrm>
              <a:off x="5491948" y="1830975"/>
              <a:ext cx="768052" cy="1319451"/>
              <a:chOff x="690948" y="1577650"/>
              <a:chExt cx="768052" cy="1319451"/>
            </a:xfrm>
          </p:grpSpPr>
          <p:sp>
            <p:nvSpPr>
              <p:cNvPr id="419" name="Google Shape;419;g61b874fc5c_11_0"/>
              <p:cNvSpPr/>
              <p:nvPr/>
            </p:nvSpPr>
            <p:spPr>
              <a:xfrm>
                <a:off x="690948" y="1577650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0" name="Google Shape;420;g61b874fc5c_11_0"/>
              <p:cNvSpPr/>
              <p:nvPr/>
            </p:nvSpPr>
            <p:spPr>
              <a:xfrm>
                <a:off x="690948" y="1645801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1" name="Google Shape;421;g61b874fc5c_11_0"/>
              <p:cNvSpPr/>
              <p:nvPr/>
            </p:nvSpPr>
            <p:spPr>
              <a:xfrm>
                <a:off x="690948" y="1730050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2" name="Google Shape;422;g61b874fc5c_11_0"/>
              <p:cNvSpPr/>
              <p:nvPr/>
            </p:nvSpPr>
            <p:spPr>
              <a:xfrm>
                <a:off x="690948" y="1798201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3" name="Google Shape;423;g61b874fc5c_11_0"/>
              <p:cNvSpPr/>
              <p:nvPr/>
            </p:nvSpPr>
            <p:spPr>
              <a:xfrm>
                <a:off x="690948" y="1882450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4" name="Google Shape;424;g61b874fc5c_11_0"/>
              <p:cNvSpPr/>
              <p:nvPr/>
            </p:nvSpPr>
            <p:spPr>
              <a:xfrm>
                <a:off x="690948" y="1950601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5" name="Google Shape;425;g61b874fc5c_11_0"/>
              <p:cNvSpPr/>
              <p:nvPr/>
            </p:nvSpPr>
            <p:spPr>
              <a:xfrm>
                <a:off x="690948" y="2034850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6" name="Google Shape;426;g61b874fc5c_11_0"/>
              <p:cNvSpPr/>
              <p:nvPr/>
            </p:nvSpPr>
            <p:spPr>
              <a:xfrm>
                <a:off x="690948" y="2103001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7" name="Google Shape;427;g61b874fc5c_11_0"/>
              <p:cNvSpPr/>
              <p:nvPr/>
            </p:nvSpPr>
            <p:spPr>
              <a:xfrm>
                <a:off x="690948" y="2187250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8" name="Google Shape;428;g61b874fc5c_11_0"/>
              <p:cNvSpPr/>
              <p:nvPr/>
            </p:nvSpPr>
            <p:spPr>
              <a:xfrm>
                <a:off x="690948" y="2255401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9" name="Google Shape;429;g61b874fc5c_11_0"/>
              <p:cNvSpPr/>
              <p:nvPr/>
            </p:nvSpPr>
            <p:spPr>
              <a:xfrm>
                <a:off x="690948" y="2339650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0" name="Google Shape;430;g61b874fc5c_11_0"/>
              <p:cNvSpPr/>
              <p:nvPr/>
            </p:nvSpPr>
            <p:spPr>
              <a:xfrm>
                <a:off x="690948" y="2407801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1" name="Google Shape;431;g61b874fc5c_11_0"/>
              <p:cNvSpPr/>
              <p:nvPr/>
            </p:nvSpPr>
            <p:spPr>
              <a:xfrm>
                <a:off x="690948" y="2796850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2" name="Google Shape;432;g61b874fc5c_11_0"/>
              <p:cNvSpPr/>
              <p:nvPr/>
            </p:nvSpPr>
            <p:spPr>
              <a:xfrm>
                <a:off x="690948" y="2865001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3" name="Google Shape;433;g61b874fc5c_11_0"/>
              <p:cNvSpPr/>
              <p:nvPr/>
            </p:nvSpPr>
            <p:spPr>
              <a:xfrm>
                <a:off x="700300" y="2495275"/>
                <a:ext cx="758700" cy="255900"/>
              </a:xfrm>
              <a:prstGeom prst="rect">
                <a:avLst/>
              </a:prstGeom>
              <a:noFill/>
              <a:ln cap="flat" cmpd="sng" w="9525">
                <a:solidFill>
                  <a:srgbClr val="B7B7B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34" name="Google Shape;434;g61b874fc5c_11_0"/>
            <p:cNvGrpSpPr/>
            <p:nvPr/>
          </p:nvGrpSpPr>
          <p:grpSpPr>
            <a:xfrm>
              <a:off x="3657499" y="1789096"/>
              <a:ext cx="768052" cy="1319451"/>
              <a:chOff x="690948" y="1577650"/>
              <a:chExt cx="768052" cy="1319451"/>
            </a:xfrm>
          </p:grpSpPr>
          <p:sp>
            <p:nvSpPr>
              <p:cNvPr id="435" name="Google Shape;435;g61b874fc5c_11_0"/>
              <p:cNvSpPr/>
              <p:nvPr/>
            </p:nvSpPr>
            <p:spPr>
              <a:xfrm>
                <a:off x="690948" y="1577650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6" name="Google Shape;436;g61b874fc5c_11_0"/>
              <p:cNvSpPr/>
              <p:nvPr/>
            </p:nvSpPr>
            <p:spPr>
              <a:xfrm>
                <a:off x="690948" y="1645801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7" name="Google Shape;437;g61b874fc5c_11_0"/>
              <p:cNvSpPr/>
              <p:nvPr/>
            </p:nvSpPr>
            <p:spPr>
              <a:xfrm>
                <a:off x="690948" y="1730050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8" name="Google Shape;438;g61b874fc5c_11_0"/>
              <p:cNvSpPr/>
              <p:nvPr/>
            </p:nvSpPr>
            <p:spPr>
              <a:xfrm>
                <a:off x="690948" y="1798201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9" name="Google Shape;439;g61b874fc5c_11_0"/>
              <p:cNvSpPr/>
              <p:nvPr/>
            </p:nvSpPr>
            <p:spPr>
              <a:xfrm>
                <a:off x="690948" y="1882450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0" name="Google Shape;440;g61b874fc5c_11_0"/>
              <p:cNvSpPr/>
              <p:nvPr/>
            </p:nvSpPr>
            <p:spPr>
              <a:xfrm>
                <a:off x="690948" y="1950601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1" name="Google Shape;441;g61b874fc5c_11_0"/>
              <p:cNvSpPr/>
              <p:nvPr/>
            </p:nvSpPr>
            <p:spPr>
              <a:xfrm>
                <a:off x="690948" y="2034850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2" name="Google Shape;442;g61b874fc5c_11_0"/>
              <p:cNvSpPr/>
              <p:nvPr/>
            </p:nvSpPr>
            <p:spPr>
              <a:xfrm>
                <a:off x="690948" y="2103001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3" name="Google Shape;443;g61b874fc5c_11_0"/>
              <p:cNvSpPr/>
              <p:nvPr/>
            </p:nvSpPr>
            <p:spPr>
              <a:xfrm>
                <a:off x="690948" y="2187250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4" name="Google Shape;444;g61b874fc5c_11_0"/>
              <p:cNvSpPr/>
              <p:nvPr/>
            </p:nvSpPr>
            <p:spPr>
              <a:xfrm>
                <a:off x="690948" y="2255401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5" name="Google Shape;445;g61b874fc5c_11_0"/>
              <p:cNvSpPr/>
              <p:nvPr/>
            </p:nvSpPr>
            <p:spPr>
              <a:xfrm>
                <a:off x="690948" y="2339650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6" name="Google Shape;446;g61b874fc5c_11_0"/>
              <p:cNvSpPr/>
              <p:nvPr/>
            </p:nvSpPr>
            <p:spPr>
              <a:xfrm>
                <a:off x="690948" y="2407801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7" name="Google Shape;447;g61b874fc5c_11_0"/>
              <p:cNvSpPr/>
              <p:nvPr/>
            </p:nvSpPr>
            <p:spPr>
              <a:xfrm>
                <a:off x="690948" y="2796850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8" name="Google Shape;448;g61b874fc5c_11_0"/>
              <p:cNvSpPr/>
              <p:nvPr/>
            </p:nvSpPr>
            <p:spPr>
              <a:xfrm>
                <a:off x="690948" y="2865001"/>
                <a:ext cx="768000" cy="321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9" name="Google Shape;449;g61b874fc5c_11_0"/>
              <p:cNvSpPr/>
              <p:nvPr/>
            </p:nvSpPr>
            <p:spPr>
              <a:xfrm>
                <a:off x="700300" y="2495275"/>
                <a:ext cx="758700" cy="255900"/>
              </a:xfrm>
              <a:prstGeom prst="rect">
                <a:avLst/>
              </a:prstGeom>
              <a:noFill/>
              <a:ln cap="flat" cmpd="sng" w="9525">
                <a:solidFill>
                  <a:srgbClr val="B7B7B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pic>
          <p:nvPicPr>
            <p:cNvPr id="450" name="Google Shape;450;g61b874fc5c_11_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3837442" y="1938300"/>
              <a:ext cx="430075" cy="43007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451" name="Google Shape;451;g61b874fc5c_11_0"/>
            <p:cNvGrpSpPr/>
            <p:nvPr/>
          </p:nvGrpSpPr>
          <p:grpSpPr>
            <a:xfrm>
              <a:off x="7309933" y="1785900"/>
              <a:ext cx="800975" cy="582475"/>
              <a:chOff x="3682986" y="549250"/>
              <a:chExt cx="800975" cy="582475"/>
            </a:xfrm>
          </p:grpSpPr>
          <p:pic>
            <p:nvPicPr>
              <p:cNvPr id="452" name="Google Shape;452;g61b874fc5c_11_0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3682986" y="549250"/>
                <a:ext cx="430075" cy="4300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53" name="Google Shape;453;g61b874fc5c_11_0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3871340" y="701650"/>
                <a:ext cx="430075" cy="4300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54" name="Google Shape;454;g61b874fc5c_11_0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4053886" y="549250"/>
                <a:ext cx="430075" cy="4300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455" name="Google Shape;455;g61b874fc5c_11_0"/>
            <p:cNvGrpSpPr/>
            <p:nvPr/>
          </p:nvGrpSpPr>
          <p:grpSpPr>
            <a:xfrm>
              <a:off x="7318358" y="2164200"/>
              <a:ext cx="800975" cy="430075"/>
              <a:chOff x="7180608" y="493725"/>
              <a:chExt cx="800975" cy="430075"/>
            </a:xfrm>
          </p:grpSpPr>
          <p:pic>
            <p:nvPicPr>
              <p:cNvPr id="456" name="Google Shape;456;g61b874fc5c_11_0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7180608" y="493725"/>
                <a:ext cx="430075" cy="4300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57" name="Google Shape;457;g61b874fc5c_11_0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7551508" y="493725"/>
                <a:ext cx="430075" cy="4300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458" name="Google Shape;458;g61b874fc5c_11_0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7856650" y="3050950"/>
              <a:ext cx="640500" cy="6405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59" name="Google Shape;459;g61b874fc5c_11_0"/>
            <p:cNvSpPr txBox="1"/>
            <p:nvPr/>
          </p:nvSpPr>
          <p:spPr>
            <a:xfrm>
              <a:off x="5372738" y="872475"/>
              <a:ext cx="1006500" cy="495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>
                  <a:latin typeface="Nunito"/>
                  <a:ea typeface="Nunito"/>
                  <a:cs typeface="Nunito"/>
                  <a:sym typeface="Nunito"/>
                </a:rPr>
                <a:t>Opção B</a:t>
              </a:r>
              <a:endParaRPr b="1">
                <a:solidFill>
                  <a:srgbClr val="1155CC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460" name="Google Shape;460;g61b874fc5c_11_0"/>
            <p:cNvSpPr txBox="1"/>
            <p:nvPr/>
          </p:nvSpPr>
          <p:spPr>
            <a:xfrm>
              <a:off x="3608725" y="872475"/>
              <a:ext cx="1006500" cy="495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>
                  <a:latin typeface="Nunito"/>
                  <a:ea typeface="Nunito"/>
                  <a:cs typeface="Nunito"/>
                  <a:sym typeface="Nunito"/>
                </a:rPr>
                <a:t>Opção A</a:t>
              </a:r>
              <a:endParaRPr b="1">
                <a:solidFill>
                  <a:srgbClr val="1155CC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461" name="Google Shape;461;g61b874fc5c_11_0"/>
            <p:cNvSpPr txBox="1"/>
            <p:nvPr/>
          </p:nvSpPr>
          <p:spPr>
            <a:xfrm>
              <a:off x="7261513" y="872475"/>
              <a:ext cx="1006500" cy="495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>
                  <a:latin typeface="Nunito"/>
                  <a:ea typeface="Nunito"/>
                  <a:cs typeface="Nunito"/>
                  <a:sym typeface="Nunito"/>
                </a:rPr>
                <a:t>Opção C</a:t>
              </a:r>
              <a:endParaRPr b="1">
                <a:solidFill>
                  <a:srgbClr val="1155CC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g61c78e60a8_10_81"/>
          <p:cNvSpPr txBox="1"/>
          <p:nvPr>
            <p:ph idx="1" type="body"/>
          </p:nvPr>
        </p:nvSpPr>
        <p:spPr>
          <a:xfrm>
            <a:off x="250825" y="1168400"/>
            <a:ext cx="8642400" cy="3402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 b="1" sz="3600"/>
          </a:p>
          <a:p>
            <a:pPr indent="0" lvl="0" marL="0" rtl="0" algn="ctr">
              <a:spcBef>
                <a:spcPts val="360"/>
              </a:spcBef>
              <a:spcAft>
                <a:spcPts val="0"/>
              </a:spcAft>
              <a:buNone/>
            </a:pPr>
            <a:r>
              <a:rPr b="1" lang="en-US" sz="3600"/>
              <a:t>Globo MAB</a:t>
            </a:r>
            <a:endParaRPr b="1" sz="3600"/>
          </a:p>
          <a:p>
            <a:pPr indent="0" lvl="0" marL="0" rtl="0" algn="ctr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0" lvl="0" marL="0" rtl="0" algn="ctr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1800"/>
              <a:t>Plataforma de </a:t>
            </a:r>
            <a:r>
              <a:rPr b="1" lang="en-US" sz="1800"/>
              <a:t>Reinforcement Learning </a:t>
            </a:r>
            <a:r>
              <a:rPr lang="en-US" sz="1800"/>
              <a:t>da globo.com para </a:t>
            </a:r>
            <a:endParaRPr sz="1800"/>
          </a:p>
          <a:p>
            <a:pPr indent="0" lvl="0" marL="0" rtl="0" algn="ctr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1800"/>
              <a:t>resolver problemas de </a:t>
            </a:r>
            <a:r>
              <a:rPr b="1" lang="en-US" sz="1800"/>
              <a:t>MAB</a:t>
            </a:r>
            <a:endParaRPr b="1" sz="18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7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2" name="Google Shape;472;g61b874fc5c_11_187"/>
          <p:cNvGrpSpPr/>
          <p:nvPr/>
        </p:nvGrpSpPr>
        <p:grpSpPr>
          <a:xfrm>
            <a:off x="915844" y="1070695"/>
            <a:ext cx="7312313" cy="2937259"/>
            <a:chOff x="820594" y="1323115"/>
            <a:chExt cx="7312313" cy="2937259"/>
          </a:xfrm>
        </p:grpSpPr>
        <p:pic>
          <p:nvPicPr>
            <p:cNvPr id="473" name="Google Shape;473;g61b874fc5c_11_187"/>
            <p:cNvPicPr preferRelativeResize="0"/>
            <p:nvPr/>
          </p:nvPicPr>
          <p:blipFill rotWithShape="1">
            <a:blip r:embed="rId3">
              <a:alphaModFix/>
            </a:blip>
            <a:srcRect b="0" l="0" r="50000" t="0"/>
            <a:stretch/>
          </p:blipFill>
          <p:spPr>
            <a:xfrm>
              <a:off x="4637581" y="1323115"/>
              <a:ext cx="3495325" cy="29343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74" name="Google Shape;474;g61b874fc5c_11_187"/>
            <p:cNvPicPr preferRelativeResize="0"/>
            <p:nvPr/>
          </p:nvPicPr>
          <p:blipFill rotWithShape="1">
            <a:blip r:embed="rId3">
              <a:alphaModFix/>
            </a:blip>
            <a:srcRect b="0" l="50000" r="0" t="0"/>
            <a:stretch/>
          </p:blipFill>
          <p:spPr>
            <a:xfrm>
              <a:off x="820594" y="1326050"/>
              <a:ext cx="3495325" cy="293432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78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g61c78e60a8_8_987"/>
          <p:cNvSpPr txBox="1"/>
          <p:nvPr>
            <p:ph type="title"/>
          </p:nvPr>
        </p:nvSpPr>
        <p:spPr>
          <a:xfrm>
            <a:off x="250825" y="209550"/>
            <a:ext cx="8702700" cy="69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/>
              <a:t>R</a:t>
            </a:r>
            <a:r>
              <a:rPr lang="en-US"/>
              <a:t>einforcement learning </a:t>
            </a:r>
            <a:endParaRPr/>
          </a:p>
        </p:txBody>
      </p:sp>
      <p:pic>
        <p:nvPicPr>
          <p:cNvPr id="480" name="Google Shape;480;g61c78e60a8_8_98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125" y="1129575"/>
            <a:ext cx="8566852" cy="35166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g61b874fc5c_1_0"/>
          <p:cNvSpPr/>
          <p:nvPr/>
        </p:nvSpPr>
        <p:spPr>
          <a:xfrm>
            <a:off x="1768675" y="1131600"/>
            <a:ext cx="1226700" cy="1145400"/>
          </a:xfrm>
          <a:prstGeom prst="ellipse">
            <a:avLst/>
          </a:prstGeom>
          <a:gradFill>
            <a:gsLst>
              <a:gs pos="0">
                <a:srgbClr val="DFE9FB"/>
              </a:gs>
              <a:gs pos="76000">
                <a:srgbClr val="A7C2F1"/>
              </a:gs>
              <a:gs pos="100000">
                <a:srgbClr val="6E9BE7"/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latin typeface="Nunito"/>
                <a:ea typeface="Nunito"/>
                <a:cs typeface="Nunito"/>
                <a:sym typeface="Nunito"/>
              </a:rPr>
              <a:t>Standart MAB</a:t>
            </a:r>
            <a:endParaRPr sz="13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86" name="Google Shape;486;g61b874fc5c_1_0"/>
          <p:cNvSpPr/>
          <p:nvPr/>
        </p:nvSpPr>
        <p:spPr>
          <a:xfrm>
            <a:off x="694525" y="1311150"/>
            <a:ext cx="830400" cy="786300"/>
          </a:xfrm>
          <a:prstGeom prst="ellipse">
            <a:avLst/>
          </a:prstGeom>
          <a:gradFill>
            <a:gsLst>
              <a:gs pos="0">
                <a:srgbClr val="DFE9FB"/>
              </a:gs>
              <a:gs pos="76000">
                <a:srgbClr val="A7C2F1"/>
              </a:gs>
              <a:gs pos="100000">
                <a:srgbClr val="6E9BE7"/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latin typeface="Nunito"/>
                <a:ea typeface="Nunito"/>
                <a:cs typeface="Nunito"/>
                <a:sym typeface="Nunito"/>
              </a:rPr>
              <a:t>e-greedy</a:t>
            </a:r>
            <a:endParaRPr sz="7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87" name="Google Shape;487;g61b874fc5c_1_0"/>
          <p:cNvSpPr/>
          <p:nvPr/>
        </p:nvSpPr>
        <p:spPr>
          <a:xfrm>
            <a:off x="975700" y="2178600"/>
            <a:ext cx="830400" cy="786300"/>
          </a:xfrm>
          <a:prstGeom prst="ellipse">
            <a:avLst/>
          </a:prstGeom>
          <a:gradFill>
            <a:gsLst>
              <a:gs pos="0">
                <a:srgbClr val="DFE9FB"/>
              </a:gs>
              <a:gs pos="76000">
                <a:srgbClr val="A7C2F1"/>
              </a:gs>
              <a:gs pos="100000">
                <a:srgbClr val="6E9BE7"/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latin typeface="Nunito"/>
                <a:ea typeface="Nunito"/>
                <a:cs typeface="Nunito"/>
                <a:sym typeface="Nunito"/>
              </a:rPr>
              <a:t>UCB1</a:t>
            </a:r>
            <a:endParaRPr sz="7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88" name="Google Shape;488;g61b874fc5c_1_0"/>
          <p:cNvSpPr/>
          <p:nvPr/>
        </p:nvSpPr>
        <p:spPr>
          <a:xfrm>
            <a:off x="1209425" y="348650"/>
            <a:ext cx="830400" cy="786300"/>
          </a:xfrm>
          <a:prstGeom prst="ellipse">
            <a:avLst/>
          </a:prstGeom>
          <a:gradFill>
            <a:gsLst>
              <a:gs pos="0">
                <a:srgbClr val="DFE9FB"/>
              </a:gs>
              <a:gs pos="76000">
                <a:srgbClr val="A7C2F1"/>
              </a:gs>
              <a:gs pos="100000">
                <a:srgbClr val="6E9BE7"/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latin typeface="Nunito"/>
                <a:ea typeface="Nunito"/>
                <a:cs typeface="Nunito"/>
                <a:sym typeface="Nunito"/>
              </a:rPr>
              <a:t>UCBT</a:t>
            </a:r>
            <a:endParaRPr sz="7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89" name="Google Shape;489;g61b874fc5c_1_0"/>
          <p:cNvSpPr/>
          <p:nvPr/>
        </p:nvSpPr>
        <p:spPr>
          <a:xfrm>
            <a:off x="1966825" y="2402100"/>
            <a:ext cx="830400" cy="786300"/>
          </a:xfrm>
          <a:prstGeom prst="ellipse">
            <a:avLst/>
          </a:prstGeom>
          <a:gradFill>
            <a:gsLst>
              <a:gs pos="0">
                <a:srgbClr val="DFE9FB"/>
              </a:gs>
              <a:gs pos="76000">
                <a:srgbClr val="A7C2F1"/>
              </a:gs>
              <a:gs pos="100000">
                <a:srgbClr val="6E9BE7"/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latin typeface="Nunito"/>
                <a:ea typeface="Nunito"/>
                <a:cs typeface="Nunito"/>
                <a:sym typeface="Nunito"/>
              </a:rPr>
              <a:t>THS</a:t>
            </a:r>
            <a:endParaRPr sz="7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90" name="Google Shape;490;g61b874fc5c_1_0"/>
          <p:cNvSpPr/>
          <p:nvPr/>
        </p:nvSpPr>
        <p:spPr>
          <a:xfrm>
            <a:off x="5319975" y="960150"/>
            <a:ext cx="1226700" cy="1145400"/>
          </a:xfrm>
          <a:prstGeom prst="ellipse">
            <a:avLst/>
          </a:prstGeom>
          <a:gradFill>
            <a:gsLst>
              <a:gs pos="0">
                <a:srgbClr val="F5D0D0"/>
              </a:gs>
              <a:gs pos="100000">
                <a:srgbClr val="D96868"/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Nunito"/>
                <a:ea typeface="Nunito"/>
                <a:cs typeface="Nunito"/>
                <a:sym typeface="Nunito"/>
              </a:rPr>
              <a:t>Ranked</a:t>
            </a:r>
            <a:endParaRPr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Nunito"/>
                <a:ea typeface="Nunito"/>
                <a:cs typeface="Nunito"/>
                <a:sym typeface="Nunito"/>
              </a:rPr>
              <a:t>MAB</a:t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91" name="Google Shape;491;g61b874fc5c_1_0"/>
          <p:cNvSpPr/>
          <p:nvPr/>
        </p:nvSpPr>
        <p:spPr>
          <a:xfrm>
            <a:off x="5858575" y="2178600"/>
            <a:ext cx="830400" cy="786300"/>
          </a:xfrm>
          <a:prstGeom prst="ellipse">
            <a:avLst/>
          </a:prstGeom>
          <a:gradFill>
            <a:gsLst>
              <a:gs pos="0">
                <a:srgbClr val="F5D0D0"/>
              </a:gs>
              <a:gs pos="100000">
                <a:srgbClr val="D96868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latin typeface="Nunito"/>
                <a:ea typeface="Nunito"/>
                <a:cs typeface="Nunito"/>
                <a:sym typeface="Nunito"/>
              </a:rPr>
              <a:t>RBA-THS</a:t>
            </a:r>
            <a:endParaRPr sz="7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92" name="Google Shape;492;g61b874fc5c_1_0"/>
          <p:cNvSpPr/>
          <p:nvPr/>
        </p:nvSpPr>
        <p:spPr>
          <a:xfrm>
            <a:off x="6589925" y="1521250"/>
            <a:ext cx="830400" cy="786300"/>
          </a:xfrm>
          <a:prstGeom prst="ellipse">
            <a:avLst/>
          </a:prstGeom>
          <a:gradFill>
            <a:gsLst>
              <a:gs pos="0">
                <a:srgbClr val="F5D0D0"/>
              </a:gs>
              <a:gs pos="100000">
                <a:srgbClr val="D96868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latin typeface="Nunito"/>
                <a:ea typeface="Nunito"/>
                <a:cs typeface="Nunito"/>
                <a:sym typeface="Nunito"/>
              </a:rPr>
              <a:t>RBA-</a:t>
            </a:r>
            <a:endParaRPr sz="7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latin typeface="Nunito"/>
                <a:ea typeface="Nunito"/>
                <a:cs typeface="Nunito"/>
                <a:sym typeface="Nunito"/>
              </a:rPr>
              <a:t>UCBT</a:t>
            </a:r>
            <a:endParaRPr sz="7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93" name="Google Shape;493;g61b874fc5c_1_0"/>
          <p:cNvSpPr/>
          <p:nvPr/>
        </p:nvSpPr>
        <p:spPr>
          <a:xfrm>
            <a:off x="6498375" y="588950"/>
            <a:ext cx="830400" cy="786300"/>
          </a:xfrm>
          <a:prstGeom prst="ellipse">
            <a:avLst/>
          </a:prstGeom>
          <a:gradFill>
            <a:gsLst>
              <a:gs pos="0">
                <a:srgbClr val="F5D0D0"/>
              </a:gs>
              <a:gs pos="100000">
                <a:srgbClr val="D96868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latin typeface="Nunito"/>
                <a:ea typeface="Nunito"/>
                <a:cs typeface="Nunito"/>
                <a:sym typeface="Nunito"/>
              </a:rPr>
              <a:t>RBA-</a:t>
            </a:r>
            <a:endParaRPr sz="7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latin typeface="Nunito"/>
                <a:ea typeface="Nunito"/>
                <a:cs typeface="Nunito"/>
                <a:sym typeface="Nunito"/>
              </a:rPr>
              <a:t>UCB1</a:t>
            </a:r>
            <a:endParaRPr sz="7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94" name="Google Shape;494;g61b874fc5c_1_0"/>
          <p:cNvSpPr/>
          <p:nvPr/>
        </p:nvSpPr>
        <p:spPr>
          <a:xfrm>
            <a:off x="3611975" y="2964900"/>
            <a:ext cx="1226700" cy="1145400"/>
          </a:xfrm>
          <a:prstGeom prst="ellipse">
            <a:avLst/>
          </a:prstGeom>
          <a:gradFill>
            <a:gsLst>
              <a:gs pos="0">
                <a:srgbClr val="FFF6DB"/>
              </a:gs>
              <a:gs pos="100000">
                <a:srgbClr val="FAD25C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latin typeface="Nunito"/>
                <a:ea typeface="Nunito"/>
                <a:cs typeface="Nunito"/>
                <a:sym typeface="Nunito"/>
              </a:rPr>
              <a:t>Contextual</a:t>
            </a:r>
            <a:endParaRPr sz="10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latin typeface="Nunito"/>
                <a:ea typeface="Nunito"/>
                <a:cs typeface="Nunito"/>
                <a:sym typeface="Nunito"/>
              </a:rPr>
              <a:t>MAB</a:t>
            </a:r>
            <a:endParaRPr sz="1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95" name="Google Shape;495;g61b874fc5c_1_0"/>
          <p:cNvSpPr/>
          <p:nvPr/>
        </p:nvSpPr>
        <p:spPr>
          <a:xfrm>
            <a:off x="4885875" y="3225650"/>
            <a:ext cx="830400" cy="786300"/>
          </a:xfrm>
          <a:prstGeom prst="ellipse">
            <a:avLst/>
          </a:prstGeom>
          <a:gradFill>
            <a:gsLst>
              <a:gs pos="0">
                <a:srgbClr val="FFF6DB"/>
              </a:gs>
              <a:gs pos="100000">
                <a:srgbClr val="FAD25C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latin typeface="Nunito"/>
                <a:ea typeface="Nunito"/>
                <a:cs typeface="Nunito"/>
                <a:sym typeface="Nunito"/>
              </a:rPr>
              <a:t>LCMAB</a:t>
            </a:r>
            <a:endParaRPr sz="7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96" name="Google Shape;496;g61b874fc5c_1_0"/>
          <p:cNvSpPr/>
          <p:nvPr/>
        </p:nvSpPr>
        <p:spPr>
          <a:xfrm>
            <a:off x="4416150" y="4011950"/>
            <a:ext cx="830400" cy="786300"/>
          </a:xfrm>
          <a:prstGeom prst="ellipse">
            <a:avLst/>
          </a:prstGeom>
          <a:gradFill>
            <a:gsLst>
              <a:gs pos="0">
                <a:srgbClr val="FFF6DB"/>
              </a:gs>
              <a:gs pos="100000">
                <a:srgbClr val="FAD25C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latin typeface="Nunito"/>
                <a:ea typeface="Nunito"/>
                <a:cs typeface="Nunito"/>
                <a:sym typeface="Nunito"/>
              </a:rPr>
              <a:t>NLCMAB</a:t>
            </a:r>
            <a:endParaRPr sz="700"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"/>
                                        <p:tgtEl>
                                          <p:spTgt spid="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2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"/>
                                        <p:tgtEl>
                                          <p:spTgt spid="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4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"/>
                                        <p:tgtEl>
                                          <p:spTgt spid="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6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"/>
                                        <p:tgtEl>
                                          <p:spTgt spid="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8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8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"/>
                                        <p:tgtEl>
                                          <p:spTgt spid="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"/>
                                        <p:tgtEl>
                                          <p:spTgt spid="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2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"/>
                                        <p:tgtEl>
                                          <p:spTgt spid="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4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4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"/>
                                        <p:tgtEl>
                                          <p:spTgt spid="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6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"/>
                                        <p:tgtEl>
                                          <p:spTgt spid="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00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g61b874fc5c_1_24"/>
          <p:cNvSpPr txBox="1"/>
          <p:nvPr>
            <p:ph type="title"/>
          </p:nvPr>
        </p:nvSpPr>
        <p:spPr>
          <a:xfrm>
            <a:off x="250825" y="209550"/>
            <a:ext cx="5689500" cy="69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en-US"/>
              <a:t>Epsilon-Greedy</a:t>
            </a:r>
            <a:endParaRPr/>
          </a:p>
        </p:txBody>
      </p:sp>
      <p:pic>
        <p:nvPicPr>
          <p:cNvPr id="502" name="Google Shape;502;g61b874fc5c_1_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87450" y="1571050"/>
            <a:ext cx="2866550" cy="2286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3" name="Google Shape;503;g61b874fc5c_1_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9750" y="1268575"/>
            <a:ext cx="3476351" cy="2891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07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g61b874fc5c_1_43"/>
          <p:cNvSpPr txBox="1"/>
          <p:nvPr>
            <p:ph type="title"/>
          </p:nvPr>
        </p:nvSpPr>
        <p:spPr>
          <a:xfrm>
            <a:off x="250825" y="209550"/>
            <a:ext cx="5689500" cy="69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en-US"/>
              <a:t>Upper Confidence Bound (UCB1)</a:t>
            </a:r>
            <a:endParaRPr/>
          </a:p>
        </p:txBody>
      </p:sp>
      <p:pic>
        <p:nvPicPr>
          <p:cNvPr id="509" name="Google Shape;509;g61b874fc5c_1_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01725" y="945250"/>
            <a:ext cx="4008550" cy="4011850"/>
          </a:xfrm>
          <a:prstGeom prst="rect">
            <a:avLst/>
          </a:prstGeom>
          <a:noFill/>
          <a:ln>
            <a:noFill/>
          </a:ln>
        </p:spPr>
      </p:pic>
      <p:sp>
        <p:nvSpPr>
          <p:cNvPr id="510" name="Google Shape;510;g61b874fc5c_1_43"/>
          <p:cNvSpPr txBox="1"/>
          <p:nvPr/>
        </p:nvSpPr>
        <p:spPr>
          <a:xfrm>
            <a:off x="849425" y="1777025"/>
            <a:ext cx="1436700" cy="36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Nunito"/>
                <a:ea typeface="Nunito"/>
                <a:cs typeface="Nunito"/>
                <a:sym typeface="Nunito"/>
              </a:rPr>
              <a:t>Média de rewards</a:t>
            </a:r>
            <a:endParaRPr sz="12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11" name="Google Shape;511;g61b874fc5c_1_43"/>
          <p:cNvSpPr txBox="1"/>
          <p:nvPr/>
        </p:nvSpPr>
        <p:spPr>
          <a:xfrm>
            <a:off x="849425" y="2870825"/>
            <a:ext cx="2300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Nunito"/>
                <a:ea typeface="Nunito"/>
                <a:cs typeface="Nunito"/>
                <a:sym typeface="Nunito"/>
              </a:rPr>
              <a:t>Boundary</a:t>
            </a:r>
            <a:r>
              <a:rPr lang="en-US" sz="1200">
                <a:latin typeface="Nunito"/>
                <a:ea typeface="Nunito"/>
                <a:cs typeface="Nunito"/>
                <a:sym typeface="Nunito"/>
              </a:rPr>
              <a:t> máximo</a:t>
            </a:r>
            <a:endParaRPr sz="12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12" name="Google Shape;512;g61b874fc5c_1_43"/>
          <p:cNvSpPr txBox="1"/>
          <p:nvPr/>
        </p:nvSpPr>
        <p:spPr>
          <a:xfrm>
            <a:off x="849425" y="3295275"/>
            <a:ext cx="2300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Nunito"/>
                <a:ea typeface="Nunito"/>
                <a:cs typeface="Nunito"/>
                <a:sym typeface="Nunito"/>
              </a:rPr>
              <a:t>Boundary </a:t>
            </a:r>
            <a:r>
              <a:rPr lang="en-US" sz="1200">
                <a:latin typeface="Nunito"/>
                <a:ea typeface="Nunito"/>
                <a:cs typeface="Nunito"/>
                <a:sym typeface="Nunito"/>
              </a:rPr>
              <a:t>mínimo</a:t>
            </a:r>
            <a:endParaRPr sz="12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13" name="Google Shape;513;g61b874fc5c_1_43"/>
          <p:cNvSpPr txBox="1"/>
          <p:nvPr/>
        </p:nvSpPr>
        <p:spPr>
          <a:xfrm>
            <a:off x="849413" y="2129475"/>
            <a:ext cx="2300700" cy="27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Nunito"/>
                <a:ea typeface="Nunito"/>
                <a:cs typeface="Nunito"/>
                <a:sym typeface="Nunito"/>
              </a:rPr>
              <a:t>Reward Negativo</a:t>
            </a:r>
            <a:endParaRPr sz="12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14" name="Google Shape;514;g61b874fc5c_1_43"/>
          <p:cNvSpPr txBox="1"/>
          <p:nvPr/>
        </p:nvSpPr>
        <p:spPr>
          <a:xfrm>
            <a:off x="849413" y="2446375"/>
            <a:ext cx="2300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Nunito"/>
                <a:ea typeface="Nunito"/>
                <a:cs typeface="Nunito"/>
                <a:sym typeface="Nunito"/>
              </a:rPr>
              <a:t>Reward Positivo</a:t>
            </a:r>
            <a:endParaRPr sz="1200">
              <a:latin typeface="Nunito"/>
              <a:ea typeface="Nunito"/>
              <a:cs typeface="Nunito"/>
              <a:sym typeface="Nunito"/>
            </a:endParaRPr>
          </a:p>
        </p:txBody>
      </p:sp>
      <p:grpSp>
        <p:nvGrpSpPr>
          <p:cNvPr id="515" name="Google Shape;515;g61b874fc5c_1_43"/>
          <p:cNvGrpSpPr/>
          <p:nvPr/>
        </p:nvGrpSpPr>
        <p:grpSpPr>
          <a:xfrm>
            <a:off x="529286" y="3302087"/>
            <a:ext cx="196500" cy="318504"/>
            <a:chOff x="449261" y="3308787"/>
            <a:chExt cx="196500" cy="318504"/>
          </a:xfrm>
        </p:grpSpPr>
        <p:cxnSp>
          <p:nvCxnSpPr>
            <p:cNvPr id="516" name="Google Shape;516;g61b874fc5c_1_43"/>
            <p:cNvCxnSpPr/>
            <p:nvPr/>
          </p:nvCxnSpPr>
          <p:spPr>
            <a:xfrm>
              <a:off x="544140" y="3308787"/>
              <a:ext cx="0" cy="3117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17" name="Google Shape;517;g61b874fc5c_1_43"/>
            <p:cNvCxnSpPr/>
            <p:nvPr/>
          </p:nvCxnSpPr>
          <p:spPr>
            <a:xfrm>
              <a:off x="449261" y="3627291"/>
              <a:ext cx="196500" cy="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518" name="Google Shape;518;g61b874fc5c_1_43"/>
          <p:cNvSpPr/>
          <p:nvPr/>
        </p:nvSpPr>
        <p:spPr>
          <a:xfrm>
            <a:off x="508988" y="2154975"/>
            <a:ext cx="233700" cy="223500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0000"/>
              </a:solidFill>
              <a:highlight>
                <a:srgbClr val="FF0000"/>
              </a:highlight>
            </a:endParaRPr>
          </a:p>
        </p:txBody>
      </p:sp>
      <p:sp>
        <p:nvSpPr>
          <p:cNvPr id="519" name="Google Shape;519;g61b874fc5c_1_43"/>
          <p:cNvSpPr/>
          <p:nvPr/>
        </p:nvSpPr>
        <p:spPr>
          <a:xfrm>
            <a:off x="508988" y="2503975"/>
            <a:ext cx="233700" cy="223500"/>
          </a:xfrm>
          <a:prstGeom prst="rect">
            <a:avLst/>
          </a:prstGeom>
          <a:solidFill>
            <a:srgbClr val="00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0000"/>
              </a:solidFill>
              <a:highlight>
                <a:srgbClr val="FF0000"/>
              </a:highlight>
            </a:endParaRPr>
          </a:p>
        </p:txBody>
      </p:sp>
      <p:grpSp>
        <p:nvGrpSpPr>
          <p:cNvPr id="520" name="Google Shape;520;g61b874fc5c_1_43"/>
          <p:cNvGrpSpPr/>
          <p:nvPr/>
        </p:nvGrpSpPr>
        <p:grpSpPr>
          <a:xfrm>
            <a:off x="525936" y="2895550"/>
            <a:ext cx="196500" cy="318504"/>
            <a:chOff x="445911" y="2902250"/>
            <a:chExt cx="196500" cy="318504"/>
          </a:xfrm>
        </p:grpSpPr>
        <p:cxnSp>
          <p:nvCxnSpPr>
            <p:cNvPr id="521" name="Google Shape;521;g61b874fc5c_1_43"/>
            <p:cNvCxnSpPr/>
            <p:nvPr/>
          </p:nvCxnSpPr>
          <p:spPr>
            <a:xfrm rot="10800000">
              <a:off x="547533" y="2909054"/>
              <a:ext cx="0" cy="3117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22" name="Google Shape;522;g61b874fc5c_1_43"/>
            <p:cNvCxnSpPr/>
            <p:nvPr/>
          </p:nvCxnSpPr>
          <p:spPr>
            <a:xfrm rot="10800000">
              <a:off x="445911" y="2902250"/>
              <a:ext cx="196500" cy="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523" name="Google Shape;523;g61b874fc5c_1_43"/>
          <p:cNvSpPr/>
          <p:nvPr/>
        </p:nvSpPr>
        <p:spPr>
          <a:xfrm>
            <a:off x="508988" y="1848278"/>
            <a:ext cx="233700" cy="223500"/>
          </a:xfrm>
          <a:prstGeom prst="rect">
            <a:avLst/>
          </a:prstGeom>
          <a:solidFill>
            <a:srgbClr val="B7B7B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0000"/>
              </a:solidFill>
              <a:highlight>
                <a:srgbClr val="FF0000"/>
              </a:highlight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27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g61b874fc5c_1_32"/>
          <p:cNvSpPr txBox="1"/>
          <p:nvPr>
            <p:ph type="title"/>
          </p:nvPr>
        </p:nvSpPr>
        <p:spPr>
          <a:xfrm>
            <a:off x="250825" y="209550"/>
            <a:ext cx="5689500" cy="69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en-US"/>
              <a:t>Upper Confidence Bound (UCB1)</a:t>
            </a:r>
            <a:endParaRPr/>
          </a:p>
        </p:txBody>
      </p:sp>
      <p:sp>
        <p:nvSpPr>
          <p:cNvPr id="529" name="Google Shape;529;g61b874fc5c_1_32"/>
          <p:cNvSpPr txBox="1"/>
          <p:nvPr/>
        </p:nvSpPr>
        <p:spPr>
          <a:xfrm>
            <a:off x="250825" y="1262913"/>
            <a:ext cx="8440800" cy="6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Estratégia que garante que o melhor </a:t>
            </a:r>
            <a:r>
              <a:rPr i="1"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arm</a:t>
            </a:r>
            <a:r>
              <a:rPr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seja mais escolhido em relação aos outros de forma automática e sem parametrização.</a:t>
            </a:r>
            <a:endParaRPr/>
          </a:p>
        </p:txBody>
      </p:sp>
      <p:pic>
        <p:nvPicPr>
          <p:cNvPr id="530" name="Google Shape;530;g61b874fc5c_1_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89138" y="2368425"/>
            <a:ext cx="4664325" cy="1357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4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g61b874fc5c_1_49"/>
          <p:cNvSpPr txBox="1"/>
          <p:nvPr/>
        </p:nvSpPr>
        <p:spPr>
          <a:xfrm>
            <a:off x="250825" y="1262950"/>
            <a:ext cx="8440800" cy="108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</a:pPr>
            <a:r>
              <a:rPr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Versão melhorada do UCB1 que considera a variância dos rewards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</a:pPr>
            <a:r>
              <a:rPr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O UCB Tuned deixa de ser sensível a variância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</a:pPr>
            <a:r>
              <a:rPr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Desempenho semelhante ao algoritmo e-greedy, bem tunado!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</a:pPr>
            <a:r>
              <a:rPr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Mudança de opinião menos brusca que o UCB1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536" name="Google Shape;536;g61b874fc5c_1_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97313" y="2388825"/>
            <a:ext cx="3947814" cy="1720500"/>
          </a:xfrm>
          <a:prstGeom prst="rect">
            <a:avLst/>
          </a:prstGeom>
          <a:noFill/>
          <a:ln>
            <a:noFill/>
          </a:ln>
        </p:spPr>
      </p:pic>
      <p:sp>
        <p:nvSpPr>
          <p:cNvPr id="537" name="Google Shape;537;g61b874fc5c_1_49"/>
          <p:cNvSpPr txBox="1"/>
          <p:nvPr>
            <p:ph type="title"/>
          </p:nvPr>
        </p:nvSpPr>
        <p:spPr>
          <a:xfrm>
            <a:off x="250825" y="209550"/>
            <a:ext cx="5689500" cy="69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en-US"/>
              <a:t>Upper Confidence Bound Tuned (UCBT)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g61b874fc5c_4_0"/>
          <p:cNvSpPr txBox="1"/>
          <p:nvPr/>
        </p:nvSpPr>
        <p:spPr>
          <a:xfrm>
            <a:off x="250825" y="1262950"/>
            <a:ext cx="8440800" cy="148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</a:pPr>
            <a:r>
              <a:rPr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Cada </a:t>
            </a:r>
            <a:r>
              <a:rPr i="1"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arm</a:t>
            </a:r>
            <a:r>
              <a:rPr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é representado por uma distribuição Beta (Probabilística)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</a:pPr>
            <a:r>
              <a:rPr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O algoritmo escolhe o </a:t>
            </a:r>
            <a:r>
              <a:rPr i="1"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arm</a:t>
            </a:r>
            <a:r>
              <a:rPr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com a maior probabilidade de sucesso.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</a:pPr>
            <a:r>
              <a:rPr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A distribuição é controlada por dois parâmetros: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○"/>
            </a:pPr>
            <a:r>
              <a:rPr lang="en-US">
                <a:solidFill>
                  <a:srgbClr val="222222"/>
                </a:solidFill>
                <a:highlight>
                  <a:srgbClr val="F8F9FA"/>
                </a:highlight>
                <a:latin typeface="Nunito"/>
                <a:ea typeface="Nunito"/>
                <a:cs typeface="Nunito"/>
                <a:sym typeface="Nunito"/>
              </a:rPr>
              <a:t>α (</a:t>
            </a:r>
            <a:r>
              <a:rPr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alpha) = sucesso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○"/>
            </a:pPr>
            <a:r>
              <a:rPr lang="en-US">
                <a:solidFill>
                  <a:srgbClr val="222222"/>
                </a:solidFill>
                <a:highlight>
                  <a:srgbClr val="F8F9FA"/>
                </a:highlight>
                <a:latin typeface="Nunito"/>
                <a:ea typeface="Nunito"/>
                <a:cs typeface="Nunito"/>
                <a:sym typeface="Nunito"/>
              </a:rPr>
              <a:t>β (</a:t>
            </a:r>
            <a:r>
              <a:rPr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beta) = falha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543" name="Google Shape;543;g61b874fc5c_4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59725" y="2748250"/>
            <a:ext cx="4822993" cy="2090450"/>
          </a:xfrm>
          <a:prstGeom prst="rect">
            <a:avLst/>
          </a:prstGeom>
          <a:noFill/>
          <a:ln>
            <a:noFill/>
          </a:ln>
        </p:spPr>
      </p:pic>
      <p:sp>
        <p:nvSpPr>
          <p:cNvPr id="544" name="Google Shape;544;g61b874fc5c_4_0"/>
          <p:cNvSpPr txBox="1"/>
          <p:nvPr>
            <p:ph type="title"/>
          </p:nvPr>
        </p:nvSpPr>
        <p:spPr>
          <a:xfrm>
            <a:off x="250825" y="209550"/>
            <a:ext cx="5689500" cy="698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Thompson Sampling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49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g61c78e60a8_4_110"/>
          <p:cNvSpPr txBox="1"/>
          <p:nvPr/>
        </p:nvSpPr>
        <p:spPr>
          <a:xfrm>
            <a:off x="6277700" y="1577138"/>
            <a:ext cx="2481600" cy="68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alpha (sucesso): 1</a:t>
            </a:r>
            <a:endParaRPr b="0" i="0" sz="1400" u="none" cap="none" strike="noStrik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beta (falha): 1</a:t>
            </a:r>
            <a:endParaRPr b="0" i="0" sz="1400" u="none" cap="none" strike="noStrik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51" name="Google Shape;551;g61c78e60a8_4_110"/>
          <p:cNvSpPr txBox="1"/>
          <p:nvPr>
            <p:ph type="title"/>
          </p:nvPr>
        </p:nvSpPr>
        <p:spPr>
          <a:xfrm>
            <a:off x="250825" y="209550"/>
            <a:ext cx="5689500" cy="698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Thompson Sampling</a:t>
            </a:r>
            <a:endParaRPr/>
          </a:p>
        </p:txBody>
      </p:sp>
      <p:pic>
        <p:nvPicPr>
          <p:cNvPr id="552" name="Google Shape;552;g61c78e60a8_4_1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2725" y="1415325"/>
            <a:ext cx="5514975" cy="2914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"/>
                                        <p:tgtEl>
                                          <p:spTgt spid="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g61b874fc5c_2_139"/>
          <p:cNvSpPr txBox="1"/>
          <p:nvPr>
            <p:ph type="title"/>
          </p:nvPr>
        </p:nvSpPr>
        <p:spPr>
          <a:xfrm>
            <a:off x="250825" y="209550"/>
            <a:ext cx="5689500" cy="698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Thompson Sampling</a:t>
            </a:r>
            <a:endParaRPr/>
          </a:p>
        </p:txBody>
      </p:sp>
      <p:pic>
        <p:nvPicPr>
          <p:cNvPr id="559" name="Google Shape;559;g61b874fc5c_2_1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8952" y="1417320"/>
            <a:ext cx="5513831" cy="2916936"/>
          </a:xfrm>
          <a:prstGeom prst="rect">
            <a:avLst/>
          </a:prstGeom>
          <a:noFill/>
          <a:ln>
            <a:noFill/>
          </a:ln>
        </p:spPr>
      </p:pic>
      <p:sp>
        <p:nvSpPr>
          <p:cNvPr id="560" name="Google Shape;560;g61b874fc5c_2_139"/>
          <p:cNvSpPr txBox="1"/>
          <p:nvPr/>
        </p:nvSpPr>
        <p:spPr>
          <a:xfrm>
            <a:off x="6277700" y="1577138"/>
            <a:ext cx="2481600" cy="689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alpha (sucesso): 10</a:t>
            </a:r>
            <a:endParaRPr b="0" i="0" sz="1400" u="none" cap="none" strike="noStrik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beta (falha): 10</a:t>
            </a:r>
            <a:endParaRPr b="0" i="0" sz="1400" u="none" cap="none" strike="noStrik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g61c78e60a8_4_72"/>
          <p:cNvSpPr txBox="1"/>
          <p:nvPr>
            <p:ph type="title"/>
          </p:nvPr>
        </p:nvSpPr>
        <p:spPr>
          <a:xfrm>
            <a:off x="250825" y="209550"/>
            <a:ext cx="5689500" cy="698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Thompson Sampling</a:t>
            </a:r>
            <a:endParaRPr/>
          </a:p>
        </p:txBody>
      </p:sp>
      <p:pic>
        <p:nvPicPr>
          <p:cNvPr id="567" name="Google Shape;567;g61c78e60a8_4_7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8952" y="1417320"/>
            <a:ext cx="5513831" cy="2916936"/>
          </a:xfrm>
          <a:prstGeom prst="rect">
            <a:avLst/>
          </a:prstGeom>
          <a:noFill/>
          <a:ln>
            <a:noFill/>
          </a:ln>
        </p:spPr>
      </p:pic>
      <p:sp>
        <p:nvSpPr>
          <p:cNvPr id="568" name="Google Shape;568;g61c78e60a8_4_72"/>
          <p:cNvSpPr txBox="1"/>
          <p:nvPr/>
        </p:nvSpPr>
        <p:spPr>
          <a:xfrm>
            <a:off x="6277700" y="1577138"/>
            <a:ext cx="2481600" cy="689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alpha (sucesso): 40</a:t>
            </a:r>
            <a:endParaRPr b="0" i="0" sz="1400" u="none" cap="none" strike="noStrik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beta (falha): 10</a:t>
            </a:r>
            <a:endParaRPr b="0" i="0" sz="1400" u="none" cap="none" strike="noStrik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g61c78e60a8_4_91"/>
          <p:cNvSpPr txBox="1"/>
          <p:nvPr>
            <p:ph type="title"/>
          </p:nvPr>
        </p:nvSpPr>
        <p:spPr>
          <a:xfrm>
            <a:off x="250825" y="209550"/>
            <a:ext cx="5689500" cy="698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Thompson Sampling</a:t>
            </a:r>
            <a:endParaRPr/>
          </a:p>
        </p:txBody>
      </p:sp>
      <p:pic>
        <p:nvPicPr>
          <p:cNvPr id="575" name="Google Shape;575;g61c78e60a8_4_9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8952" y="1417320"/>
            <a:ext cx="5513831" cy="2916936"/>
          </a:xfrm>
          <a:prstGeom prst="rect">
            <a:avLst/>
          </a:prstGeom>
          <a:noFill/>
          <a:ln>
            <a:noFill/>
          </a:ln>
        </p:spPr>
      </p:pic>
      <p:sp>
        <p:nvSpPr>
          <p:cNvPr id="576" name="Google Shape;576;g61c78e60a8_4_91"/>
          <p:cNvSpPr txBox="1"/>
          <p:nvPr/>
        </p:nvSpPr>
        <p:spPr>
          <a:xfrm>
            <a:off x="6277700" y="1577138"/>
            <a:ext cx="2481600" cy="689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alpha (sucesso): 10</a:t>
            </a:r>
            <a:endParaRPr b="0" i="0" sz="1400" u="none" cap="none" strike="noStrik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beta (falha): 40</a:t>
            </a:r>
            <a:endParaRPr b="0" i="0" sz="1400" u="none" cap="none" strike="noStrik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g61c78e60a8_4_173"/>
          <p:cNvSpPr txBox="1"/>
          <p:nvPr>
            <p:ph type="title"/>
          </p:nvPr>
        </p:nvSpPr>
        <p:spPr>
          <a:xfrm>
            <a:off x="250825" y="209550"/>
            <a:ext cx="5689500" cy="698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Thompson Sampling</a:t>
            </a:r>
            <a:endParaRPr/>
          </a:p>
        </p:txBody>
      </p:sp>
      <p:sp>
        <p:nvSpPr>
          <p:cNvPr id="583" name="Google Shape;583;g61c78e60a8_4_173"/>
          <p:cNvSpPr txBox="1"/>
          <p:nvPr/>
        </p:nvSpPr>
        <p:spPr>
          <a:xfrm>
            <a:off x="676475" y="1041600"/>
            <a:ext cx="3739200" cy="376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Exemplo com dois arms:</a:t>
            </a:r>
            <a:endParaRPr b="0" i="0" sz="1400" u="none" cap="none" strike="noStrik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Arm0: alpha: 80, beta: 20</a:t>
            </a:r>
            <a:endParaRPr b="0" i="0" sz="1400" u="none" cap="none" strike="noStrik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Arm1: alpha: 70, beta: 30</a:t>
            </a:r>
            <a:endParaRPr b="0" i="0" sz="1400" u="none" cap="none" strike="noStrik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584" name="Google Shape;584;g61c78e60a8_4_17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6525" y="2416350"/>
            <a:ext cx="3739325" cy="197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5" name="Google Shape;585;g61c78e60a8_4_17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15025" y="2416350"/>
            <a:ext cx="3739325" cy="1976201"/>
          </a:xfrm>
          <a:prstGeom prst="rect">
            <a:avLst/>
          </a:prstGeom>
          <a:noFill/>
          <a:ln>
            <a:noFill/>
          </a:ln>
        </p:spPr>
      </p:pic>
      <p:sp>
        <p:nvSpPr>
          <p:cNvPr id="586" name="Google Shape;586;g61c78e60a8_4_173"/>
          <p:cNvSpPr txBox="1"/>
          <p:nvPr/>
        </p:nvSpPr>
        <p:spPr>
          <a:xfrm>
            <a:off x="4572000" y="1042416"/>
            <a:ext cx="3739200" cy="376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Arm0: alpha: 480, beta: 420</a:t>
            </a:r>
            <a:endParaRPr b="0" i="0" sz="1400" u="none" cap="none" strike="noStrik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Arm1: alpha: 120, beta: 180</a:t>
            </a:r>
            <a:endParaRPr b="0" i="0" sz="1400" u="none" cap="none" strike="noStrik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90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g61c78e60a8_3_0"/>
          <p:cNvSpPr txBox="1"/>
          <p:nvPr/>
        </p:nvSpPr>
        <p:spPr>
          <a:xfrm>
            <a:off x="250825" y="1167525"/>
            <a:ext cx="8440800" cy="191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</a:pPr>
            <a:r>
              <a:rPr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Seleciona os arms (conteúdos) em slots </a:t>
            </a:r>
            <a:r>
              <a:rPr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disponíveis</a:t>
            </a:r>
            <a:r>
              <a:rPr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na melhor combinação </a:t>
            </a:r>
            <a:r>
              <a:rPr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possível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</a:pPr>
            <a:r>
              <a:rPr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Cada slot é otimizado através de um Standard MAB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</a:pPr>
            <a:r>
              <a:rPr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Trata sobreposições de conteúdos de modo evitar repetições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</a:pPr>
            <a:r>
              <a:rPr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Algoritmos disponíveis: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○"/>
            </a:pPr>
            <a:r>
              <a:rPr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RBA-UCB1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○"/>
            </a:pPr>
            <a:r>
              <a:rPr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RBA-UCBT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○"/>
            </a:pPr>
            <a:r>
              <a:rPr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RBA-THS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592" name="Google Shape;592;g61c78e60a8_3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59150" y="2346993"/>
            <a:ext cx="4129850" cy="2581150"/>
          </a:xfrm>
          <a:prstGeom prst="rect">
            <a:avLst/>
          </a:prstGeom>
          <a:noFill/>
          <a:ln>
            <a:noFill/>
          </a:ln>
        </p:spPr>
      </p:pic>
      <p:sp>
        <p:nvSpPr>
          <p:cNvPr id="593" name="Google Shape;593;g61c78e60a8_3_0"/>
          <p:cNvSpPr txBox="1"/>
          <p:nvPr/>
        </p:nvSpPr>
        <p:spPr>
          <a:xfrm>
            <a:off x="4159150" y="4686193"/>
            <a:ext cx="4129800" cy="241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4" name="Google Shape;594;g61c78e60a8_3_0"/>
          <p:cNvSpPr txBox="1"/>
          <p:nvPr>
            <p:ph type="title"/>
          </p:nvPr>
        </p:nvSpPr>
        <p:spPr>
          <a:xfrm>
            <a:off x="250825" y="209550"/>
            <a:ext cx="5689500" cy="698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Ranked MAB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98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9" name="Google Shape;599;g61c78e60a8_3_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31638" y="2810775"/>
            <a:ext cx="6545931" cy="2090451"/>
          </a:xfrm>
          <a:prstGeom prst="rect">
            <a:avLst/>
          </a:prstGeom>
          <a:noFill/>
          <a:ln>
            <a:noFill/>
          </a:ln>
        </p:spPr>
      </p:pic>
      <p:sp>
        <p:nvSpPr>
          <p:cNvPr id="600" name="Google Shape;600;g61c78e60a8_3_6"/>
          <p:cNvSpPr txBox="1"/>
          <p:nvPr/>
        </p:nvSpPr>
        <p:spPr>
          <a:xfrm>
            <a:off x="250800" y="1169800"/>
            <a:ext cx="4909500" cy="157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A escolha da melhor ação considera diversas </a:t>
            </a:r>
            <a:r>
              <a:rPr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características</a:t>
            </a:r>
            <a:r>
              <a:rPr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(contexto) além das premiações, como: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175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</a:pPr>
            <a:r>
              <a:rPr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Ambiente onde o MAB está inserido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</a:pPr>
            <a:r>
              <a:rPr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Aprendizados das </a:t>
            </a:r>
            <a:r>
              <a:rPr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observações</a:t>
            </a:r>
            <a:r>
              <a:rPr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passadas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</a:pPr>
            <a:r>
              <a:rPr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Características</a:t>
            </a:r>
            <a:r>
              <a:rPr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dos usuários, conteúdos e arms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01" name="Google Shape;601;g61c78e60a8_3_6"/>
          <p:cNvSpPr txBox="1"/>
          <p:nvPr>
            <p:ph type="title"/>
          </p:nvPr>
        </p:nvSpPr>
        <p:spPr>
          <a:xfrm>
            <a:off x="250825" y="209550"/>
            <a:ext cx="5689500" cy="698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Contextual MAB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05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g61c78e60a8_3_12"/>
          <p:cNvSpPr txBox="1"/>
          <p:nvPr/>
        </p:nvSpPr>
        <p:spPr>
          <a:xfrm>
            <a:off x="250825" y="1091625"/>
            <a:ext cx="8341200" cy="105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</a:pPr>
            <a:r>
              <a:rPr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Considera que o contexto (features) dos arms são linearmente separáveis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</a:pPr>
            <a:r>
              <a:rPr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Perceptron (Neural Network) + Fator de exploração e-greedy otimizado por Thompson Sampling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</a:pPr>
            <a:r>
              <a:rPr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Implementada pela simplicidade e para ratificar que a plataforma funcionará corretamente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07" name="Google Shape;607;g61c78e60a8_3_12"/>
          <p:cNvSpPr txBox="1"/>
          <p:nvPr>
            <p:ph type="title"/>
          </p:nvPr>
        </p:nvSpPr>
        <p:spPr>
          <a:xfrm>
            <a:off x="250825" y="209550"/>
            <a:ext cx="8341200" cy="698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Linear Contextual </a:t>
            </a:r>
            <a:r>
              <a:rPr lang="en-US"/>
              <a:t>MAB (LCMAB)</a:t>
            </a:r>
            <a:endParaRPr/>
          </a:p>
        </p:txBody>
      </p:sp>
      <p:pic>
        <p:nvPicPr>
          <p:cNvPr id="608" name="Google Shape;608;g61c78e60a8_3_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40887" y="2832825"/>
            <a:ext cx="2737776" cy="1448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12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3" name="Google Shape;613;g61c78e60a8_10_8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0091" y="1069450"/>
            <a:ext cx="7702651" cy="3719449"/>
          </a:xfrm>
          <a:prstGeom prst="rect">
            <a:avLst/>
          </a:prstGeom>
          <a:noFill/>
          <a:ln>
            <a:noFill/>
          </a:ln>
        </p:spPr>
      </p:pic>
      <p:sp>
        <p:nvSpPr>
          <p:cNvPr id="614" name="Google Shape;614;g61c78e60a8_10_87"/>
          <p:cNvSpPr txBox="1"/>
          <p:nvPr>
            <p:ph type="title"/>
          </p:nvPr>
        </p:nvSpPr>
        <p:spPr>
          <a:xfrm>
            <a:off x="250825" y="209550"/>
            <a:ext cx="8341200" cy="698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Linear Contextual MAB (LCMAB)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18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Google Shape;619;g61c78e60a8_3_22"/>
          <p:cNvSpPr txBox="1"/>
          <p:nvPr>
            <p:ph type="title"/>
          </p:nvPr>
        </p:nvSpPr>
        <p:spPr>
          <a:xfrm>
            <a:off x="250825" y="209550"/>
            <a:ext cx="5689500" cy="69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Linear Contextual MAB (LCMAB)</a:t>
            </a:r>
            <a:endParaRPr/>
          </a:p>
        </p:txBody>
      </p:sp>
      <p:pic>
        <p:nvPicPr>
          <p:cNvPr id="620" name="Google Shape;620;g61c78e60a8_3_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3875" y="2428750"/>
            <a:ext cx="1740474" cy="1160325"/>
          </a:xfrm>
          <a:prstGeom prst="rect">
            <a:avLst/>
          </a:prstGeom>
          <a:noFill/>
          <a:ln>
            <a:noFill/>
          </a:ln>
        </p:spPr>
      </p:pic>
      <p:sp>
        <p:nvSpPr>
          <p:cNvPr id="621" name="Google Shape;621;g61c78e60a8_3_22"/>
          <p:cNvSpPr txBox="1"/>
          <p:nvPr/>
        </p:nvSpPr>
        <p:spPr>
          <a:xfrm>
            <a:off x="2150375" y="1587538"/>
            <a:ext cx="3124200" cy="4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Linear: 0 - 5000 (Time Steps)</a:t>
            </a:r>
            <a:endParaRPr sz="1200"/>
          </a:p>
        </p:txBody>
      </p:sp>
      <p:sp>
        <p:nvSpPr>
          <p:cNvPr id="622" name="Google Shape;622;g61c78e60a8_3_22"/>
          <p:cNvSpPr txBox="1"/>
          <p:nvPr/>
        </p:nvSpPr>
        <p:spPr>
          <a:xfrm>
            <a:off x="2150375" y="2783313"/>
            <a:ext cx="3357900" cy="4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Não Linear: 5000 - 10000 (Time Steps)</a:t>
            </a:r>
            <a:endParaRPr sz="1200"/>
          </a:p>
        </p:txBody>
      </p:sp>
      <p:sp>
        <p:nvSpPr>
          <p:cNvPr id="623" name="Google Shape;623;g61c78e60a8_3_22"/>
          <p:cNvSpPr txBox="1"/>
          <p:nvPr/>
        </p:nvSpPr>
        <p:spPr>
          <a:xfrm>
            <a:off x="2150375" y="3996525"/>
            <a:ext cx="3124200" cy="4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Linear: 10000 - inf (Time Steps)</a:t>
            </a:r>
            <a:endParaRPr sz="1200"/>
          </a:p>
        </p:txBody>
      </p:sp>
      <p:pic>
        <p:nvPicPr>
          <p:cNvPr id="624" name="Google Shape;624;g61c78e60a8_3_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3875" y="1212325"/>
            <a:ext cx="1740475" cy="1201629"/>
          </a:xfrm>
          <a:prstGeom prst="rect">
            <a:avLst/>
          </a:prstGeom>
          <a:noFill/>
          <a:ln>
            <a:noFill/>
          </a:ln>
        </p:spPr>
      </p:pic>
      <p:pic>
        <p:nvPicPr>
          <p:cNvPr id="625" name="Google Shape;625;g61c78e60a8_3_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3874" y="3641963"/>
            <a:ext cx="1794950" cy="1160325"/>
          </a:xfrm>
          <a:prstGeom prst="rect">
            <a:avLst/>
          </a:prstGeom>
          <a:noFill/>
          <a:ln>
            <a:noFill/>
          </a:ln>
        </p:spPr>
      </p:pic>
      <p:sp>
        <p:nvSpPr>
          <p:cNvPr id="626" name="Google Shape;626;g61c78e60a8_3_22"/>
          <p:cNvSpPr txBox="1"/>
          <p:nvPr/>
        </p:nvSpPr>
        <p:spPr>
          <a:xfrm>
            <a:off x="5898525" y="3825250"/>
            <a:ext cx="2413800" cy="4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Acurácia ao longo do tempo</a:t>
            </a:r>
            <a:endParaRPr/>
          </a:p>
        </p:txBody>
      </p:sp>
      <p:pic>
        <p:nvPicPr>
          <p:cNvPr id="627" name="Google Shape;627;g61c78e60a8_3_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70988" y="824175"/>
            <a:ext cx="3868879" cy="2764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3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Google Shape;632;g61c78e60a8_4_207"/>
          <p:cNvSpPr txBox="1"/>
          <p:nvPr>
            <p:ph type="title"/>
          </p:nvPr>
        </p:nvSpPr>
        <p:spPr>
          <a:xfrm>
            <a:off x="250825" y="209550"/>
            <a:ext cx="5689500" cy="69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Non Linear Contextual MAB (NLCMAB)</a:t>
            </a:r>
            <a:endParaRPr/>
          </a:p>
        </p:txBody>
      </p:sp>
      <p:pic>
        <p:nvPicPr>
          <p:cNvPr id="633" name="Google Shape;633;g61c78e60a8_4_20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3875" y="2428750"/>
            <a:ext cx="1740474" cy="1160325"/>
          </a:xfrm>
          <a:prstGeom prst="rect">
            <a:avLst/>
          </a:prstGeom>
          <a:noFill/>
          <a:ln>
            <a:noFill/>
          </a:ln>
        </p:spPr>
      </p:pic>
      <p:sp>
        <p:nvSpPr>
          <p:cNvPr id="634" name="Google Shape;634;g61c78e60a8_4_207"/>
          <p:cNvSpPr txBox="1"/>
          <p:nvPr/>
        </p:nvSpPr>
        <p:spPr>
          <a:xfrm>
            <a:off x="2150375" y="1587538"/>
            <a:ext cx="3124200" cy="4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Linear: 0 - 10000 (Time Steps)</a:t>
            </a:r>
            <a:endParaRPr sz="1200"/>
          </a:p>
        </p:txBody>
      </p:sp>
      <p:sp>
        <p:nvSpPr>
          <p:cNvPr id="635" name="Google Shape;635;g61c78e60a8_4_207"/>
          <p:cNvSpPr txBox="1"/>
          <p:nvPr/>
        </p:nvSpPr>
        <p:spPr>
          <a:xfrm>
            <a:off x="2150375" y="2783313"/>
            <a:ext cx="3357900" cy="4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Não Linear: 10000 - 20000 (Time Steps)</a:t>
            </a:r>
            <a:endParaRPr sz="1200"/>
          </a:p>
        </p:txBody>
      </p:sp>
      <p:sp>
        <p:nvSpPr>
          <p:cNvPr id="636" name="Google Shape;636;g61c78e60a8_4_207"/>
          <p:cNvSpPr txBox="1"/>
          <p:nvPr/>
        </p:nvSpPr>
        <p:spPr>
          <a:xfrm>
            <a:off x="2150375" y="3996525"/>
            <a:ext cx="3124200" cy="4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>
                <a:solidFill>
                  <a:schemeClr val="dk1"/>
                </a:solidFill>
              </a:rPr>
              <a:t>Linear: 20000 - inf (Time Steps)</a:t>
            </a:r>
            <a:endParaRPr sz="1200"/>
          </a:p>
        </p:txBody>
      </p:sp>
      <p:sp>
        <p:nvSpPr>
          <p:cNvPr id="637" name="Google Shape;637;g61c78e60a8_4_207"/>
          <p:cNvSpPr txBox="1"/>
          <p:nvPr/>
        </p:nvSpPr>
        <p:spPr>
          <a:xfrm>
            <a:off x="5898525" y="3825250"/>
            <a:ext cx="2413800" cy="4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Acurácia ao longo do tempo</a:t>
            </a:r>
            <a:endParaRPr/>
          </a:p>
        </p:txBody>
      </p:sp>
      <p:pic>
        <p:nvPicPr>
          <p:cNvPr id="638" name="Google Shape;638;g61c78e60a8_4_20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57050" y="900375"/>
            <a:ext cx="3868875" cy="2729821"/>
          </a:xfrm>
          <a:prstGeom prst="rect">
            <a:avLst/>
          </a:prstGeom>
          <a:noFill/>
          <a:ln>
            <a:noFill/>
          </a:ln>
        </p:spPr>
      </p:pic>
      <p:pic>
        <p:nvPicPr>
          <p:cNvPr id="639" name="Google Shape;639;g61c78e60a8_4_20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4625" y="1188425"/>
            <a:ext cx="1794900" cy="1173044"/>
          </a:xfrm>
          <a:prstGeom prst="rect">
            <a:avLst/>
          </a:prstGeom>
          <a:noFill/>
          <a:ln>
            <a:noFill/>
          </a:ln>
        </p:spPr>
      </p:pic>
      <p:pic>
        <p:nvPicPr>
          <p:cNvPr id="640" name="Google Shape;640;g61c78e60a8_4_20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31113" y="3656350"/>
            <a:ext cx="1740475" cy="11333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44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g61c78e60a8_9_36"/>
          <p:cNvSpPr txBox="1"/>
          <p:nvPr>
            <p:ph type="title"/>
          </p:nvPr>
        </p:nvSpPr>
        <p:spPr>
          <a:xfrm>
            <a:off x="250825" y="209550"/>
            <a:ext cx="5689500" cy="69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en-US"/>
              <a:t>Monte Carlo Simulation</a:t>
            </a:r>
            <a:endParaRPr/>
          </a:p>
        </p:txBody>
      </p:sp>
      <p:sp>
        <p:nvSpPr>
          <p:cNvPr id="646" name="Google Shape;646;g61c78e60a8_9_36"/>
          <p:cNvSpPr txBox="1"/>
          <p:nvPr/>
        </p:nvSpPr>
        <p:spPr>
          <a:xfrm>
            <a:off x="250825" y="1262963"/>
            <a:ext cx="8440800" cy="280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i="1" lang="en-US" sz="1600">
                <a:solidFill>
                  <a:schemeClr val="dk1"/>
                </a:solidFill>
                <a:highlight>
                  <a:schemeClr val="lt1"/>
                </a:highlight>
                <a:latin typeface="Georgia"/>
                <a:ea typeface="Georgia"/>
                <a:cs typeface="Georgia"/>
                <a:sym typeface="Georgia"/>
              </a:rPr>
              <a:t>Técnica usada para entender o risco do impacto de incertezas em finanças, gerenciamento de projetos, custos e modelos de previsões.</a:t>
            </a:r>
            <a:endParaRPr i="1" sz="1600">
              <a:solidFill>
                <a:schemeClr val="dk1"/>
              </a:solidFill>
              <a:highlight>
                <a:schemeClr val="lt1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i="1" sz="1600">
              <a:solidFill>
                <a:schemeClr val="dk1"/>
              </a:solidFill>
              <a:highlight>
                <a:srgbClr val="E9F2FD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lang="en-US" sz="1800">
                <a:solidFill>
                  <a:srgbClr val="4A86E8"/>
                </a:solidFill>
                <a:latin typeface="Nunito"/>
                <a:ea typeface="Nunito"/>
                <a:cs typeface="Nunito"/>
                <a:sym typeface="Nunito"/>
              </a:rPr>
              <a:t>Características:</a:t>
            </a:r>
            <a:endParaRPr b="1" sz="1800">
              <a:solidFill>
                <a:srgbClr val="4A86E8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1" sz="1800">
              <a:solidFill>
                <a:schemeClr val="hlink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Nunito"/>
              <a:buChar char="●"/>
            </a:pPr>
            <a:r>
              <a:rPr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Permite analisar em tempo real os algoritmos de MAB.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Nunito"/>
              <a:buChar char="●"/>
            </a:pPr>
            <a:r>
              <a:rPr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Testa o comportamento dos algoritmos, gerando milhares de números randômicos.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Nunito"/>
              <a:buChar char="●"/>
            </a:pPr>
            <a:r>
              <a:rPr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O executor da simulação configura a probabilidade de um arm receber uma premiação.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50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g61c78e60a8_9_42"/>
          <p:cNvSpPr txBox="1"/>
          <p:nvPr>
            <p:ph type="title"/>
          </p:nvPr>
        </p:nvSpPr>
        <p:spPr>
          <a:xfrm>
            <a:off x="250825" y="209550"/>
            <a:ext cx="5689500" cy="69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en-US"/>
              <a:t>Monte Carlo Simulation</a:t>
            </a:r>
            <a:endParaRPr/>
          </a:p>
        </p:txBody>
      </p:sp>
      <p:sp>
        <p:nvSpPr>
          <p:cNvPr id="652" name="Google Shape;652;g61c78e60a8_9_42"/>
          <p:cNvSpPr txBox="1"/>
          <p:nvPr/>
        </p:nvSpPr>
        <p:spPr>
          <a:xfrm>
            <a:off x="250675" y="915050"/>
            <a:ext cx="3005100" cy="381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4A86E8"/>
                </a:solidFill>
                <a:latin typeface="Nunito"/>
                <a:ea typeface="Nunito"/>
                <a:cs typeface="Nunito"/>
                <a:sym typeface="Nunito"/>
              </a:rPr>
              <a:t>Exemplo</a:t>
            </a:r>
            <a:r>
              <a:rPr b="1" lang="en-US" sz="1800">
                <a:solidFill>
                  <a:srgbClr val="4A86E8"/>
                </a:solidFill>
                <a:latin typeface="Nunito"/>
                <a:ea typeface="Nunito"/>
                <a:cs typeface="Nunito"/>
                <a:sym typeface="Nunito"/>
              </a:rPr>
              <a:t>:</a:t>
            </a:r>
            <a:endParaRPr b="1" sz="1800">
              <a:solidFill>
                <a:srgbClr val="4A86E8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1" sz="1800">
              <a:solidFill>
                <a:srgbClr val="4A86E8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Probabilidade de assistir "Avengers:Endgame" por causa do personagem no thumbnail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4A86E8"/>
                </a:solidFill>
                <a:latin typeface="Nunito"/>
                <a:ea typeface="Nunito"/>
                <a:cs typeface="Nunito"/>
                <a:sym typeface="Nunito"/>
              </a:rPr>
              <a:t>Configurações:</a:t>
            </a:r>
            <a:endParaRPr b="1" sz="1800">
              <a:solidFill>
                <a:srgbClr val="4A86E8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rgbClr val="4A86E8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probability = [0.6, 0.8, 0.4]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pulls = 500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simulation = 1000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653" name="Google Shape;653;g61c78e60a8_9_42"/>
          <p:cNvPicPr preferRelativeResize="0"/>
          <p:nvPr/>
        </p:nvPicPr>
        <p:blipFill rotWithShape="1">
          <a:blip r:embed="rId3">
            <a:alphaModFix/>
          </a:blip>
          <a:srcRect b="0" l="69613" r="0" t="0"/>
          <a:stretch/>
        </p:blipFill>
        <p:spPr>
          <a:xfrm>
            <a:off x="5318039" y="915050"/>
            <a:ext cx="1505649" cy="302445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2460000" dist="76200">
              <a:srgbClr val="000000">
                <a:alpha val="49800"/>
              </a:srgbClr>
            </a:outerShdw>
          </a:effectLst>
        </p:spPr>
      </p:pic>
      <p:pic>
        <p:nvPicPr>
          <p:cNvPr id="654" name="Google Shape;654;g61c78e60a8_9_42"/>
          <p:cNvPicPr preferRelativeResize="0"/>
          <p:nvPr/>
        </p:nvPicPr>
        <p:blipFill rotWithShape="1">
          <a:blip r:embed="rId3">
            <a:alphaModFix/>
          </a:blip>
          <a:srcRect b="0" l="28274" r="41340" t="0"/>
          <a:stretch/>
        </p:blipFill>
        <p:spPr>
          <a:xfrm>
            <a:off x="3534088" y="915050"/>
            <a:ext cx="1505649" cy="302445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2460000" dist="76200">
              <a:srgbClr val="000000">
                <a:alpha val="49800"/>
              </a:srgbClr>
            </a:outerShdw>
          </a:effectLst>
        </p:spPr>
      </p:pic>
      <p:pic>
        <p:nvPicPr>
          <p:cNvPr id="655" name="Google Shape;655;g61c78e60a8_9_42"/>
          <p:cNvPicPr preferRelativeResize="0"/>
          <p:nvPr/>
        </p:nvPicPr>
        <p:blipFill rotWithShape="1">
          <a:blip r:embed="rId3">
            <a:alphaModFix/>
          </a:blip>
          <a:srcRect b="0" l="0" r="69614" t="0"/>
          <a:stretch/>
        </p:blipFill>
        <p:spPr>
          <a:xfrm>
            <a:off x="7125814" y="915050"/>
            <a:ext cx="1505649" cy="302445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2460000" dist="76200">
              <a:srgbClr val="000000">
                <a:alpha val="49800"/>
              </a:srgbClr>
            </a:outerShdw>
          </a:effectLst>
        </p:spPr>
      </p:pic>
      <p:sp>
        <p:nvSpPr>
          <p:cNvPr id="656" name="Google Shape;656;g61c78e60a8_9_42"/>
          <p:cNvSpPr txBox="1"/>
          <p:nvPr/>
        </p:nvSpPr>
        <p:spPr>
          <a:xfrm>
            <a:off x="3534200" y="3987200"/>
            <a:ext cx="1505700" cy="42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60%</a:t>
            </a:r>
            <a:endParaRPr b="0" i="0" sz="1200" u="none" cap="none" strike="noStrik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probabilidade click </a:t>
            </a:r>
            <a:endParaRPr b="0" i="0" sz="1200" u="none" cap="none" strike="noStrik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57" name="Google Shape;657;g61c78e60a8_9_42"/>
          <p:cNvSpPr txBox="1"/>
          <p:nvPr/>
        </p:nvSpPr>
        <p:spPr>
          <a:xfrm>
            <a:off x="5318025" y="3987200"/>
            <a:ext cx="1505700" cy="42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80%</a:t>
            </a:r>
            <a:endParaRPr b="0" i="0" sz="1200" u="none" cap="none" strike="noStrik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probabilidade click </a:t>
            </a:r>
            <a:endParaRPr b="0" i="0" sz="1200" u="none" cap="none" strike="noStrik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58" name="Google Shape;658;g61c78e60a8_9_42"/>
          <p:cNvSpPr txBox="1"/>
          <p:nvPr/>
        </p:nvSpPr>
        <p:spPr>
          <a:xfrm>
            <a:off x="7125800" y="3987200"/>
            <a:ext cx="1505700" cy="42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40%</a:t>
            </a:r>
            <a:endParaRPr b="0" i="0" sz="1200" u="none" cap="none" strike="noStrik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probabilidade click </a:t>
            </a:r>
            <a:endParaRPr b="0" i="0" sz="1200" u="none" cap="none" strike="noStrik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62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g61c78e60a8_9_53"/>
          <p:cNvSpPr txBox="1"/>
          <p:nvPr>
            <p:ph type="title"/>
          </p:nvPr>
        </p:nvSpPr>
        <p:spPr>
          <a:xfrm>
            <a:off x="250825" y="209550"/>
            <a:ext cx="5689500" cy="69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en-US"/>
              <a:t>Monte Carlo Simulation</a:t>
            </a:r>
            <a:endParaRPr/>
          </a:p>
        </p:txBody>
      </p:sp>
      <p:pic>
        <p:nvPicPr>
          <p:cNvPr id="664" name="Google Shape;664;g61c78e60a8_9_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393200"/>
            <a:ext cx="8839201" cy="2130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69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Google Shape;670;g61c78e60a8_10_142"/>
          <p:cNvSpPr txBox="1"/>
          <p:nvPr>
            <p:ph idx="1" type="body"/>
          </p:nvPr>
        </p:nvSpPr>
        <p:spPr>
          <a:xfrm>
            <a:off x="250825" y="1168400"/>
            <a:ext cx="8642400" cy="3402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 b="1" sz="3600"/>
          </a:p>
          <a:p>
            <a:pPr indent="0" lvl="0" marL="0" rtl="0" algn="ctr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3600"/>
              <a:t>Casos de uso de</a:t>
            </a:r>
            <a:r>
              <a:rPr b="1" lang="en-US" sz="3600"/>
              <a:t> MAB </a:t>
            </a:r>
            <a:endParaRPr b="1" sz="3600"/>
          </a:p>
          <a:p>
            <a:pPr indent="0" lvl="0" marL="0" rtl="0" algn="ctr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3600"/>
              <a:t>na</a:t>
            </a:r>
            <a:r>
              <a:rPr b="1" lang="en-US" sz="3600"/>
              <a:t> globo.com</a:t>
            </a:r>
            <a:endParaRPr b="1" sz="180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74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Google Shape;675;g61c78e60a8_10_152"/>
          <p:cNvSpPr txBox="1"/>
          <p:nvPr>
            <p:ph type="title"/>
          </p:nvPr>
        </p:nvSpPr>
        <p:spPr>
          <a:xfrm>
            <a:off x="250825" y="209550"/>
            <a:ext cx="5689500" cy="69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en-US"/>
              <a:t>Otimização de títulos de matéria</a:t>
            </a:r>
            <a:endParaRPr/>
          </a:p>
        </p:txBody>
      </p:sp>
      <p:pic>
        <p:nvPicPr>
          <p:cNvPr id="676" name="Google Shape;676;g61c78e60a8_10_152"/>
          <p:cNvPicPr preferRelativeResize="0"/>
          <p:nvPr/>
        </p:nvPicPr>
        <p:blipFill rotWithShape="1">
          <a:blip r:embed="rId3">
            <a:alphaModFix/>
          </a:blip>
          <a:srcRect b="14201" l="2276" r="0" t="42059"/>
          <a:stretch/>
        </p:blipFill>
        <p:spPr>
          <a:xfrm>
            <a:off x="788725" y="2885725"/>
            <a:ext cx="3728550" cy="134228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7800000" dist="47625">
              <a:srgbClr val="000000">
                <a:alpha val="50000"/>
              </a:srgbClr>
            </a:outerShdw>
          </a:effectLst>
        </p:spPr>
      </p:pic>
      <p:pic>
        <p:nvPicPr>
          <p:cNvPr id="677" name="Google Shape;677;g61c78e60a8_10_152"/>
          <p:cNvPicPr preferRelativeResize="0"/>
          <p:nvPr/>
        </p:nvPicPr>
        <p:blipFill rotWithShape="1">
          <a:blip r:embed="rId4">
            <a:alphaModFix/>
          </a:blip>
          <a:srcRect b="12692" l="0" r="0" t="41879"/>
          <a:stretch/>
        </p:blipFill>
        <p:spPr>
          <a:xfrm>
            <a:off x="788725" y="1264375"/>
            <a:ext cx="3728550" cy="1344899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7800000" dist="47625">
              <a:srgbClr val="000000">
                <a:alpha val="50000"/>
              </a:srgbClr>
            </a:outerShdw>
          </a:effectLst>
        </p:spPr>
      </p:pic>
      <p:sp>
        <p:nvSpPr>
          <p:cNvPr id="678" name="Google Shape;678;g61c78e60a8_10_152"/>
          <p:cNvSpPr txBox="1"/>
          <p:nvPr/>
        </p:nvSpPr>
        <p:spPr>
          <a:xfrm>
            <a:off x="5414125" y="1744075"/>
            <a:ext cx="2722200" cy="38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-US" sz="1800">
                <a:latin typeface="Nunito"/>
                <a:ea typeface="Nunito"/>
                <a:cs typeface="Nunito"/>
                <a:sym typeface="Nunito"/>
              </a:rPr>
              <a:t>Opção de título 1</a:t>
            </a:r>
            <a:endParaRPr sz="18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79" name="Google Shape;679;g61c78e60a8_10_152"/>
          <p:cNvSpPr txBox="1"/>
          <p:nvPr/>
        </p:nvSpPr>
        <p:spPr>
          <a:xfrm>
            <a:off x="5414125" y="3364100"/>
            <a:ext cx="2722200" cy="38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latin typeface="Nunito"/>
                <a:ea typeface="Nunito"/>
                <a:cs typeface="Nunito"/>
                <a:sym typeface="Nunito"/>
              </a:rPr>
              <a:t>Opção de título 2</a:t>
            </a:r>
            <a:endParaRPr sz="1800"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83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g61c78e60a8_10_228"/>
          <p:cNvSpPr txBox="1"/>
          <p:nvPr>
            <p:ph type="title"/>
          </p:nvPr>
        </p:nvSpPr>
        <p:spPr>
          <a:xfrm>
            <a:off x="250825" y="209550"/>
            <a:ext cx="8097900" cy="69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en-US"/>
              <a:t>Escolha do melhor thumbnail (hipótese de uso)</a:t>
            </a:r>
            <a:endParaRPr/>
          </a:p>
        </p:txBody>
      </p:sp>
      <p:pic>
        <p:nvPicPr>
          <p:cNvPr id="685" name="Google Shape;685;g61c78e60a8_10_2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69085" y="3067775"/>
            <a:ext cx="5852627" cy="1578750"/>
          </a:xfrm>
          <a:prstGeom prst="rect">
            <a:avLst/>
          </a:prstGeom>
          <a:noFill/>
          <a:ln>
            <a:noFill/>
          </a:ln>
          <a:effectLst>
            <a:outerShdw blurRad="242888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686" name="Google Shape;686;g61c78e60a8_10_2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91000" y="1016999"/>
            <a:ext cx="798750" cy="1185734"/>
          </a:xfrm>
          <a:prstGeom prst="rect">
            <a:avLst/>
          </a:prstGeom>
          <a:noFill/>
          <a:ln>
            <a:noFill/>
          </a:ln>
          <a:effectLst>
            <a:outerShdw blurRad="242888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687" name="Google Shape;687;g61c78e60a8_10_2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77900" y="1009850"/>
            <a:ext cx="798750" cy="1188721"/>
          </a:xfrm>
          <a:prstGeom prst="rect">
            <a:avLst/>
          </a:prstGeom>
          <a:noFill/>
          <a:ln>
            <a:noFill/>
          </a:ln>
          <a:effectLst>
            <a:outerShdw blurRad="242888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688" name="Google Shape;688;g61c78e60a8_10_2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864798" y="1016289"/>
            <a:ext cx="798750" cy="1187125"/>
          </a:xfrm>
          <a:prstGeom prst="rect">
            <a:avLst/>
          </a:prstGeom>
          <a:noFill/>
          <a:ln>
            <a:noFill/>
          </a:ln>
          <a:effectLst>
            <a:outerShdw blurRad="242888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689" name="Google Shape;689;g61c78e60a8_10_22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926525" y="1015500"/>
            <a:ext cx="795528" cy="1188720"/>
          </a:xfrm>
          <a:prstGeom prst="rect">
            <a:avLst/>
          </a:prstGeom>
          <a:noFill/>
          <a:ln>
            <a:noFill/>
          </a:ln>
          <a:effectLst>
            <a:outerShdw blurRad="242888" rotWithShape="0" algn="bl" dir="5400000" dist="19050">
              <a:srgbClr val="000000">
                <a:alpha val="50000"/>
              </a:srgbClr>
            </a:outerShdw>
          </a:effectLst>
        </p:spPr>
      </p:pic>
      <p:cxnSp>
        <p:nvCxnSpPr>
          <p:cNvPr id="690" name="Google Shape;690;g61c78e60a8_10_228"/>
          <p:cNvCxnSpPr/>
          <p:nvPr/>
        </p:nvCxnSpPr>
        <p:spPr>
          <a:xfrm>
            <a:off x="4691000" y="2428858"/>
            <a:ext cx="4084200" cy="0"/>
          </a:xfrm>
          <a:prstGeom prst="straightConnector1">
            <a:avLst/>
          </a:prstGeom>
          <a:noFill/>
          <a:ln cap="flat" cmpd="sng" w="38100">
            <a:solidFill>
              <a:srgbClr val="4A86E8"/>
            </a:solidFill>
            <a:prstDash val="lgDash"/>
            <a:round/>
            <a:headEnd len="med" w="med" type="none"/>
            <a:tailEnd len="med" w="med" type="none"/>
          </a:ln>
        </p:spPr>
      </p:cxnSp>
      <p:cxnSp>
        <p:nvCxnSpPr>
          <p:cNvPr id="691" name="Google Shape;691;g61c78e60a8_10_228"/>
          <p:cNvCxnSpPr/>
          <p:nvPr/>
        </p:nvCxnSpPr>
        <p:spPr>
          <a:xfrm>
            <a:off x="7239000" y="2573150"/>
            <a:ext cx="0" cy="376500"/>
          </a:xfrm>
          <a:prstGeom prst="straightConnector1">
            <a:avLst/>
          </a:prstGeom>
          <a:noFill/>
          <a:ln cap="flat" cmpd="sng" w="38100">
            <a:solidFill>
              <a:srgbClr val="4A86E8"/>
            </a:solidFill>
            <a:prstDash val="lgDash"/>
            <a:round/>
            <a:headEnd len="med" w="med" type="none"/>
            <a:tailEnd len="med" w="med" type="triangle"/>
          </a:ln>
          <a:effectLst>
            <a:outerShdw blurRad="528638" rotWithShape="0" algn="bl" dir="5400000" dist="161925">
              <a:srgbClr val="F3F3F3">
                <a:alpha val="0"/>
              </a:srgbClr>
            </a:outerShdw>
          </a:effectLst>
        </p:spPr>
      </p:cxnSp>
      <p:sp>
        <p:nvSpPr>
          <p:cNvPr id="692" name="Google Shape;692;g61c78e60a8_10_228"/>
          <p:cNvSpPr txBox="1"/>
          <p:nvPr/>
        </p:nvSpPr>
        <p:spPr>
          <a:xfrm>
            <a:off x="357625" y="1041600"/>
            <a:ext cx="3161700" cy="185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Otimização de thumbnails a partir de algoritmos de reinforcement learning.</a:t>
            </a:r>
            <a:endParaRPr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96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g61c78e60a8_10_160"/>
          <p:cNvSpPr txBox="1"/>
          <p:nvPr>
            <p:ph type="title"/>
          </p:nvPr>
        </p:nvSpPr>
        <p:spPr>
          <a:xfrm>
            <a:off x="250825" y="209550"/>
            <a:ext cx="8097900" cy="69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en-US"/>
              <a:t>Ranking de trilhos no Globoplay (em andamento)</a:t>
            </a:r>
            <a:endParaRPr/>
          </a:p>
        </p:txBody>
      </p:sp>
      <p:pic>
        <p:nvPicPr>
          <p:cNvPr id="698" name="Google Shape;698;g61c78e60a8_10_1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22025" y="1189950"/>
            <a:ext cx="4565900" cy="3387451"/>
          </a:xfrm>
          <a:prstGeom prst="rect">
            <a:avLst/>
          </a:prstGeom>
          <a:noFill/>
          <a:ln>
            <a:noFill/>
          </a:ln>
        </p:spPr>
      </p:pic>
      <p:sp>
        <p:nvSpPr>
          <p:cNvPr id="699" name="Google Shape;699;g61c78e60a8_10_160"/>
          <p:cNvSpPr txBox="1"/>
          <p:nvPr/>
        </p:nvSpPr>
        <p:spPr>
          <a:xfrm>
            <a:off x="357625" y="1041600"/>
            <a:ext cx="3161700" cy="376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Otimização de trilhos a partir de algoritmos de reinforcement learning.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434343"/>
                </a:solidFill>
                <a:latin typeface="Nunito"/>
                <a:ea typeface="Nunito"/>
                <a:cs typeface="Nunito"/>
                <a:sym typeface="Nunito"/>
              </a:rPr>
              <a:t>Dado 5 possíveis trilhos e 3 posições. Qual melhor escolha para cada posição?</a:t>
            </a:r>
            <a:endParaRPr>
              <a:solidFill>
                <a:srgbClr val="43434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3434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434343"/>
                </a:solidFill>
                <a:latin typeface="Nunito"/>
                <a:ea typeface="Nunito"/>
                <a:cs typeface="Nunito"/>
                <a:sym typeface="Nunito"/>
              </a:rPr>
              <a:t>Opções:</a:t>
            </a:r>
            <a:endParaRPr>
              <a:solidFill>
                <a:srgbClr val="43434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"/>
              <a:buChar char="●"/>
            </a:pPr>
            <a:r>
              <a:rPr lang="en-US">
                <a:solidFill>
                  <a:srgbClr val="434343"/>
                </a:solidFill>
                <a:latin typeface="Nunito"/>
                <a:ea typeface="Nunito"/>
                <a:cs typeface="Nunito"/>
                <a:sym typeface="Nunito"/>
              </a:rPr>
              <a:t>Do Brasil para brasileiros</a:t>
            </a:r>
            <a:endParaRPr>
              <a:solidFill>
                <a:srgbClr val="43434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"/>
              <a:buChar char="●"/>
            </a:pPr>
            <a:r>
              <a:rPr lang="en-US">
                <a:solidFill>
                  <a:srgbClr val="434343"/>
                </a:solidFill>
                <a:latin typeface="Nunito"/>
                <a:ea typeface="Nunito"/>
                <a:cs typeface="Nunito"/>
                <a:sym typeface="Nunito"/>
              </a:rPr>
              <a:t>Novidades</a:t>
            </a:r>
            <a:endParaRPr>
              <a:solidFill>
                <a:srgbClr val="43434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"/>
              <a:buChar char="●"/>
            </a:pPr>
            <a:r>
              <a:rPr lang="en-US">
                <a:solidFill>
                  <a:srgbClr val="434343"/>
                </a:solidFill>
                <a:latin typeface="Nunito"/>
                <a:ea typeface="Nunito"/>
                <a:cs typeface="Nunito"/>
                <a:sym typeface="Nunito"/>
              </a:rPr>
              <a:t>Agentes da lei</a:t>
            </a:r>
            <a:endParaRPr>
              <a:solidFill>
                <a:srgbClr val="43434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"/>
              <a:buChar char="●"/>
            </a:pPr>
            <a:r>
              <a:rPr lang="en-US">
                <a:solidFill>
                  <a:srgbClr val="434343"/>
                </a:solidFill>
                <a:latin typeface="Nunito"/>
                <a:ea typeface="Nunito"/>
                <a:cs typeface="Nunito"/>
                <a:sym typeface="Nunito"/>
              </a:rPr>
              <a:t>Ação </a:t>
            </a:r>
            <a:endParaRPr>
              <a:solidFill>
                <a:srgbClr val="43434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"/>
              <a:buChar char="●"/>
            </a:pPr>
            <a:r>
              <a:rPr lang="en-US">
                <a:solidFill>
                  <a:srgbClr val="434343"/>
                </a:solidFill>
                <a:latin typeface="Nunito"/>
                <a:ea typeface="Nunito"/>
                <a:cs typeface="Nunito"/>
                <a:sym typeface="Nunito"/>
              </a:rPr>
              <a:t>Romance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03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Google Shape;704;g61c78e60a8_9_1"/>
          <p:cNvSpPr txBox="1"/>
          <p:nvPr>
            <p:ph type="title"/>
          </p:nvPr>
        </p:nvSpPr>
        <p:spPr>
          <a:xfrm>
            <a:off x="250825" y="209550"/>
            <a:ext cx="8458500" cy="69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/>
              <a:t>Viewability - r</a:t>
            </a:r>
            <a:r>
              <a:rPr lang="en-US"/>
              <a:t>esultados obtidos</a:t>
            </a:r>
            <a:endParaRPr/>
          </a:p>
        </p:txBody>
      </p:sp>
      <p:sp>
        <p:nvSpPr>
          <p:cNvPr id="705" name="Google Shape;705;g61c78e60a8_9_1"/>
          <p:cNvSpPr txBox="1"/>
          <p:nvPr/>
        </p:nvSpPr>
        <p:spPr>
          <a:xfrm>
            <a:off x="357625" y="1041600"/>
            <a:ext cx="4722300" cy="376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Nunito"/>
                <a:ea typeface="Nunito"/>
                <a:cs typeface="Nunito"/>
                <a:sym typeface="Nunito"/>
              </a:rPr>
              <a:t>Estatísticas após a aplicação de algoritmos de MAB na otimização do melhor momento de carregamento das peças publicitárias:</a:t>
            </a:r>
            <a:endParaRPr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latin typeface="Nunito"/>
                <a:ea typeface="Nunito"/>
                <a:cs typeface="Nunito"/>
                <a:sym typeface="Nunito"/>
              </a:rPr>
              <a:t>Lift geral:</a:t>
            </a:r>
            <a:r>
              <a:rPr lang="en-US" sz="130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 </a:t>
            </a:r>
            <a:endParaRPr sz="1300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00">
                <a:solidFill>
                  <a:srgbClr val="4A86E8"/>
                </a:solidFill>
                <a:latin typeface="Nunito"/>
                <a:ea typeface="Nunito"/>
                <a:cs typeface="Nunito"/>
                <a:sym typeface="Nunito"/>
              </a:rPr>
              <a:t>+ 22,98%</a:t>
            </a:r>
            <a:endParaRPr sz="1300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300">
                <a:latin typeface="Nunito"/>
                <a:ea typeface="Nunito"/>
                <a:cs typeface="Nunito"/>
                <a:sym typeface="Nunito"/>
              </a:rPr>
              <a:t>Lift nos browsers:</a:t>
            </a:r>
            <a:endParaRPr sz="1300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00">
                <a:solidFill>
                  <a:srgbClr val="4A86E8"/>
                </a:solidFill>
                <a:latin typeface="Nunito"/>
                <a:ea typeface="Nunito"/>
                <a:cs typeface="Nunito"/>
                <a:sym typeface="Nunito"/>
              </a:rPr>
              <a:t>+ 34,08%</a:t>
            </a:r>
            <a:endParaRPr sz="1300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300">
                <a:latin typeface="Nunito"/>
                <a:ea typeface="Nunito"/>
                <a:cs typeface="Nunito"/>
                <a:sym typeface="Nunito"/>
              </a:rPr>
              <a:t>Lift nos dispositivos móveis:</a:t>
            </a:r>
            <a:endParaRPr sz="1300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00">
                <a:solidFill>
                  <a:srgbClr val="4A86E8"/>
                </a:solidFill>
                <a:latin typeface="Nunito"/>
                <a:ea typeface="Nunito"/>
                <a:cs typeface="Nunito"/>
                <a:sym typeface="Nunito"/>
              </a:rPr>
              <a:t>+ 14,47%</a:t>
            </a:r>
            <a:endParaRPr b="1" sz="1300">
              <a:solidFill>
                <a:srgbClr val="4A86E8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grpSp>
        <p:nvGrpSpPr>
          <p:cNvPr id="706" name="Google Shape;706;g61c78e60a8_9_1"/>
          <p:cNvGrpSpPr/>
          <p:nvPr/>
        </p:nvGrpSpPr>
        <p:grpSpPr>
          <a:xfrm>
            <a:off x="5284123" y="1881950"/>
            <a:ext cx="2610952" cy="2624597"/>
            <a:chOff x="5588923" y="1881950"/>
            <a:chExt cx="2610952" cy="2624597"/>
          </a:xfrm>
        </p:grpSpPr>
        <p:sp>
          <p:nvSpPr>
            <p:cNvPr id="707" name="Google Shape;707;g61c78e60a8_9_1"/>
            <p:cNvSpPr/>
            <p:nvPr/>
          </p:nvSpPr>
          <p:spPr>
            <a:xfrm>
              <a:off x="6253100" y="3432225"/>
              <a:ext cx="300600" cy="674100"/>
            </a:xfrm>
            <a:prstGeom prst="rect">
              <a:avLst/>
            </a:prstGeom>
            <a:solidFill>
              <a:srgbClr val="3C78D8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8" name="Google Shape;708;g61c78e60a8_9_1"/>
            <p:cNvSpPr/>
            <p:nvPr/>
          </p:nvSpPr>
          <p:spPr>
            <a:xfrm>
              <a:off x="6923000" y="3432275"/>
              <a:ext cx="300600" cy="674100"/>
            </a:xfrm>
            <a:prstGeom prst="rect">
              <a:avLst/>
            </a:prstGeom>
            <a:solidFill>
              <a:srgbClr val="3C78D8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9" name="Google Shape;709;g61c78e60a8_9_1"/>
            <p:cNvSpPr/>
            <p:nvPr/>
          </p:nvSpPr>
          <p:spPr>
            <a:xfrm>
              <a:off x="7592900" y="2495625"/>
              <a:ext cx="300600" cy="1610700"/>
            </a:xfrm>
            <a:prstGeom prst="rect">
              <a:avLst/>
            </a:prstGeom>
            <a:solidFill>
              <a:srgbClr val="3C78D8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0" name="Google Shape;710;g61c78e60a8_9_1"/>
            <p:cNvSpPr txBox="1"/>
            <p:nvPr/>
          </p:nvSpPr>
          <p:spPr>
            <a:xfrm>
              <a:off x="6051050" y="2950175"/>
              <a:ext cx="704700" cy="482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latin typeface="Nunito"/>
                  <a:ea typeface="Nunito"/>
                  <a:cs typeface="Nunito"/>
                  <a:sym typeface="Nunito"/>
                </a:rPr>
                <a:t>UCB1</a:t>
              </a:r>
              <a:endParaRPr sz="600"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latin typeface="Nunito"/>
                  <a:ea typeface="Nunito"/>
                  <a:cs typeface="Nunito"/>
                  <a:sym typeface="Nunito"/>
                </a:rPr>
                <a:t>23%</a:t>
              </a:r>
              <a:endParaRPr sz="1200"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711" name="Google Shape;711;g61c78e60a8_9_1"/>
            <p:cNvSpPr txBox="1"/>
            <p:nvPr/>
          </p:nvSpPr>
          <p:spPr>
            <a:xfrm>
              <a:off x="6720950" y="2950163"/>
              <a:ext cx="704700" cy="482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latin typeface="Nunito"/>
                  <a:ea typeface="Nunito"/>
                  <a:cs typeface="Nunito"/>
                  <a:sym typeface="Nunito"/>
                </a:rPr>
                <a:t>UCBT</a:t>
              </a:r>
              <a:endParaRPr sz="600"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latin typeface="Nunito"/>
                  <a:ea typeface="Nunito"/>
                  <a:cs typeface="Nunito"/>
                  <a:sym typeface="Nunito"/>
                </a:rPr>
                <a:t>23%</a:t>
              </a:r>
              <a:endParaRPr sz="1200"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712" name="Google Shape;712;g61c78e60a8_9_1"/>
            <p:cNvSpPr txBox="1"/>
            <p:nvPr/>
          </p:nvSpPr>
          <p:spPr>
            <a:xfrm>
              <a:off x="7390850" y="2013525"/>
              <a:ext cx="704700" cy="482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latin typeface="Nunito"/>
                  <a:ea typeface="Nunito"/>
                  <a:cs typeface="Nunito"/>
                  <a:sym typeface="Nunito"/>
                </a:rPr>
                <a:t>THS</a:t>
              </a:r>
              <a:endParaRPr sz="600"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latin typeface="Nunito"/>
                  <a:ea typeface="Nunito"/>
                  <a:cs typeface="Nunito"/>
                  <a:sym typeface="Nunito"/>
                </a:rPr>
                <a:t>54</a:t>
              </a:r>
              <a:r>
                <a:rPr lang="en-US" sz="1200">
                  <a:latin typeface="Nunito"/>
                  <a:ea typeface="Nunito"/>
                  <a:cs typeface="Nunito"/>
                  <a:sym typeface="Nunito"/>
                </a:rPr>
                <a:t>%</a:t>
              </a:r>
              <a:endParaRPr sz="1200">
                <a:latin typeface="Nunito"/>
                <a:ea typeface="Nunito"/>
                <a:cs typeface="Nunito"/>
                <a:sym typeface="Nunito"/>
              </a:endParaRPr>
            </a:p>
          </p:txBody>
        </p:sp>
        <p:cxnSp>
          <p:nvCxnSpPr>
            <p:cNvPr id="713" name="Google Shape;713;g61c78e60a8_9_1"/>
            <p:cNvCxnSpPr/>
            <p:nvPr/>
          </p:nvCxnSpPr>
          <p:spPr>
            <a:xfrm>
              <a:off x="5921750" y="1881950"/>
              <a:ext cx="0" cy="23703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14" name="Google Shape;714;g61c78e60a8_9_1"/>
            <p:cNvCxnSpPr/>
            <p:nvPr/>
          </p:nvCxnSpPr>
          <p:spPr>
            <a:xfrm rot="10800000">
              <a:off x="5921675" y="4252150"/>
              <a:ext cx="2278200" cy="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715" name="Google Shape;715;g61c78e60a8_9_1"/>
            <p:cNvSpPr txBox="1"/>
            <p:nvPr/>
          </p:nvSpPr>
          <p:spPr>
            <a:xfrm rot="-5400930">
              <a:off x="4632073" y="2915150"/>
              <a:ext cx="22182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>
                  <a:latin typeface="Nunito"/>
                  <a:ea typeface="Nunito"/>
                  <a:cs typeface="Nunito"/>
                  <a:sym typeface="Nunito"/>
                </a:rPr>
                <a:t>Percentual algoritmos vencedores</a:t>
              </a:r>
              <a:endParaRPr sz="1000"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716" name="Google Shape;716;g61c78e60a8_9_1"/>
            <p:cNvSpPr txBox="1"/>
            <p:nvPr/>
          </p:nvSpPr>
          <p:spPr>
            <a:xfrm rot="-2324">
              <a:off x="5951525" y="4252897"/>
              <a:ext cx="2218501" cy="25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>
                  <a:latin typeface="Nunito"/>
                  <a:ea typeface="Nunito"/>
                  <a:cs typeface="Nunito"/>
                  <a:sym typeface="Nunito"/>
                </a:rPr>
                <a:t>algoritmos</a:t>
              </a:r>
              <a:endParaRPr sz="1000"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2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2" name="Google Shape;722;g61b874fc5c_2_32"/>
          <p:cNvPicPr preferRelativeResize="0"/>
          <p:nvPr/>
        </p:nvPicPr>
        <p:blipFill rotWithShape="1">
          <a:blip r:embed="rId3">
            <a:alphaModFix/>
          </a:blip>
          <a:srcRect b="0" l="11948" r="13513" t="0"/>
          <a:stretch/>
        </p:blipFill>
        <p:spPr>
          <a:xfrm>
            <a:off x="0" y="84713"/>
            <a:ext cx="9144000" cy="4974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723" name="Google Shape;723;g61b874fc5c_2_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69750" y="3836500"/>
            <a:ext cx="1089000" cy="1089000"/>
          </a:xfrm>
          <a:prstGeom prst="rect">
            <a:avLst/>
          </a:prstGeom>
          <a:noFill/>
          <a:ln>
            <a:noFill/>
          </a:ln>
        </p:spPr>
      </p:pic>
      <p:sp>
        <p:nvSpPr>
          <p:cNvPr id="724" name="Google Shape;724;g61b874fc5c_2_32"/>
          <p:cNvSpPr txBox="1"/>
          <p:nvPr/>
        </p:nvSpPr>
        <p:spPr>
          <a:xfrm>
            <a:off x="6175575" y="4350625"/>
            <a:ext cx="1795800" cy="37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Nunito"/>
                <a:ea typeface="Nunito"/>
                <a:cs typeface="Nunito"/>
                <a:sym typeface="Nunito"/>
              </a:rPr>
              <a:t>talentos.globo.com</a:t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29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g62176ecee9_0_0"/>
          <p:cNvSpPr txBox="1"/>
          <p:nvPr>
            <p:ph type="title"/>
          </p:nvPr>
        </p:nvSpPr>
        <p:spPr>
          <a:xfrm>
            <a:off x="250825" y="209550"/>
            <a:ext cx="5689500" cy="698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Github</a:t>
            </a:r>
            <a:endParaRPr/>
          </a:p>
        </p:txBody>
      </p:sp>
      <p:sp>
        <p:nvSpPr>
          <p:cNvPr id="731" name="Google Shape;731;g62176ecee9_0_0"/>
          <p:cNvSpPr txBox="1"/>
          <p:nvPr/>
        </p:nvSpPr>
        <p:spPr>
          <a:xfrm>
            <a:off x="3283450" y="2308800"/>
            <a:ext cx="5346900" cy="52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latin typeface="Nunito"/>
                <a:ea typeface="Nunito"/>
                <a:cs typeface="Nunito"/>
                <a:sym typeface="Nunito"/>
              </a:rPr>
              <a:t>https://github.com/globocom/mabalgs</a:t>
            </a:r>
            <a:endParaRPr sz="2400"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732" name="Google Shape;732;g62176ecee9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4325" y="1152188"/>
            <a:ext cx="2839124" cy="28391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37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8" name="Google Shape;738;g61b874fc5c_2_0"/>
          <p:cNvPicPr preferRelativeResize="0"/>
          <p:nvPr/>
        </p:nvPicPr>
        <p:blipFill rotWithShape="1">
          <a:blip r:embed="rId3">
            <a:alphaModFix/>
          </a:blip>
          <a:srcRect b="12346" l="21254" r="21052" t="41461"/>
          <a:stretch/>
        </p:blipFill>
        <p:spPr>
          <a:xfrm>
            <a:off x="2405725" y="1970825"/>
            <a:ext cx="1267225" cy="1288750"/>
          </a:xfrm>
          <a:prstGeom prst="rect">
            <a:avLst/>
          </a:prstGeom>
          <a:noFill/>
          <a:ln>
            <a:noFill/>
          </a:ln>
        </p:spPr>
      </p:pic>
      <p:sp>
        <p:nvSpPr>
          <p:cNvPr id="739" name="Google Shape;739;g61b874fc5c_2_0"/>
          <p:cNvSpPr txBox="1"/>
          <p:nvPr/>
        </p:nvSpPr>
        <p:spPr>
          <a:xfrm>
            <a:off x="2488650" y="3302000"/>
            <a:ext cx="1337400" cy="3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Nunito"/>
                <a:ea typeface="Nunito"/>
                <a:cs typeface="Nunito"/>
                <a:sym typeface="Nunito"/>
              </a:rPr>
              <a:t>Fabio Vilas-Bôas</a:t>
            </a:r>
            <a:endParaRPr sz="1200"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740" name="Google Shape;740;g61b874fc5c_2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57801" y="3301926"/>
            <a:ext cx="303150" cy="30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1" name="Google Shape;741;g61b874fc5c_2_0"/>
          <p:cNvPicPr preferRelativeResize="0"/>
          <p:nvPr/>
        </p:nvPicPr>
        <p:blipFill rotWithShape="1">
          <a:blip r:embed="rId5">
            <a:alphaModFix/>
          </a:blip>
          <a:srcRect b="12676" l="21494" r="21185" t="42227"/>
          <a:stretch/>
        </p:blipFill>
        <p:spPr>
          <a:xfrm>
            <a:off x="5014775" y="1981575"/>
            <a:ext cx="1267224" cy="1267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42" name="Google Shape;742;g61b874fc5c_2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33451" y="3301926"/>
            <a:ext cx="303150" cy="303150"/>
          </a:xfrm>
          <a:prstGeom prst="rect">
            <a:avLst/>
          </a:prstGeom>
          <a:noFill/>
          <a:ln>
            <a:noFill/>
          </a:ln>
        </p:spPr>
      </p:pic>
      <p:sp>
        <p:nvSpPr>
          <p:cNvPr id="743" name="Google Shape;743;g61b874fc5c_2_0"/>
          <p:cNvSpPr txBox="1"/>
          <p:nvPr/>
        </p:nvSpPr>
        <p:spPr>
          <a:xfrm>
            <a:off x="5168825" y="3301850"/>
            <a:ext cx="1172400" cy="30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Nunito"/>
                <a:ea typeface="Nunito"/>
                <a:cs typeface="Nunito"/>
                <a:sym typeface="Nunito"/>
              </a:rPr>
              <a:t>Alison Carrera</a:t>
            </a:r>
            <a:endParaRPr sz="1200"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744" name="Google Shape;744;g61b874fc5c_2_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275875" y="3647425"/>
            <a:ext cx="267000" cy="267000"/>
          </a:xfrm>
          <a:prstGeom prst="rect">
            <a:avLst/>
          </a:prstGeom>
          <a:noFill/>
          <a:ln>
            <a:noFill/>
          </a:ln>
        </p:spPr>
      </p:pic>
      <p:sp>
        <p:nvSpPr>
          <p:cNvPr id="745" name="Google Shape;745;g61b874fc5c_2_0"/>
          <p:cNvSpPr txBox="1"/>
          <p:nvPr/>
        </p:nvSpPr>
        <p:spPr>
          <a:xfrm>
            <a:off x="2488650" y="3591025"/>
            <a:ext cx="1931400" cy="3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Nunito"/>
                <a:ea typeface="Nunito"/>
                <a:cs typeface="Nunito"/>
                <a:sym typeface="Nunito"/>
              </a:rPr>
              <a:t>fabiosvb@corp.globo.com</a:t>
            </a:r>
            <a:endParaRPr sz="1200"/>
          </a:p>
        </p:txBody>
      </p:sp>
      <p:sp>
        <p:nvSpPr>
          <p:cNvPr id="746" name="Google Shape;746;g61b874fc5c_2_0"/>
          <p:cNvSpPr txBox="1"/>
          <p:nvPr/>
        </p:nvSpPr>
        <p:spPr>
          <a:xfrm>
            <a:off x="5168825" y="3591025"/>
            <a:ext cx="2607300" cy="3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Nunito"/>
                <a:ea typeface="Nunito"/>
                <a:cs typeface="Nunito"/>
                <a:sym typeface="Nunito"/>
              </a:rPr>
              <a:t>alison.carrera@corp.globo.com</a:t>
            </a:r>
            <a:endParaRPr sz="1200"/>
          </a:p>
        </p:txBody>
      </p:sp>
      <p:pic>
        <p:nvPicPr>
          <p:cNvPr id="747" name="Google Shape;747;g61b874fc5c_2_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951525" y="3647425"/>
            <a:ext cx="267000" cy="267000"/>
          </a:xfrm>
          <a:prstGeom prst="rect">
            <a:avLst/>
          </a:prstGeom>
          <a:noFill/>
          <a:ln>
            <a:noFill/>
          </a:ln>
        </p:spPr>
      </p:pic>
      <p:sp>
        <p:nvSpPr>
          <p:cNvPr id="748" name="Google Shape;748;g61b874fc5c_2_0"/>
          <p:cNvSpPr txBox="1"/>
          <p:nvPr>
            <p:ph type="title"/>
          </p:nvPr>
        </p:nvSpPr>
        <p:spPr>
          <a:xfrm>
            <a:off x="250825" y="209550"/>
            <a:ext cx="5689500" cy="698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Contato</a:t>
            </a:r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52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:\TDC2017\Logos\TDC2017\logo-tdc-vertical-A4.emf" id="753" name="Google Shape;753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16125" y="915987"/>
            <a:ext cx="4427537" cy="28082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57" name="Shape 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8" name="Google Shape;758;g61b874fc5c_4_184"/>
          <p:cNvSpPr txBox="1"/>
          <p:nvPr>
            <p:ph type="title"/>
          </p:nvPr>
        </p:nvSpPr>
        <p:spPr>
          <a:xfrm>
            <a:off x="250825" y="209550"/>
            <a:ext cx="5689500" cy="69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en-US"/>
              <a:t>Referências</a:t>
            </a:r>
            <a:endParaRPr/>
          </a:p>
        </p:txBody>
      </p:sp>
      <p:sp>
        <p:nvSpPr>
          <p:cNvPr id="759" name="Google Shape;759;g61b874fc5c_4_184"/>
          <p:cNvSpPr txBox="1"/>
          <p:nvPr/>
        </p:nvSpPr>
        <p:spPr>
          <a:xfrm>
            <a:off x="250825" y="1262950"/>
            <a:ext cx="8440800" cy="244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unito"/>
              <a:buAutoNum type="arabicPeriod"/>
            </a:pPr>
            <a:r>
              <a:rPr lang="en-US" sz="1200">
                <a:latin typeface="Nunito"/>
                <a:ea typeface="Nunito"/>
                <a:cs typeface="Nunito"/>
                <a:sym typeface="Nunito"/>
              </a:rPr>
              <a:t>Interactive Bandits: </a:t>
            </a:r>
            <a:r>
              <a:rPr lang="en-US" sz="1200" u="sng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3"/>
              </a:rPr>
              <a:t>https://pavlov.tech/2019/03/02/animated-multi-armed-bandit-policies/</a:t>
            </a:r>
            <a:endParaRPr sz="12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unito"/>
              <a:buAutoNum type="arabicPeriod"/>
            </a:pPr>
            <a:r>
              <a:rPr lang="en-US"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The UCB Algorithm: </a:t>
            </a:r>
            <a:r>
              <a:rPr lang="en-US" sz="1200" u="sng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4"/>
              </a:rPr>
              <a:t>https://webdocs.cs.ualberta.ca/~games/go/seminar/notes/2007/slides_ucb.pdf</a:t>
            </a:r>
            <a:endParaRPr sz="12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unito"/>
              <a:buAutoNum type="arabicPeriod"/>
            </a:pPr>
            <a:r>
              <a:rPr lang="en-US"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Finite-time Analysis of the Multiarmed Bandit Problem:</a:t>
            </a:r>
            <a:r>
              <a:rPr lang="en-US"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1200" u="sng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5"/>
              </a:rPr>
              <a:t>https://homes.di.unimi.it/~cesabian/Pubblicazioni/ml-02.pdf</a:t>
            </a:r>
            <a:endParaRPr sz="12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unito"/>
              <a:buAutoNum type="arabicPeriod"/>
            </a:pPr>
            <a:r>
              <a:rPr lang="en-US"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Bandit Algorithms Continued: UCB1: </a:t>
            </a:r>
            <a:r>
              <a:rPr lang="en-US" sz="1200" u="sng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6"/>
              </a:rPr>
              <a:t>https://www.cs.bham.ac.uk/internal/courses/robotics/lectures/ucb1.pdf</a:t>
            </a:r>
            <a:endParaRPr sz="12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unito"/>
              <a:buAutoNum type="arabicPeriod"/>
            </a:pPr>
            <a:r>
              <a:rPr lang="en-US"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Contextual Bandits and Reinforcement Learning: </a:t>
            </a:r>
            <a:r>
              <a:rPr lang="en-US" sz="1200" u="sng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7"/>
              </a:rPr>
              <a:t>https://towardsdatascience.com/contextual-bandits-and-reinforcement-learning-6bdfeaece72a</a:t>
            </a:r>
            <a:endParaRPr sz="12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unito"/>
              <a:buAutoNum type="arabicPeriod"/>
            </a:pPr>
            <a:r>
              <a:rPr lang="en-US"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Online Deep Learning: Learning Deep Neural Networks on the Fly: </a:t>
            </a:r>
            <a:r>
              <a:rPr lang="en-US" sz="1200" u="sng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8"/>
              </a:rPr>
              <a:t>https://arxiv.org/pdf/1711.03705.pdf</a:t>
            </a:r>
            <a:endParaRPr sz="12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odelo_open4education">
  <a:themeElements>
    <a:clrScheme name="modelo_open4education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7_Personalizar design">
  <a:themeElements>
    <a:clrScheme name="Escritório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1_modelo_open4education">
  <a:themeElements>
    <a:clrScheme name="modelo_open4education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2008-09-08T18:46:53Z</dcterms:created>
  <dc:creator>Elaine Quintino da Silva</dc:creator>
</cp:coreProperties>
</file>