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5" r:id="rId1"/>
    <p:sldMasterId id="2147483696" r:id="rId2"/>
    <p:sldMasterId id="2147483697" r:id="rId3"/>
    <p:sldMasterId id="2147483698" r:id="rId4"/>
  </p:sldMasterIdLst>
  <p:notesMasterIdLst>
    <p:notesMasterId r:id="rId44"/>
  </p:notesMasterIdLst>
  <p:sldIdLst>
    <p:sldId id="256" r:id="rId5"/>
    <p:sldId id="257" r:id="rId6"/>
    <p:sldId id="301" r:id="rId7"/>
    <p:sldId id="287" r:id="rId8"/>
    <p:sldId id="262" r:id="rId9"/>
    <p:sldId id="263" r:id="rId10"/>
    <p:sldId id="264" r:id="rId11"/>
    <p:sldId id="265" r:id="rId12"/>
    <p:sldId id="266" r:id="rId13"/>
    <p:sldId id="271" r:id="rId14"/>
    <p:sldId id="293" r:id="rId15"/>
    <p:sldId id="273" r:id="rId16"/>
    <p:sldId id="272" r:id="rId17"/>
    <p:sldId id="274" r:id="rId18"/>
    <p:sldId id="275" r:id="rId19"/>
    <p:sldId id="276" r:id="rId20"/>
    <p:sldId id="279" r:id="rId21"/>
    <p:sldId id="280" r:id="rId22"/>
    <p:sldId id="294" r:id="rId23"/>
    <p:sldId id="295" r:id="rId24"/>
    <p:sldId id="303" r:id="rId25"/>
    <p:sldId id="281" r:id="rId26"/>
    <p:sldId id="267" r:id="rId27"/>
    <p:sldId id="290" r:id="rId28"/>
    <p:sldId id="268" r:id="rId29"/>
    <p:sldId id="269" r:id="rId30"/>
    <p:sldId id="270" r:id="rId31"/>
    <p:sldId id="277" r:id="rId32"/>
    <p:sldId id="296" r:id="rId33"/>
    <p:sldId id="289" r:id="rId34"/>
    <p:sldId id="302" r:id="rId35"/>
    <p:sldId id="297" r:id="rId36"/>
    <p:sldId id="282" r:id="rId37"/>
    <p:sldId id="283" r:id="rId38"/>
    <p:sldId id="288" r:id="rId39"/>
    <p:sldId id="285" r:id="rId40"/>
    <p:sldId id="300" r:id="rId41"/>
    <p:sldId id="304" r:id="rId42"/>
    <p:sldId id="286" r:id="rId4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Exo" panose="02000303000000000000" pitchFamily="50" charset="0"/>
      <p:regular r:id="rId49"/>
      <p:bold r:id="rId50"/>
      <p:italic r:id="rId51"/>
      <p:boldItalic r:id="rId52"/>
    </p:embeddedFont>
    <p:embeddedFont>
      <p:font typeface="Monda" panose="020B0604020202020204" charset="0"/>
      <p:regular r:id="rId53"/>
      <p:bold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882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font" Target="fonts/font7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64c567fc4f_7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g64c567fc4f_7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64c567fc4f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30" name="Google Shape;330;g64c567fc4f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64c567fc4f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22" name="Google Shape;322;g64c567fc4f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64c567fc4f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38" name="Google Shape;338;g64c567fc4f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64c567fc4f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46" name="Google Shape;346;g64c567fc4f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64c567fc4f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54" name="Google Shape;354;g64c567fc4f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64c567fc4f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75" name="Google Shape;375;g64c567fc4f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64c567fc4f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82" name="Google Shape;382;g64c567fc4f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4098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71948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9509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64c567fc4f_7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g64c567fc4f_7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64c567fc4f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g64c567fc4f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64c567fc4f_7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64c567fc4f_7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8504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64c567fc4f_7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64c567fc4f_7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37488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64c567fc4f_7_161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9" name="Google Shape;299;g64c567fc4f_7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585552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64c567fc4f_7_166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05" name="Google Shape;305;g64c567fc4f_7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64c567fc4f_7_171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1" name="Google Shape;311;g64c567fc4f_7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64c567fc4f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32F3E"/>
              </a:solidFill>
            </a:endParaRPr>
          </a:p>
        </p:txBody>
      </p:sp>
      <p:sp>
        <p:nvSpPr>
          <p:cNvPr id="362" name="Google Shape;362;g64c567fc4f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237528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61713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64c567fc4f_7_253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95" name="Google Shape;395;g64c567fc4f_7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64c567fc4f_7_123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5" name="Google Shape;255;g64c567fc4f_7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64c567fc4f_7_258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1" name="Google Shape;401;g64c567fc4f_7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64c567fc4f_7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4" name="Google Shape;414;g64c567fc4f_7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76352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52882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64c567fc4f_2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g64c567fc4f_2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64c567fc4f_7_133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6" name="Google Shape;266;g64c567fc4f_7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64c567fc4f_7_138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2" name="Google Shape;272;g64c567fc4f_7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64c567fc4f_7_143:notes"/>
          <p:cNvSpPr txBox="1">
            <a:spLocks noGrp="1"/>
          </p:cNvSpPr>
          <p:nvPr>
            <p:ph type="body" idx="1"/>
          </p:nvPr>
        </p:nvSpPr>
        <p:spPr>
          <a:xfrm>
            <a:off x="685784" y="4343396"/>
            <a:ext cx="5486386" cy="411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8" name="Google Shape;278;g64c567fc4f_7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64c567fc4f_7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g64c567fc4f_7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4c567fc4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64c567fc4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02674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56896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body" idx="1"/>
          </p:nvPr>
        </p:nvSpPr>
        <p:spPr>
          <a:xfrm>
            <a:off x="250825" y="1168400"/>
            <a:ext cx="8642350" cy="340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3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3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1567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4" name="Google Shape;124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5" name="Google Shape;135;p3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6" name="Google Shape;136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9" name="Google Shape;139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3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43" name="Google Shape;143;p34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44" name="Google Shape;144;p34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5" name="Google Shape;145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is" type="vertTitleAndTx">
  <p:cSld name="VERTICAL_TITLE_AND_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 rot="5400000">
            <a:off x="5709048" y="1385491"/>
            <a:ext cx="4207669" cy="2160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body" idx="1"/>
          </p:nvPr>
        </p:nvSpPr>
        <p:spPr>
          <a:xfrm rot="5400000">
            <a:off x="1311673" y="-698897"/>
            <a:ext cx="4207669" cy="6329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48" name="Google Shape;148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6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" name="Google Shape;151;p3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2" name="Google Shape;152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9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9"/>
          <p:cNvSpPr txBox="1">
            <a:spLocks noGrp="1"/>
          </p:cNvSpPr>
          <p:nvPr>
            <p:ph type="subTitle" idx="1"/>
          </p:nvPr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0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40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ED1C24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Google Shape;169;p41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Exo"/>
                <a:ea typeface="Exo"/>
                <a:cs typeface="Exo"/>
                <a:sym typeface="Exo"/>
              </a:defRPr>
            </a:lvl2pPr>
            <a:lvl3pPr marR="0"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Exo"/>
                <a:ea typeface="Exo"/>
                <a:cs typeface="Exo"/>
                <a:sym typeface="Exo"/>
              </a:defRPr>
            </a:lvl3pPr>
            <a:lvl4pPr marR="0"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Exo"/>
                <a:ea typeface="Exo"/>
                <a:cs typeface="Exo"/>
                <a:sym typeface="Exo"/>
              </a:defRPr>
            </a:lvl4pPr>
            <a:lvl5pPr marR="0"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Exo"/>
                <a:ea typeface="Exo"/>
                <a:cs typeface="Exo"/>
                <a:sym typeface="Exo"/>
              </a:defRPr>
            </a:lvl5pPr>
            <a:lvl6pPr marR="0"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Google Shape;170;p4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4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4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2"/>
          <p:cNvSpPr txBox="1">
            <a:spLocks noGrp="1"/>
          </p:cNvSpPr>
          <p:nvPr>
            <p:ph type="subTitle" idx="1"/>
          </p:nvPr>
        </p:nvSpPr>
        <p:spPr>
          <a:xfrm>
            <a:off x="457172" y="205014"/>
            <a:ext cx="8228763" cy="3981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5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6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46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46"/>
          <p:cNvSpPr txBox="1">
            <a:spLocks noGrp="1"/>
          </p:cNvSpPr>
          <p:nvPr>
            <p:ph type="body" idx="2"/>
          </p:nvPr>
        </p:nvSpPr>
        <p:spPr>
          <a:xfrm>
            <a:off x="4673927" y="1203631"/>
            <a:ext cx="4015600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46"/>
          <p:cNvSpPr txBox="1">
            <a:spLocks noGrp="1"/>
          </p:cNvSpPr>
          <p:nvPr>
            <p:ph type="body" idx="3"/>
          </p:nvPr>
        </p:nvSpPr>
        <p:spPr>
          <a:xfrm>
            <a:off x="457172" y="2761933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56896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 rot="5400000">
            <a:off x="2870994" y="-1451769"/>
            <a:ext cx="3402012" cy="8642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7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7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4015600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47"/>
          <p:cNvSpPr txBox="1">
            <a:spLocks noGrp="1"/>
          </p:cNvSpPr>
          <p:nvPr>
            <p:ph type="body" idx="2"/>
          </p:nvPr>
        </p:nvSpPr>
        <p:spPr>
          <a:xfrm>
            <a:off x="4673927" y="1203631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7"/>
          <p:cNvSpPr txBox="1">
            <a:spLocks noGrp="1"/>
          </p:cNvSpPr>
          <p:nvPr>
            <p:ph type="body" idx="3"/>
          </p:nvPr>
        </p:nvSpPr>
        <p:spPr>
          <a:xfrm>
            <a:off x="4673927" y="2761933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8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48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48"/>
          <p:cNvSpPr txBox="1">
            <a:spLocks noGrp="1"/>
          </p:cNvSpPr>
          <p:nvPr>
            <p:ph type="body" idx="2"/>
          </p:nvPr>
        </p:nvSpPr>
        <p:spPr>
          <a:xfrm>
            <a:off x="4673927" y="1203631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48"/>
          <p:cNvSpPr txBox="1">
            <a:spLocks noGrp="1"/>
          </p:cNvSpPr>
          <p:nvPr>
            <p:ph type="body" idx="3"/>
          </p:nvPr>
        </p:nvSpPr>
        <p:spPr>
          <a:xfrm>
            <a:off x="457172" y="2761933"/>
            <a:ext cx="8228763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9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49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8228763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49"/>
          <p:cNvSpPr txBox="1">
            <a:spLocks noGrp="1"/>
          </p:cNvSpPr>
          <p:nvPr>
            <p:ph type="body" idx="2"/>
          </p:nvPr>
        </p:nvSpPr>
        <p:spPr>
          <a:xfrm>
            <a:off x="457172" y="2761933"/>
            <a:ext cx="8228763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0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50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50"/>
          <p:cNvSpPr txBox="1">
            <a:spLocks noGrp="1"/>
          </p:cNvSpPr>
          <p:nvPr>
            <p:ph type="body" idx="2"/>
          </p:nvPr>
        </p:nvSpPr>
        <p:spPr>
          <a:xfrm>
            <a:off x="4673927" y="1203631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50"/>
          <p:cNvSpPr txBox="1">
            <a:spLocks noGrp="1"/>
          </p:cNvSpPr>
          <p:nvPr>
            <p:ph type="body" idx="3"/>
          </p:nvPr>
        </p:nvSpPr>
        <p:spPr>
          <a:xfrm>
            <a:off x="457172" y="2761933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50"/>
          <p:cNvSpPr txBox="1">
            <a:spLocks noGrp="1"/>
          </p:cNvSpPr>
          <p:nvPr>
            <p:ph type="body" idx="4"/>
          </p:nvPr>
        </p:nvSpPr>
        <p:spPr>
          <a:xfrm>
            <a:off x="4673927" y="2761933"/>
            <a:ext cx="401560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1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51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264931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51"/>
          <p:cNvSpPr txBox="1">
            <a:spLocks noGrp="1"/>
          </p:cNvSpPr>
          <p:nvPr>
            <p:ph type="body" idx="2"/>
          </p:nvPr>
        </p:nvSpPr>
        <p:spPr>
          <a:xfrm>
            <a:off x="3239388" y="1203631"/>
            <a:ext cx="264931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51"/>
          <p:cNvSpPr txBox="1">
            <a:spLocks noGrp="1"/>
          </p:cNvSpPr>
          <p:nvPr>
            <p:ph type="body" idx="3"/>
          </p:nvPr>
        </p:nvSpPr>
        <p:spPr>
          <a:xfrm>
            <a:off x="6021277" y="1203631"/>
            <a:ext cx="264931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51"/>
          <p:cNvSpPr txBox="1">
            <a:spLocks noGrp="1"/>
          </p:cNvSpPr>
          <p:nvPr>
            <p:ph type="body" idx="4"/>
          </p:nvPr>
        </p:nvSpPr>
        <p:spPr>
          <a:xfrm>
            <a:off x="457172" y="2761933"/>
            <a:ext cx="264931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51"/>
          <p:cNvSpPr txBox="1">
            <a:spLocks noGrp="1"/>
          </p:cNvSpPr>
          <p:nvPr>
            <p:ph type="body" idx="5"/>
          </p:nvPr>
        </p:nvSpPr>
        <p:spPr>
          <a:xfrm>
            <a:off x="3239388" y="2761933"/>
            <a:ext cx="264931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51"/>
          <p:cNvSpPr txBox="1">
            <a:spLocks noGrp="1"/>
          </p:cNvSpPr>
          <p:nvPr>
            <p:ph type="body" idx="6"/>
          </p:nvPr>
        </p:nvSpPr>
        <p:spPr>
          <a:xfrm>
            <a:off x="6021277" y="2761933"/>
            <a:ext cx="2649310" cy="142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56896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2" name="Google Shape;92;p21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93" name="Google Shape;93;p21"/>
          <p:cNvSpPr txBox="1">
            <a:spLocks noGrp="1"/>
          </p:cNvSpPr>
          <p:nvPr>
            <p:ph type="body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4" name="Google Shape;94;p21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56896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Exo" panose="02000303000000000000" pitchFamily="50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7" name="Google Shape;97;p22"/>
          <p:cNvSpPr txBox="1">
            <a:spLocks noGrp="1"/>
          </p:cNvSpPr>
          <p:nvPr>
            <p:ph type="body" idx="1"/>
          </p:nvPr>
        </p:nvSpPr>
        <p:spPr>
          <a:xfrm>
            <a:off x="250826" y="1168004"/>
            <a:ext cx="4244975" cy="3401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Exo" panose="02000303000000000000" pitchFamily="50" charset="0"/>
              </a:defRPr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98" name="Google Shape;98;p22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4975" cy="3401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Exo" panose="02000303000000000000" pitchFamily="50" charset="0"/>
              </a:defRPr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56896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50825" y="1168400"/>
            <a:ext cx="8642350" cy="340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/>
          <p:nvPr/>
        </p:nvSpPr>
        <p:spPr>
          <a:xfrm>
            <a:off x="5148262" y="4875212"/>
            <a:ext cx="3995737" cy="309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" sz="1400" b="0" i="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Globalcode – O</a:t>
            </a:r>
            <a:r>
              <a:rPr lang="en" sz="1400" b="0" i="0" u="none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pen4education</a:t>
            </a:r>
            <a:endParaRPr/>
          </a:p>
        </p:txBody>
      </p:sp>
      <p:grpSp>
        <p:nvGrpSpPr>
          <p:cNvPr id="54" name="Google Shape;54;p13"/>
          <p:cNvGrpSpPr/>
          <p:nvPr/>
        </p:nvGrpSpPr>
        <p:grpSpPr>
          <a:xfrm>
            <a:off x="0" y="0"/>
            <a:ext cx="9150350" cy="215900"/>
            <a:chOff x="0" y="0"/>
            <a:chExt cx="5764" cy="181"/>
          </a:xfrm>
        </p:grpSpPr>
        <p:sp>
          <p:nvSpPr>
            <p:cNvPr id="55" name="Google Shape;55;p13"/>
            <p:cNvSpPr txBox="1"/>
            <p:nvPr/>
          </p:nvSpPr>
          <p:spPr>
            <a:xfrm>
              <a:off x="0" y="0"/>
              <a:ext cx="968" cy="181"/>
            </a:xfrm>
            <a:prstGeom prst="rect">
              <a:avLst/>
            </a:prstGeom>
            <a:solidFill>
              <a:srgbClr val="EF820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13"/>
            <p:cNvSpPr txBox="1"/>
            <p:nvPr/>
          </p:nvSpPr>
          <p:spPr>
            <a:xfrm>
              <a:off x="965" y="0"/>
              <a:ext cx="963" cy="181"/>
            </a:xfrm>
            <a:prstGeom prst="rect">
              <a:avLst/>
            </a:prstGeom>
            <a:solidFill>
              <a:srgbClr val="E2033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57" name="Google Shape;57;p13"/>
            <p:cNvSpPr txBox="1"/>
            <p:nvPr/>
          </p:nvSpPr>
          <p:spPr>
            <a:xfrm>
              <a:off x="1927" y="0"/>
              <a:ext cx="963" cy="181"/>
            </a:xfrm>
            <a:prstGeom prst="rect">
              <a:avLst/>
            </a:prstGeom>
            <a:solidFill>
              <a:srgbClr val="7B25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3"/>
            <p:cNvSpPr txBox="1"/>
            <p:nvPr/>
          </p:nvSpPr>
          <p:spPr>
            <a:xfrm>
              <a:off x="2890" y="0"/>
              <a:ext cx="959" cy="181"/>
            </a:xfrm>
            <a:prstGeom prst="rect">
              <a:avLst/>
            </a:prstGeom>
            <a:solidFill>
              <a:srgbClr val="0054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3"/>
            <p:cNvSpPr txBox="1"/>
            <p:nvPr/>
          </p:nvSpPr>
          <p:spPr>
            <a:xfrm>
              <a:off x="3842" y="0"/>
              <a:ext cx="963" cy="181"/>
            </a:xfrm>
            <a:prstGeom prst="rect">
              <a:avLst/>
            </a:prstGeom>
            <a:solidFill>
              <a:srgbClr val="0794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3"/>
            <p:cNvSpPr txBox="1"/>
            <p:nvPr/>
          </p:nvSpPr>
          <p:spPr>
            <a:xfrm>
              <a:off x="4801" y="0"/>
              <a:ext cx="963" cy="181"/>
            </a:xfrm>
            <a:prstGeom prst="rect">
              <a:avLst/>
            </a:prstGeom>
            <a:solidFill>
              <a:srgbClr val="0099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" name="Google Shape;61;p13"/>
          <p:cNvGrpSpPr/>
          <p:nvPr/>
        </p:nvGrpSpPr>
        <p:grpSpPr>
          <a:xfrm>
            <a:off x="-6350" y="5056187"/>
            <a:ext cx="9150350" cy="87312"/>
            <a:chOff x="0" y="0"/>
            <a:chExt cx="5764" cy="181"/>
          </a:xfrm>
        </p:grpSpPr>
        <p:sp>
          <p:nvSpPr>
            <p:cNvPr id="62" name="Google Shape;62;p13"/>
            <p:cNvSpPr txBox="1"/>
            <p:nvPr/>
          </p:nvSpPr>
          <p:spPr>
            <a:xfrm>
              <a:off x="0" y="0"/>
              <a:ext cx="968" cy="181"/>
            </a:xfrm>
            <a:prstGeom prst="rect">
              <a:avLst/>
            </a:prstGeom>
            <a:solidFill>
              <a:srgbClr val="EF820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3"/>
            <p:cNvSpPr txBox="1"/>
            <p:nvPr/>
          </p:nvSpPr>
          <p:spPr>
            <a:xfrm>
              <a:off x="965" y="0"/>
              <a:ext cx="963" cy="181"/>
            </a:xfrm>
            <a:prstGeom prst="rect">
              <a:avLst/>
            </a:prstGeom>
            <a:solidFill>
              <a:srgbClr val="E2033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"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64" name="Google Shape;64;p13"/>
            <p:cNvSpPr txBox="1"/>
            <p:nvPr/>
          </p:nvSpPr>
          <p:spPr>
            <a:xfrm>
              <a:off x="1927" y="0"/>
              <a:ext cx="963" cy="181"/>
            </a:xfrm>
            <a:prstGeom prst="rect">
              <a:avLst/>
            </a:prstGeom>
            <a:solidFill>
              <a:srgbClr val="7B25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3"/>
            <p:cNvSpPr txBox="1"/>
            <p:nvPr/>
          </p:nvSpPr>
          <p:spPr>
            <a:xfrm>
              <a:off x="2890" y="0"/>
              <a:ext cx="959" cy="181"/>
            </a:xfrm>
            <a:prstGeom prst="rect">
              <a:avLst/>
            </a:prstGeom>
            <a:solidFill>
              <a:srgbClr val="0054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3"/>
            <p:cNvSpPr txBox="1"/>
            <p:nvPr/>
          </p:nvSpPr>
          <p:spPr>
            <a:xfrm>
              <a:off x="3842" y="0"/>
              <a:ext cx="963" cy="181"/>
            </a:xfrm>
            <a:prstGeom prst="rect">
              <a:avLst/>
            </a:prstGeom>
            <a:solidFill>
              <a:srgbClr val="0794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3"/>
            <p:cNvSpPr txBox="1"/>
            <p:nvPr/>
          </p:nvSpPr>
          <p:spPr>
            <a:xfrm>
              <a:off x="4801" y="0"/>
              <a:ext cx="963" cy="181"/>
            </a:xfrm>
            <a:prstGeom prst="rect">
              <a:avLst/>
            </a:prstGeom>
            <a:solidFill>
              <a:srgbClr val="0099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8" name="Google Shape;68;p13" descr="I:\TDC2017\Logos\TDC2017\logo-tdc-horizontal-A4.emf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492875" y="287337"/>
            <a:ext cx="2476500" cy="84455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9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2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Google Shape;105;p2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Google Shape;113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8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Google Shape;157;p38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8" name="Google Shape;158;p38"/>
          <p:cNvSpPr txBox="1">
            <a:spLocks noGrp="1"/>
          </p:cNvSpPr>
          <p:nvPr>
            <p:ph type="dt" idx="10"/>
          </p:nvPr>
        </p:nvSpPr>
        <p:spPr>
          <a:xfrm>
            <a:off x="457172" y="4685930"/>
            <a:ext cx="2130093" cy="35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9" name="Google Shape;159;p38"/>
          <p:cNvSpPr txBox="1">
            <a:spLocks noGrp="1"/>
          </p:cNvSpPr>
          <p:nvPr>
            <p:ph type="ftr" idx="11"/>
          </p:nvPr>
        </p:nvSpPr>
        <p:spPr>
          <a:xfrm>
            <a:off x="3127054" y="4685930"/>
            <a:ext cx="2898142" cy="35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0" name="Google Shape;160;p38"/>
          <p:cNvSpPr txBox="1">
            <a:spLocks noGrp="1"/>
          </p:cNvSpPr>
          <p:nvPr>
            <p:ph type="sldNum" idx="12"/>
          </p:nvPr>
        </p:nvSpPr>
        <p:spPr>
          <a:xfrm>
            <a:off x="6555842" y="4685930"/>
            <a:ext cx="2130093" cy="35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61245"/>
            <a:ext cx="9144000" cy="610076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2"/>
          <p:cNvSpPr txBox="1"/>
          <p:nvPr/>
        </p:nvSpPr>
        <p:spPr>
          <a:xfrm>
            <a:off x="0" y="0"/>
            <a:ext cx="9294000" cy="18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 dirty="0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Escove os </a:t>
            </a:r>
            <a:endParaRPr sz="4800" b="1" i="0" u="none" strike="noStrike" cap="none" dirty="0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 dirty="0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dentes</a:t>
            </a:r>
            <a:endParaRPr sz="4800" b="1" i="0" u="none" strike="noStrike" cap="none" dirty="0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endParaRPr sz="4800" b="1" i="0" u="none" strike="noStrike" cap="none" dirty="0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 dirty="0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Você está </a:t>
            </a:r>
            <a:endParaRPr sz="4800" b="1" i="0" u="none" strike="noStrike" cap="none" dirty="0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 dirty="0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sendo </a:t>
            </a:r>
            <a:endParaRPr sz="4800" b="1" i="0" u="none" strike="noStrike" cap="none" dirty="0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 dirty="0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escutado</a:t>
            </a:r>
            <a:endParaRPr sz="4800" b="1" i="0" u="none" strike="noStrike" cap="none" dirty="0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76BFB9B6-D305-4C13-ACEF-9D9E05E0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700" b="1" dirty="0" err="1">
                <a:solidFill>
                  <a:srgbClr val="7030A0"/>
                </a:solidFill>
                <a:latin typeface="Exo"/>
              </a:rPr>
              <a:t>Engine</a:t>
            </a:r>
            <a:r>
              <a:rPr lang="pt-BR" sz="3700" b="1" dirty="0">
                <a:solidFill>
                  <a:srgbClr val="7030A0"/>
                </a:solidFill>
                <a:latin typeface="Exo"/>
              </a:rPr>
              <a:t> de Reconhecimento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194" y="1219900"/>
            <a:ext cx="2703700" cy="2703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6FB189CF-4488-486E-8D9F-3EBCC5ACFD74}"/>
              </a:ext>
            </a:extLst>
          </p:cNvPr>
          <p:cNvGrpSpPr/>
          <p:nvPr/>
        </p:nvGrpSpPr>
        <p:grpSpPr>
          <a:xfrm>
            <a:off x="5580343" y="1219900"/>
            <a:ext cx="2703700" cy="2703700"/>
            <a:chOff x="2733913" y="733663"/>
            <a:chExt cx="3676175" cy="3676175"/>
          </a:xfrm>
        </p:grpSpPr>
        <p:pic>
          <p:nvPicPr>
            <p:cNvPr id="4" name="Google Shape;372;p74">
              <a:extLst>
                <a:ext uri="{FF2B5EF4-FFF2-40B4-BE49-F238E27FC236}">
                  <a16:creationId xmlns:a16="http://schemas.microsoft.com/office/drawing/2014/main" id="{FAE1FB86-90D6-4AF6-8EF9-62C68B2E2291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733913" y="733663"/>
              <a:ext cx="3676175" cy="36761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371;p74">
              <a:extLst>
                <a:ext uri="{FF2B5EF4-FFF2-40B4-BE49-F238E27FC236}">
                  <a16:creationId xmlns:a16="http://schemas.microsoft.com/office/drawing/2014/main" id="{BFD95FE9-94A6-4614-9BA6-C175156A194F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20150" y="1219900"/>
              <a:ext cx="2703700" cy="27037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828435FE-793B-4759-B5E3-79220B815367}"/>
              </a:ext>
            </a:extLst>
          </p:cNvPr>
          <p:cNvSpPr txBox="1"/>
          <p:nvPr/>
        </p:nvSpPr>
        <p:spPr>
          <a:xfrm>
            <a:off x="4298066" y="2375851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/>
              <a:t>X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119599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9"/>
          <p:cNvSpPr txBox="1">
            <a:spLocks noGrp="1"/>
          </p:cNvSpPr>
          <p:nvPr>
            <p:ph type="body" idx="1"/>
          </p:nvPr>
        </p:nvSpPr>
        <p:spPr>
          <a:xfrm>
            <a:off x="250800" y="1060350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" sz="2000" dirty="0">
                <a:latin typeface="Exo" panose="02000303000000000000" pitchFamily="50" charset="0"/>
              </a:rPr>
              <a:t>Suporte a mais de 120 idiomas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endParaRPr sz="2000" dirty="0">
              <a:latin typeface="Exo" panose="02000303000000000000" pitchFamily="50" charset="0"/>
            </a:endParaRP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>
                <a:latin typeface="Exo" panose="02000303000000000000" pitchFamily="50" charset="0"/>
              </a:rPr>
              <a:t>Identificação automática do idioma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sz="2000" dirty="0">
              <a:latin typeface="Exo" panose="02000303000000000000" pitchFamily="50" charset="0"/>
            </a:endParaRP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>
                <a:latin typeface="Exo" panose="02000303000000000000" pitchFamily="50" charset="0"/>
              </a:rPr>
              <a:t>Retorno em tempo real para falas curtas ou longas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sz="2000" dirty="0">
              <a:latin typeface="Exo" panose="02000303000000000000" pitchFamily="50" charset="0"/>
            </a:endParaRP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>
                <a:latin typeface="Exo" panose="02000303000000000000" pitchFamily="50" charset="0"/>
              </a:rPr>
              <a:t>Tradução automática de nomes próprios, datas e números de telefones 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sz="2000" dirty="0">
              <a:latin typeface="Exo" panose="02000303000000000000" pitchFamily="50" charset="0"/>
            </a:endParaRP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>
                <a:latin typeface="Exo" panose="02000303000000000000" pitchFamily="50" charset="0"/>
              </a:rPr>
              <a:t>Suporte a ruído</a:t>
            </a:r>
            <a:endParaRPr sz="2000" b="1" dirty="0">
              <a:latin typeface="Exo" panose="02000303000000000000" pitchFamily="50" charset="0"/>
            </a:endParaRPr>
          </a:p>
        </p:txBody>
      </p:sp>
      <p:pic>
        <p:nvPicPr>
          <p:cNvPr id="333" name="Google Shape;333;p69"/>
          <p:cNvPicPr preferRelativeResize="0"/>
          <p:nvPr/>
        </p:nvPicPr>
        <p:blipFill rotWithShape="1">
          <a:blip r:embed="rId3">
            <a:alphaModFix/>
          </a:blip>
          <a:srcRect t="12743" r="89980" b="60200"/>
          <a:stretch/>
        </p:blipFill>
        <p:spPr>
          <a:xfrm>
            <a:off x="250825" y="361950"/>
            <a:ext cx="763500" cy="69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69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>
                <a:latin typeface="Exo" panose="02000303000000000000" pitchFamily="50" charset="0"/>
              </a:rPr>
              <a:t>C#, Go, Java, NodeJS, PHP, Python e Ruby</a:t>
            </a:r>
            <a:endParaRPr sz="2000" dirty="0">
              <a:latin typeface="Exo" panose="02000303000000000000" pitchFamily="50" charset="0"/>
            </a:endParaRPr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 dirty="0">
              <a:latin typeface="Exo" panose="02000303000000000000" pitchFamily="50" charset="0"/>
            </a:endParaRPr>
          </a:p>
        </p:txBody>
      </p:sp>
      <p:pic>
        <p:nvPicPr>
          <p:cNvPr id="335" name="Google Shape;335;p69"/>
          <p:cNvPicPr preferRelativeResize="0"/>
          <p:nvPr/>
        </p:nvPicPr>
        <p:blipFill rotWithShape="1">
          <a:blip r:embed="rId4">
            <a:alphaModFix/>
          </a:blip>
          <a:srcRect t="18655" b="23120"/>
          <a:stretch/>
        </p:blipFill>
        <p:spPr>
          <a:xfrm>
            <a:off x="250825" y="361950"/>
            <a:ext cx="2638920" cy="80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319;p67">
            <a:extLst>
              <a:ext uri="{FF2B5EF4-FFF2-40B4-BE49-F238E27FC236}">
                <a16:creationId xmlns:a16="http://schemas.microsoft.com/office/drawing/2014/main" id="{F3D73CCB-98BF-4D80-B9AD-305FB500A13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9422" y="3345028"/>
            <a:ext cx="1803752" cy="17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68"/>
          <p:cNvSpPr txBox="1">
            <a:spLocks noGrp="1"/>
          </p:cNvSpPr>
          <p:nvPr>
            <p:ph type="body" idx="1"/>
          </p:nvPr>
        </p:nvSpPr>
        <p:spPr>
          <a:xfrm>
            <a:off x="250826" y="1168004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Text-to-Speech/Speech-to-Text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Transcrição de conversas identificando e separando cada interlocutor</a:t>
            </a:r>
            <a:endParaRPr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Aceita modelos personalizados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Adaptação ao ambiente do usuário com modelos acústicos personalizados</a:t>
            </a:r>
            <a:endParaRPr sz="2000" dirty="0"/>
          </a:p>
          <a:p>
            <a:pPr marL="342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325" name="Google Shape;325;p68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C#, C++, .Net, Xamarin, Unity, Java, Python, ObjectiveC, Swift, NodeJS e API REST </a:t>
            </a: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</p:txBody>
      </p:sp>
      <p:pic>
        <p:nvPicPr>
          <p:cNvPr id="326" name="Google Shape;326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25" y="136575"/>
            <a:ext cx="1149149" cy="1149149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68"/>
          <p:cNvSpPr txBox="1">
            <a:spLocks noGrp="1"/>
          </p:cNvSpPr>
          <p:nvPr>
            <p:ph type="title"/>
          </p:nvPr>
        </p:nvSpPr>
        <p:spPr>
          <a:xfrm>
            <a:off x="1014325" y="361950"/>
            <a:ext cx="49260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dirty="0"/>
              <a:t>Speech Services</a:t>
            </a:r>
            <a:endParaRPr dirty="0"/>
          </a:p>
        </p:txBody>
      </p:sp>
      <p:pic>
        <p:nvPicPr>
          <p:cNvPr id="6" name="Google Shape;319;p67">
            <a:extLst>
              <a:ext uri="{FF2B5EF4-FFF2-40B4-BE49-F238E27FC236}">
                <a16:creationId xmlns:a16="http://schemas.microsoft.com/office/drawing/2014/main" id="{611E862D-7A81-4175-826D-C62B7573A3D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9422" y="3345028"/>
            <a:ext cx="1803752" cy="17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70"/>
          <p:cNvSpPr txBox="1">
            <a:spLocks noGrp="1"/>
          </p:cNvSpPr>
          <p:nvPr>
            <p:ph type="title"/>
          </p:nvPr>
        </p:nvSpPr>
        <p:spPr>
          <a:xfrm>
            <a:off x="1014325" y="361950"/>
            <a:ext cx="49260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/>
              <a:t>Amazon Transcribe</a:t>
            </a:r>
            <a:endParaRPr/>
          </a:p>
        </p:txBody>
      </p:sp>
      <p:sp>
        <p:nvSpPr>
          <p:cNvPr id="341" name="Google Shape;341;p70"/>
          <p:cNvSpPr txBox="1">
            <a:spLocks noGrp="1"/>
          </p:cNvSpPr>
          <p:nvPr>
            <p:ph type="body" idx="1"/>
          </p:nvPr>
        </p:nvSpPr>
        <p:spPr>
          <a:xfrm>
            <a:off x="250799" y="1060350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" sz="2000" b="1" dirty="0"/>
              <a:t>Inserção de pontuação na transcrição</a:t>
            </a:r>
            <a:endParaRPr lang="pt-BR"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pt-BR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Transcrição de streamings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Geração de timestamp para cada palavra</a:t>
            </a:r>
            <a:endParaRPr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Possibilidade de inserir palavras personalizadas</a:t>
            </a:r>
            <a:endParaRPr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Identificação de locutor automaticamente</a:t>
            </a:r>
            <a:endParaRPr sz="2000" dirty="0"/>
          </a:p>
          <a:p>
            <a:pPr marL="342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34290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2000" b="0" i="1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70"/>
          <p:cNvPicPr preferRelativeResize="0"/>
          <p:nvPr/>
        </p:nvPicPr>
        <p:blipFill rotWithShape="1">
          <a:blip r:embed="rId3">
            <a:alphaModFix/>
          </a:blip>
          <a:srcRect t="12743" r="89980" b="60200"/>
          <a:stretch/>
        </p:blipFill>
        <p:spPr>
          <a:xfrm>
            <a:off x="250825" y="361950"/>
            <a:ext cx="763500" cy="69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70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Batch: .Net, Go, Java, Javascript, PHP, Python e Ruby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Realtime: Java, Ruby e C++ SDKs</a:t>
            </a:r>
            <a:endParaRPr sz="20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</p:txBody>
      </p:sp>
      <p:pic>
        <p:nvPicPr>
          <p:cNvPr id="6" name="Google Shape;319;p67">
            <a:extLst>
              <a:ext uri="{FF2B5EF4-FFF2-40B4-BE49-F238E27FC236}">
                <a16:creationId xmlns:a16="http://schemas.microsoft.com/office/drawing/2014/main" id="{FEE5EAEB-3A21-4159-8E5A-C8229E3B76E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9422" y="3345028"/>
            <a:ext cx="1803752" cy="17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71"/>
          <p:cNvSpPr txBox="1">
            <a:spLocks noGrp="1"/>
          </p:cNvSpPr>
          <p:nvPr>
            <p:ph type="body" idx="1"/>
          </p:nvPr>
        </p:nvSpPr>
        <p:spPr>
          <a:xfrm>
            <a:off x="250826" y="1168004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Transcreve automaticamente o áudio de 7 idiomas em tempo real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Construído para vários cenários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Separação de interlocutores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5,5 % de erro na transcrição, aproximando-se do ouvido humano (4%)</a:t>
            </a:r>
            <a:endParaRPr sz="2000" b="1" dirty="0"/>
          </a:p>
        </p:txBody>
      </p:sp>
      <p:sp>
        <p:nvSpPr>
          <p:cNvPr id="349" name="Google Shape;349;p71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Websocket e HTTP sincrono/assincrono</a:t>
            </a: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350" name="Google Shape;350;p71"/>
          <p:cNvSpPr txBox="1">
            <a:spLocks noGrp="1"/>
          </p:cNvSpPr>
          <p:nvPr>
            <p:ph type="title"/>
          </p:nvPr>
        </p:nvSpPr>
        <p:spPr>
          <a:xfrm>
            <a:off x="1014325" y="361950"/>
            <a:ext cx="49260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sz="3000"/>
              <a:t>IBM Watson Speech to Text</a:t>
            </a:r>
            <a:endParaRPr sz="3000"/>
          </a:p>
        </p:txBody>
      </p:sp>
      <p:pic>
        <p:nvPicPr>
          <p:cNvPr id="351" name="Google Shape;351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825" y="361950"/>
            <a:ext cx="806050" cy="80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319;p67">
            <a:extLst>
              <a:ext uri="{FF2B5EF4-FFF2-40B4-BE49-F238E27FC236}">
                <a16:creationId xmlns:a16="http://schemas.microsoft.com/office/drawing/2014/main" id="{09F554C3-EE91-4413-814C-EEF36043819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9422" y="3345028"/>
            <a:ext cx="1803752" cy="17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72"/>
          <p:cNvSpPr txBox="1">
            <a:spLocks noGrp="1"/>
          </p:cNvSpPr>
          <p:nvPr>
            <p:ph type="body" idx="1"/>
          </p:nvPr>
        </p:nvSpPr>
        <p:spPr>
          <a:xfrm>
            <a:off x="250799" y="1074611"/>
            <a:ext cx="47442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" sz="2000" b="1" dirty="0"/>
              <a:t>Identificação de comandos contextuais </a:t>
            </a:r>
            <a:endParaRPr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Linguagem Natural para Programadores</a:t>
            </a:r>
            <a:endParaRPr sz="2000" b="1" dirty="0"/>
          </a:p>
          <a:p>
            <a:pPr marL="342900" lvl="0" indent="-2921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Streaming de 10s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“Set the temperature to 70° in my bedroom”</a:t>
            </a:r>
            <a:endParaRPr sz="2000" dirty="0"/>
          </a:p>
          <a:p>
            <a:pPr marL="742950" lvl="1" indent="-260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>
                <a:latin typeface="Exo" panose="02000303000000000000" pitchFamily="50" charset="0"/>
              </a:rPr>
              <a:t>intent             = heating control</a:t>
            </a:r>
            <a:endParaRPr sz="2000" dirty="0">
              <a:latin typeface="Exo" panose="02000303000000000000" pitchFamily="50" charset="0"/>
            </a:endParaRPr>
          </a:p>
          <a:p>
            <a:pPr marL="742950" lvl="1" indent="-260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>
                <a:latin typeface="Exo" panose="02000303000000000000" pitchFamily="50" charset="0"/>
              </a:rPr>
              <a:t>temperature = 70°F</a:t>
            </a:r>
            <a:endParaRPr sz="2000" dirty="0">
              <a:latin typeface="Exo" panose="02000303000000000000" pitchFamily="50" charset="0"/>
            </a:endParaRPr>
          </a:p>
          <a:p>
            <a:pPr marL="742950" lvl="1" indent="-260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>
                <a:latin typeface="Exo" panose="02000303000000000000" pitchFamily="50" charset="0"/>
              </a:rPr>
              <a:t>where            = master_bedroom</a:t>
            </a:r>
            <a:endParaRPr sz="2000" dirty="0">
              <a:latin typeface="Exo" panose="02000303000000000000" pitchFamily="50" charset="0"/>
            </a:endParaRPr>
          </a:p>
          <a:p>
            <a:pPr marL="34290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2000" b="0" i="1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7" name="Google Shape;357;p72"/>
          <p:cNvPicPr preferRelativeResize="0"/>
          <p:nvPr/>
        </p:nvPicPr>
        <p:blipFill rotWithShape="1">
          <a:blip r:embed="rId3">
            <a:alphaModFix/>
          </a:blip>
          <a:srcRect t="12743" r="89980" b="60200"/>
          <a:stretch/>
        </p:blipFill>
        <p:spPr>
          <a:xfrm>
            <a:off x="250825" y="361950"/>
            <a:ext cx="763500" cy="69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72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NodeJS, Python, Ruby, Go e HTTP API</a:t>
            </a:r>
            <a:endParaRPr sz="20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</p:txBody>
      </p:sp>
      <p:pic>
        <p:nvPicPr>
          <p:cNvPr id="359" name="Google Shape;359;p72"/>
          <p:cNvPicPr preferRelativeResize="0"/>
          <p:nvPr/>
        </p:nvPicPr>
        <p:blipFill rotWithShape="1">
          <a:blip r:embed="rId4">
            <a:alphaModFix/>
          </a:blip>
          <a:srcRect t="27679" b="26967"/>
          <a:stretch/>
        </p:blipFill>
        <p:spPr>
          <a:xfrm>
            <a:off x="250825" y="279150"/>
            <a:ext cx="2895600" cy="8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319;p67">
            <a:extLst>
              <a:ext uri="{FF2B5EF4-FFF2-40B4-BE49-F238E27FC236}">
                <a16:creationId xmlns:a16="http://schemas.microsoft.com/office/drawing/2014/main" id="{48285F7A-A9E3-4EBC-865A-94A44F958D8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9422" y="3345028"/>
            <a:ext cx="1803752" cy="17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75"/>
          <p:cNvSpPr txBox="1">
            <a:spLocks noGrp="1"/>
          </p:cNvSpPr>
          <p:nvPr>
            <p:ph type="body" idx="1"/>
          </p:nvPr>
        </p:nvSpPr>
        <p:spPr>
          <a:xfrm>
            <a:off x="250826" y="1168004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Existente a mais de 20 anos</a:t>
            </a:r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Versão Pocketsphinx para celular e IoT</a:t>
            </a:r>
            <a:endParaRPr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Ferramentas para criação de modelos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Largamente utilizado</a:t>
            </a:r>
            <a:endParaRPr sz="2000" b="1" dirty="0"/>
          </a:p>
        </p:txBody>
      </p:sp>
      <p:sp>
        <p:nvSpPr>
          <p:cNvPr id="378" name="Google Shape;378;p75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C++, C#, NodeJS, Go, Rust, Java, Unity, Swift e Python</a:t>
            </a:r>
            <a:endParaRPr sz="2000" dirty="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379" name="Google Shape;379;p75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49260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/>
              <a:t>CMU Sphinx</a:t>
            </a:r>
            <a:endParaRPr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76005504-09B9-4994-8112-4DCA205AD87D}"/>
              </a:ext>
            </a:extLst>
          </p:cNvPr>
          <p:cNvGrpSpPr/>
          <p:nvPr/>
        </p:nvGrpSpPr>
        <p:grpSpPr>
          <a:xfrm>
            <a:off x="7134109" y="3095963"/>
            <a:ext cx="1759065" cy="1759065"/>
            <a:chOff x="2733913" y="733663"/>
            <a:chExt cx="3676175" cy="3676175"/>
          </a:xfrm>
        </p:grpSpPr>
        <p:pic>
          <p:nvPicPr>
            <p:cNvPr id="6" name="Google Shape;372;p74">
              <a:extLst>
                <a:ext uri="{FF2B5EF4-FFF2-40B4-BE49-F238E27FC236}">
                  <a16:creationId xmlns:a16="http://schemas.microsoft.com/office/drawing/2014/main" id="{0506BCCA-4E20-44C9-8D4D-511B83607518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33913" y="733663"/>
              <a:ext cx="3676175" cy="36761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371;p74">
              <a:extLst>
                <a:ext uri="{FF2B5EF4-FFF2-40B4-BE49-F238E27FC236}">
                  <a16:creationId xmlns:a16="http://schemas.microsoft.com/office/drawing/2014/main" id="{FA5B08EA-8E14-4F16-A586-857F8290AEC2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20150" y="1219900"/>
              <a:ext cx="2703700" cy="2703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76"/>
          <p:cNvSpPr txBox="1">
            <a:spLocks noGrp="1"/>
          </p:cNvSpPr>
          <p:nvPr>
            <p:ph type="body" idx="1"/>
          </p:nvPr>
        </p:nvSpPr>
        <p:spPr>
          <a:xfrm>
            <a:off x="250826" y="1168004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Processamento em tempo real com alta velocidade</a:t>
            </a:r>
            <a:endParaRPr lang="pt-BR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pt-BR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Baixo uso de memória</a:t>
            </a:r>
            <a:endParaRPr sz="2000" b="1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Altamente configurável</a:t>
            </a: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"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Pode funcionar como servidor centralizado</a:t>
            </a:r>
            <a:endParaRPr sz="2000" b="1" dirty="0"/>
          </a:p>
        </p:txBody>
      </p:sp>
      <p:sp>
        <p:nvSpPr>
          <p:cNvPr id="385" name="Google Shape;385;p76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C++ e Python</a:t>
            </a: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386" name="Google Shape;386;p76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49260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dirty="0"/>
              <a:t>Jullius</a:t>
            </a:r>
            <a:endParaRPr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9D6C4B6E-64F2-44B9-B2F2-217903286372}"/>
              </a:ext>
            </a:extLst>
          </p:cNvPr>
          <p:cNvGrpSpPr/>
          <p:nvPr/>
        </p:nvGrpSpPr>
        <p:grpSpPr>
          <a:xfrm>
            <a:off x="7134109" y="3095963"/>
            <a:ext cx="1759065" cy="1759065"/>
            <a:chOff x="2733913" y="733663"/>
            <a:chExt cx="3676175" cy="3676175"/>
          </a:xfrm>
        </p:grpSpPr>
        <p:pic>
          <p:nvPicPr>
            <p:cNvPr id="6" name="Google Shape;372;p74">
              <a:extLst>
                <a:ext uri="{FF2B5EF4-FFF2-40B4-BE49-F238E27FC236}">
                  <a16:creationId xmlns:a16="http://schemas.microsoft.com/office/drawing/2014/main" id="{50D07D5B-974A-4AC5-BE6A-ED14E4BEA363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33913" y="733663"/>
              <a:ext cx="3676175" cy="36761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371;p74">
              <a:extLst>
                <a:ext uri="{FF2B5EF4-FFF2-40B4-BE49-F238E27FC236}">
                  <a16:creationId xmlns:a16="http://schemas.microsoft.com/office/drawing/2014/main" id="{D5E2E3DB-3EF5-44E8-9D57-D071819B87FA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20150" y="1219900"/>
              <a:ext cx="2703700" cy="2703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76BFB9B6-D305-4C13-ACEF-9D9E05E0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700" b="1" dirty="0">
                <a:solidFill>
                  <a:srgbClr val="7030A0"/>
                </a:solidFill>
                <a:latin typeface="Exo"/>
              </a:rPr>
              <a:t>Captura de Áudio</a:t>
            </a:r>
          </a:p>
        </p:txBody>
      </p:sp>
    </p:spTree>
    <p:extLst>
      <p:ext uri="{BB962C8B-B14F-4D97-AF65-F5344CB8AC3E}">
        <p14:creationId xmlns:p14="http://schemas.microsoft.com/office/powerpoint/2010/main" val="3535867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361245"/>
            <a:ext cx="9144000" cy="6100763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53"/>
          <p:cNvSpPr txBox="1"/>
          <p:nvPr/>
        </p:nvSpPr>
        <p:spPr>
          <a:xfrm>
            <a:off x="0" y="0"/>
            <a:ext cx="9294000" cy="18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Escove os 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dentes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Você está 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sendo 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escutado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227" name="Google Shape;227;p53"/>
          <p:cNvSpPr txBox="1"/>
          <p:nvPr/>
        </p:nvSpPr>
        <p:spPr>
          <a:xfrm>
            <a:off x="3348963" y="4444402"/>
            <a:ext cx="5472000" cy="35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7030A0"/>
                </a:solidFill>
                <a:latin typeface="Exo"/>
                <a:ea typeface="Exo"/>
                <a:cs typeface="Exo"/>
                <a:sym typeface="Exo"/>
              </a:rPr>
              <a:t>Ivo Frazão</a:t>
            </a:r>
            <a:endParaRPr sz="2400" b="1" i="0" u="none" strike="noStrike" cap="none">
              <a:solidFill>
                <a:srgbClr val="7030A0"/>
              </a:solidFill>
              <a:latin typeface="Exo"/>
              <a:ea typeface="Exo"/>
              <a:cs typeface="Exo"/>
              <a:sym typeface="Exo"/>
            </a:endParaRPr>
          </a:p>
        </p:txBody>
      </p:sp>
      <p:pic>
        <p:nvPicPr>
          <p:cNvPr id="228" name="Google Shape;228;p53" descr="ivo_profile_redondo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17317" y="4407568"/>
            <a:ext cx="432046" cy="432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bell">
            <a:hlinkClick r:id="" action="ppaction://media"/>
            <a:extLst>
              <a:ext uri="{FF2B5EF4-FFF2-40B4-BE49-F238E27FC236}">
                <a16:creationId xmlns:a16="http://schemas.microsoft.com/office/drawing/2014/main" id="{CB86EA9C-A9D3-4057-8892-7FA5A64651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91119" y="440756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la de celular com texto preto sobre fundo branco&#10;&#10;Descrição gerada automaticamente">
            <a:extLst>
              <a:ext uri="{FF2B5EF4-FFF2-40B4-BE49-F238E27FC236}">
                <a16:creationId xmlns:a16="http://schemas.microsoft.com/office/drawing/2014/main" id="{CC950FCC-D65E-4D11-8F7A-E3D59E9C0A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363"/>
          <a:stretch/>
        </p:blipFill>
        <p:spPr>
          <a:xfrm>
            <a:off x="2379045" y="752475"/>
            <a:ext cx="438591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66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eitado&#10;&#10;Descrição gerada automaticamente">
            <a:extLst>
              <a:ext uri="{FF2B5EF4-FFF2-40B4-BE49-F238E27FC236}">
                <a16:creationId xmlns:a16="http://schemas.microsoft.com/office/drawing/2014/main" id="{F4B0529F-B830-4AB1-AC8B-25A26E170B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775" b="18362"/>
          <a:stretch/>
        </p:blipFill>
        <p:spPr>
          <a:xfrm>
            <a:off x="0" y="966610"/>
            <a:ext cx="9144000" cy="4176890"/>
          </a:xfrm>
          <a:prstGeom prst="rect">
            <a:avLst/>
          </a:prstGeom>
        </p:spPr>
      </p:pic>
      <p:sp>
        <p:nvSpPr>
          <p:cNvPr id="6" name="Google Shape;386;p76">
            <a:extLst>
              <a:ext uri="{FF2B5EF4-FFF2-40B4-BE49-F238E27FC236}">
                <a16:creationId xmlns:a16="http://schemas.microsoft.com/office/drawing/2014/main" id="{BAAC524E-0657-42B6-AF66-061EB83EA6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825" y="463550"/>
            <a:ext cx="5043664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buClr>
                <a:schemeClr val="dk1"/>
              </a:buClr>
            </a:pPr>
            <a:r>
              <a:rPr lang="en-US" sz="2400" dirty="0">
                <a:latin typeface="Exo" panose="02000303000000000000" pitchFamily="50" charset="0"/>
              </a:rPr>
              <a:t>Adafruit I2S MEMS Microphone Breakout - SPH0645LM4H</a:t>
            </a:r>
            <a:br>
              <a:rPr lang="en-US" sz="2400" dirty="0">
                <a:latin typeface="Exo" panose="02000303000000000000" pitchFamily="50" charset="0"/>
              </a:rPr>
            </a:br>
            <a:endParaRPr sz="2400" dirty="0">
              <a:latin typeface="Exo" panose="02000303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547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77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56895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dirty="0">
                <a:latin typeface="Exo" panose="02000303000000000000" pitchFamily="50" charset="0"/>
              </a:rPr>
              <a:t>Formato de Áudio</a:t>
            </a:r>
            <a:endParaRPr dirty="0">
              <a:latin typeface="Exo" panose="02000303000000000000" pitchFamily="50" charset="0"/>
            </a:endParaRPr>
          </a:p>
        </p:txBody>
      </p:sp>
      <p:sp>
        <p:nvSpPr>
          <p:cNvPr id="392" name="Google Shape;392;p77"/>
          <p:cNvSpPr txBox="1">
            <a:spLocks noGrp="1"/>
          </p:cNvSpPr>
          <p:nvPr>
            <p:ph type="body" idx="1"/>
          </p:nvPr>
        </p:nvSpPr>
        <p:spPr>
          <a:xfrm>
            <a:off x="250825" y="1168400"/>
            <a:ext cx="8642400" cy="3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indent="-285750">
              <a:spcBef>
                <a:spcPts val="0"/>
              </a:spcBef>
            </a:pPr>
            <a:r>
              <a:rPr lang="en" dirty="0">
                <a:latin typeface="Exo" panose="02000303000000000000" pitchFamily="50" charset="0"/>
              </a:rPr>
              <a:t>PCM / RAW </a:t>
            </a:r>
          </a:p>
          <a:p>
            <a:pPr marL="285750" indent="-285750">
              <a:spcBef>
                <a:spcPts val="0"/>
              </a:spcBef>
            </a:pPr>
            <a:endParaRPr dirty="0">
              <a:latin typeface="Exo" panose="02000303000000000000" pitchFamily="50" charset="0"/>
            </a:endParaRPr>
          </a:p>
          <a:p>
            <a:pPr marL="285750" indent="-285750">
              <a:spcBef>
                <a:spcPts val="0"/>
              </a:spcBef>
            </a:pPr>
            <a:r>
              <a:rPr lang="en" dirty="0">
                <a:latin typeface="Exo" panose="02000303000000000000" pitchFamily="50" charset="0"/>
              </a:rPr>
              <a:t>8/16 kHz</a:t>
            </a:r>
          </a:p>
          <a:p>
            <a:pPr marL="285750" indent="-285750">
              <a:spcBef>
                <a:spcPts val="0"/>
              </a:spcBef>
            </a:pPr>
            <a:endParaRPr dirty="0">
              <a:latin typeface="Exo" panose="02000303000000000000" pitchFamily="50" charset="0"/>
            </a:endParaRPr>
          </a:p>
          <a:p>
            <a:pPr marL="285750" indent="-285750">
              <a:spcBef>
                <a:spcPts val="0"/>
              </a:spcBef>
            </a:pPr>
            <a:r>
              <a:rPr lang="en" dirty="0">
                <a:latin typeface="Exo" panose="02000303000000000000" pitchFamily="50" charset="0"/>
              </a:rPr>
              <a:t>Mono</a:t>
            </a:r>
            <a:endParaRPr dirty="0">
              <a:latin typeface="Exo" panose="02000303000000000000" pitchFamily="50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63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295" name="Google Shape;295;p63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296" name="Google Shape;296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799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63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295" name="Google Shape;295;p63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2" name="Alexa (Amazon Echo) and Google Home infinite loop conversation">
            <a:hlinkClick r:id="" action="ppaction://media"/>
            <a:extLst>
              <a:ext uri="{FF2B5EF4-FFF2-40B4-BE49-F238E27FC236}">
                <a16:creationId xmlns:a16="http://schemas.microsoft.com/office/drawing/2014/main" id="{023AB020-A1D3-4294-8CAE-A652859011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64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677" y="0"/>
            <a:ext cx="6775751" cy="51434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4808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65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en" sz="3700" b="1" i="0" u="none" strike="noStrike" cap="none">
                <a:solidFill>
                  <a:srgbClr val="7030A0"/>
                </a:solidFill>
                <a:latin typeface="Exo"/>
                <a:ea typeface="Exo"/>
                <a:cs typeface="Exo"/>
                <a:sym typeface="Exo"/>
              </a:rPr>
              <a:t>Speaker Recognition</a:t>
            </a:r>
            <a:endParaRPr sz="3700" b="1" i="0" u="none" strike="noStrike" cap="none">
              <a:solidFill>
                <a:srgbClr val="7030A0"/>
              </a:solidFill>
              <a:latin typeface="Exo"/>
              <a:ea typeface="Exo"/>
              <a:cs typeface="Exo"/>
              <a:sym typeface="Exo"/>
            </a:endParaRPr>
          </a:p>
        </p:txBody>
      </p:sp>
      <p:pic>
        <p:nvPicPr>
          <p:cNvPr id="308" name="Google Shape;308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85443" y="1114607"/>
            <a:ext cx="6172220" cy="2914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6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1633" y="1203386"/>
            <a:ext cx="6819839" cy="3325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73"/>
          <p:cNvSpPr txBox="1">
            <a:spLocks noGrp="1"/>
          </p:cNvSpPr>
          <p:nvPr>
            <p:ph type="body" idx="1"/>
          </p:nvPr>
        </p:nvSpPr>
        <p:spPr>
          <a:xfrm>
            <a:off x="250826" y="1168004"/>
            <a:ext cx="4245000" cy="3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dirty="0"/>
              <a:t>Identificação de interlocutor</a:t>
            </a:r>
          </a:p>
          <a:p>
            <a:pPr marL="508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34290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" sz="2000" b="1" dirty="0"/>
              <a:t>Autenticação via voz</a:t>
            </a:r>
            <a:endParaRPr sz="2000" b="1" dirty="0"/>
          </a:p>
        </p:txBody>
      </p:sp>
      <p:sp>
        <p:nvSpPr>
          <p:cNvPr id="365" name="Google Shape;365;p73"/>
          <p:cNvSpPr txBox="1">
            <a:spLocks noGrp="1"/>
          </p:cNvSpPr>
          <p:nvPr>
            <p:ph type="body" idx="2"/>
          </p:nvPr>
        </p:nvSpPr>
        <p:spPr>
          <a:xfrm>
            <a:off x="4648201" y="1168004"/>
            <a:ext cx="4245000" cy="340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" sz="2000"/>
              <a:t>HTTP API</a:t>
            </a: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366" name="Google Shape;366;p73"/>
          <p:cNvSpPr txBox="1">
            <a:spLocks noGrp="1"/>
          </p:cNvSpPr>
          <p:nvPr>
            <p:ph type="title"/>
          </p:nvPr>
        </p:nvSpPr>
        <p:spPr>
          <a:xfrm>
            <a:off x="250825" y="361950"/>
            <a:ext cx="62427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sz="3000"/>
              <a:t>Microsoft Speaker Recognition API</a:t>
            </a:r>
            <a:endParaRPr sz="3000"/>
          </a:p>
        </p:txBody>
      </p:sp>
      <p:pic>
        <p:nvPicPr>
          <p:cNvPr id="5" name="Google Shape;319;p67">
            <a:extLst>
              <a:ext uri="{FF2B5EF4-FFF2-40B4-BE49-F238E27FC236}">
                <a16:creationId xmlns:a16="http://schemas.microsoft.com/office/drawing/2014/main" id="{70D5A566-193D-4A34-AD12-2B6F193D075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9422" y="3345028"/>
            <a:ext cx="1803752" cy="17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76BFB9B6-D305-4C13-ACEF-9D9E05E0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700" b="1" dirty="0">
                <a:solidFill>
                  <a:srgbClr val="7030A0"/>
                </a:solidFill>
                <a:latin typeface="Exo"/>
              </a:rPr>
              <a:t>LGPD</a:t>
            </a:r>
          </a:p>
        </p:txBody>
      </p:sp>
    </p:spTree>
    <p:extLst>
      <p:ext uri="{BB962C8B-B14F-4D97-AF65-F5344CB8AC3E}">
        <p14:creationId xmlns:p14="http://schemas.microsoft.com/office/powerpoint/2010/main" val="2471916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E59F5D-9C3A-4080-82D9-63BE4B88E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678" y="226786"/>
            <a:ext cx="4215144" cy="3416400"/>
          </a:xfrm>
        </p:spPr>
        <p:txBody>
          <a:bodyPr/>
          <a:lstStyle/>
          <a:p>
            <a:pPr marL="114300" indent="0">
              <a:buNone/>
            </a:pPr>
            <a:r>
              <a:rPr lang="pt-BR" sz="2400" b="1" dirty="0">
                <a:solidFill>
                  <a:srgbClr val="0B5394"/>
                </a:solidFill>
                <a:latin typeface="Exo"/>
              </a:rPr>
              <a:t>Cientista da Computação pelo </a:t>
            </a:r>
            <a:r>
              <a:rPr lang="pt-BR" sz="2400" b="1" dirty="0" err="1">
                <a:solidFill>
                  <a:srgbClr val="0B5394"/>
                </a:solidFill>
                <a:latin typeface="Exo"/>
              </a:rPr>
              <a:t>CIn</a:t>
            </a:r>
            <a:r>
              <a:rPr lang="pt-BR" sz="2400" b="1" dirty="0">
                <a:solidFill>
                  <a:srgbClr val="0B5394"/>
                </a:solidFill>
                <a:latin typeface="Exo"/>
              </a:rPr>
              <a:t>/UFPE</a:t>
            </a:r>
          </a:p>
          <a:p>
            <a:pPr marL="114300" indent="0">
              <a:buNone/>
            </a:pPr>
            <a:endParaRPr lang="pt-BR" sz="2400" b="1" dirty="0">
              <a:solidFill>
                <a:srgbClr val="0B5394"/>
              </a:solidFill>
              <a:latin typeface="Exo"/>
            </a:endParaRPr>
          </a:p>
          <a:p>
            <a:pPr marL="114300" indent="0">
              <a:buNone/>
            </a:pPr>
            <a:r>
              <a:rPr lang="pt-BR" sz="2400" b="1" dirty="0">
                <a:solidFill>
                  <a:srgbClr val="0B5394"/>
                </a:solidFill>
                <a:latin typeface="Exo"/>
              </a:rPr>
              <a:t>Mais de 15 anos trabalhando com inovação</a:t>
            </a:r>
          </a:p>
          <a:p>
            <a:pPr marL="114300" indent="0">
              <a:buNone/>
            </a:pPr>
            <a:endParaRPr lang="pt-BR" sz="2400" b="1" dirty="0">
              <a:solidFill>
                <a:srgbClr val="0B5394"/>
              </a:solidFill>
              <a:latin typeface="Exo"/>
            </a:endParaRPr>
          </a:p>
          <a:p>
            <a:pPr marL="114300" indent="0">
              <a:buNone/>
            </a:pPr>
            <a:r>
              <a:rPr lang="pt-BR" sz="2400" b="1" dirty="0">
                <a:solidFill>
                  <a:srgbClr val="0B5394"/>
                </a:solidFill>
                <a:latin typeface="Exo"/>
              </a:rPr>
              <a:t>8 anos a frente da startup Áudio Alerta </a:t>
            </a:r>
          </a:p>
        </p:txBody>
      </p:sp>
      <p:pic>
        <p:nvPicPr>
          <p:cNvPr id="6" name="Google Shape;420;p81">
            <a:extLst>
              <a:ext uri="{FF2B5EF4-FFF2-40B4-BE49-F238E27FC236}">
                <a16:creationId xmlns:a16="http://schemas.microsoft.com/office/drawing/2014/main" id="{06650224-B185-491A-8168-E0E845B7DAD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844771" y="3271786"/>
            <a:ext cx="3610500" cy="74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8;p53" descr="ivo_profile_redondo.png">
            <a:extLst>
              <a:ext uri="{FF2B5EF4-FFF2-40B4-BE49-F238E27FC236}">
                <a16:creationId xmlns:a16="http://schemas.microsoft.com/office/drawing/2014/main" id="{0207C4FD-D492-4120-ACFF-F7AE4A89EDC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76713" y="408878"/>
            <a:ext cx="2162872" cy="21628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8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8D79E8E8-6AD4-40A7-B9A1-228AD63D2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724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C4635-340E-4F2B-8EA6-DA945B25F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latin typeface="Exo" panose="02000303000000000000" pitchFamily="50" charset="0"/>
              </a:rPr>
              <a:t>Em Resumo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4AC12FA-AAF5-4B8B-A3DF-4F989DFF7C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>
                <a:latin typeface="Exo" panose="02000303000000000000" pitchFamily="50" charset="0"/>
              </a:rPr>
              <a:t>Peça permissão</a:t>
            </a:r>
          </a:p>
          <a:p>
            <a:endParaRPr lang="pt-BR" dirty="0">
              <a:latin typeface="Exo" panose="02000303000000000000" pitchFamily="50" charset="0"/>
            </a:endParaRPr>
          </a:p>
          <a:p>
            <a:r>
              <a:rPr lang="pt-BR" dirty="0">
                <a:latin typeface="Exo" panose="02000303000000000000" pitchFamily="50" charset="0"/>
              </a:rPr>
              <a:t>Guarde o mínimo possível</a:t>
            </a:r>
          </a:p>
          <a:p>
            <a:endParaRPr lang="pt-BR" dirty="0">
              <a:latin typeface="Exo" panose="02000303000000000000" pitchFamily="50" charset="0"/>
            </a:endParaRPr>
          </a:p>
          <a:p>
            <a:r>
              <a:rPr lang="pt-BR" dirty="0">
                <a:latin typeface="Exo" panose="02000303000000000000" pitchFamily="50" charset="0"/>
              </a:rPr>
              <a:t>Se guardar algo, proteja bem</a:t>
            </a:r>
          </a:p>
          <a:p>
            <a:endParaRPr lang="pt-BR" dirty="0">
              <a:latin typeface="Exo" panose="02000303000000000000" pitchFamily="50" charset="0"/>
            </a:endParaRPr>
          </a:p>
          <a:p>
            <a:r>
              <a:rPr lang="pt-BR" b="1" dirty="0">
                <a:latin typeface="Exo" panose="02000303000000000000" pitchFamily="50" charset="0"/>
              </a:rPr>
              <a:t>Lembre-se: o dono dos dados é o usuário!</a:t>
            </a:r>
          </a:p>
        </p:txBody>
      </p:sp>
    </p:spTree>
    <p:extLst>
      <p:ext uri="{BB962C8B-B14F-4D97-AF65-F5344CB8AC3E}">
        <p14:creationId xmlns:p14="http://schemas.microsoft.com/office/powerpoint/2010/main" val="26698224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76BFB9B6-D305-4C13-ACEF-9D9E05E0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700" b="1" dirty="0">
                <a:solidFill>
                  <a:srgbClr val="7030A0"/>
                </a:solidFill>
                <a:latin typeface="Exo"/>
              </a:rPr>
              <a:t>Futuro, mas não tão distante</a:t>
            </a:r>
          </a:p>
        </p:txBody>
      </p:sp>
    </p:spTree>
    <p:extLst>
      <p:ext uri="{BB962C8B-B14F-4D97-AF65-F5344CB8AC3E}">
        <p14:creationId xmlns:p14="http://schemas.microsoft.com/office/powerpoint/2010/main" val="901355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78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8" name="Google Shape;398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53281" y="3563"/>
            <a:ext cx="4637432" cy="513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79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4" name="Google Shape;404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151" y="0"/>
            <a:ext cx="81127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FD2FD-FF18-4365-9626-1BAB4E050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07F72DD-4018-4418-9110-1CD0A7D146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ot-fim">
            <a:hlinkClick r:id="" action="ppaction://media"/>
            <a:extLst>
              <a:ext uri="{FF2B5EF4-FFF2-40B4-BE49-F238E27FC236}">
                <a16:creationId xmlns:a16="http://schemas.microsoft.com/office/drawing/2014/main" id="{0C5CE2C5-6A44-4FA5-A26E-C54BD4045B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7571" cy="514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1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61245"/>
            <a:ext cx="9144000" cy="6100763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81"/>
          <p:cNvSpPr txBox="1"/>
          <p:nvPr/>
        </p:nvSpPr>
        <p:spPr>
          <a:xfrm>
            <a:off x="0" y="0"/>
            <a:ext cx="9294000" cy="18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Escove os 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dentes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Você está 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sendo 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0B5394"/>
                </a:solidFill>
                <a:latin typeface="Exo"/>
                <a:ea typeface="Exo"/>
                <a:cs typeface="Exo"/>
                <a:sym typeface="Exo"/>
              </a:rPr>
              <a:t>escutado</a:t>
            </a:r>
            <a:endParaRPr sz="4800" b="1" i="0" u="none" strike="noStrike" cap="none">
              <a:solidFill>
                <a:srgbClr val="0B5394"/>
              </a:solidFill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418" name="Google Shape;418;p81"/>
          <p:cNvSpPr txBox="1"/>
          <p:nvPr/>
        </p:nvSpPr>
        <p:spPr>
          <a:xfrm>
            <a:off x="3268594" y="3284701"/>
            <a:ext cx="5472000" cy="35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7030A0"/>
                </a:solidFill>
                <a:latin typeface="Exo"/>
                <a:ea typeface="Exo"/>
                <a:cs typeface="Exo"/>
                <a:sym typeface="Exo"/>
              </a:rPr>
              <a:t>Ivo Frazão</a:t>
            </a:r>
            <a:endParaRPr sz="2400" b="1" i="0" u="none" strike="noStrike" cap="none" dirty="0">
              <a:solidFill>
                <a:srgbClr val="7030A0"/>
              </a:solidFill>
              <a:latin typeface="Exo"/>
              <a:ea typeface="Exo"/>
              <a:cs typeface="Exo"/>
              <a:sym typeface="Exo"/>
            </a:endParaRPr>
          </a:p>
        </p:txBody>
      </p:sp>
      <p:pic>
        <p:nvPicPr>
          <p:cNvPr id="419" name="Google Shape;419;p81" descr="ivo_profile_redond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17325" y="3284701"/>
            <a:ext cx="432046" cy="432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17325" y="4518953"/>
            <a:ext cx="2607624" cy="5364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418;p81">
            <a:extLst>
              <a:ext uri="{FF2B5EF4-FFF2-40B4-BE49-F238E27FC236}">
                <a16:creationId xmlns:a16="http://schemas.microsoft.com/office/drawing/2014/main" id="{1E0CFED4-4CC6-4C91-BEEE-34F0BBA5BD7A}"/>
              </a:ext>
            </a:extLst>
          </p:cNvPr>
          <p:cNvSpPr txBox="1"/>
          <p:nvPr/>
        </p:nvSpPr>
        <p:spPr>
          <a:xfrm>
            <a:off x="3637076" y="3792410"/>
            <a:ext cx="5472000" cy="35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pt-BR" sz="1800" b="1" i="0" u="none" strike="noStrike" cap="none" dirty="0">
                <a:solidFill>
                  <a:srgbClr val="7030A0"/>
                </a:solidFill>
                <a:latin typeface="Exo"/>
                <a:ea typeface="Exo"/>
                <a:cs typeface="Exo"/>
                <a:sym typeface="Exo"/>
              </a:rPr>
              <a:t>ivo@audioalerta.com.br</a:t>
            </a:r>
            <a:endParaRPr sz="1800" b="1" i="0" u="none" strike="noStrike" cap="none" dirty="0">
              <a:solidFill>
                <a:srgbClr val="7030A0"/>
              </a:solidFill>
              <a:latin typeface="Exo"/>
              <a:ea typeface="Exo"/>
              <a:cs typeface="Exo"/>
              <a:sym typeface="Ex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1AE5334-C575-43A7-827A-40B930BC16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Referências: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https://cloud.google.com/speech-to-text/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https://azure.microsoft.com/en-us/services/cognitive-services/directory/speech/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https://aws.amazon.com/transcribe/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https://www.ibm.com/watson/services/speech-to-text/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https://wit.ai/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https://cmusphinx.github.io/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http://julius.osdn.jp/en_index.php?q=index-en.html#documentation</a:t>
            </a:r>
          </a:p>
          <a:p>
            <a:pPr marL="114300" indent="0">
              <a:buNone/>
            </a:pPr>
            <a:r>
              <a:rPr lang="pt-BR" sz="1100" dirty="0">
                <a:latin typeface="Exo" panose="02000303000000000000" pitchFamily="50" charset="0"/>
              </a:rPr>
              <a:t>https://github.com/setecrs/julius-lapsam</a:t>
            </a:r>
          </a:p>
          <a:p>
            <a:pPr marL="114300" indent="0">
              <a:buNone/>
            </a:pPr>
            <a:endParaRPr lang="pt-BR" sz="1100" dirty="0">
              <a:latin typeface="Exo" panose="02000303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0423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1AE5334-C575-43A7-827A-40B930BC16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Imagens/Vídeos: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https://www.youtube.com/watch?v=nwPtcqcqz00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https://towardsdatascience.com/creating-a-voice-recognition-calculator-android-app-869a515bf6d1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https://phys.org/news/2015-12-quest-technology-speech-human.html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https://socialmediaweek.org/blog/2017/04/alexa-google-calendar-google-home-multi-user/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https://www.freepik.com/free-icon/icloud_861128.htm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https://www.freepik.com/free-icon/disturb-rounded-sign_779957.htm#page=1&amp;query=not&amp;position=0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https://aws.amazon.com/blogs/machine-learning/use-aws-machine-learning-to-analyze-customer-calls-from-contact-centers-part-2-automate-deploy-and-visualize-analytics-using-amazon-transcribe-amazon-comprehend-aws-cloudformation-and-amazon-q/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https://www.adweek.com/digital/wit-ai/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https://www.clearlyhearing.com/blogs/hearing-aid-blog/14674249-what-are-hearing-aid-directional-microphones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http://www.serpro.gov.br/lgpd/menu/a-lgpd/o-que-muda-com-a-lgpd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https://www.adafruit.com/product/3421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https://www.youtube.com/watch?v=LEz9AU9c2qQ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https://www.theverge.com/2017/1/7/14200210/amazon-alexa-tech-news-anchor-order-dollhouse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https://www.mathworks.com/matlabcentral/fileexchange/69617-speaker-recognition-biometric-system-matlab-code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https://medium.com/@TEAM.BULLS/application-of-speech-recognition-technology-in-speech-related-disabilities-an-analysis-and-5b102da57f86</a:t>
            </a:r>
          </a:p>
          <a:p>
            <a:pPr marL="114300" indent="0">
              <a:buNone/>
            </a:pPr>
            <a:r>
              <a:rPr lang="pt-BR" sz="1000" dirty="0">
                <a:latin typeface="Exo" panose="02000303000000000000" pitchFamily="50" charset="0"/>
              </a:rPr>
              <a:t>https://tumblr.ivrpowers.com/post/148535118245/voice-and-speech-recognition-industry-forecast</a:t>
            </a:r>
          </a:p>
          <a:p>
            <a:pPr marL="114300" indent="0">
              <a:buNone/>
            </a:pPr>
            <a:endParaRPr lang="pt-BR" sz="1000" dirty="0">
              <a:latin typeface="Exo" panose="02000303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5056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82" descr="I:\TDC2017\Logos\TDC2017\logo-tdc-vertical-A4.e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6125" y="915987"/>
            <a:ext cx="4427537" cy="2808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0D854C-BF0E-44E4-94DE-9BF04386D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ot-inicio">
            <a:hlinkClick r:id="" action="ppaction://media"/>
            <a:extLst>
              <a:ext uri="{FF2B5EF4-FFF2-40B4-BE49-F238E27FC236}">
                <a16:creationId xmlns:a16="http://schemas.microsoft.com/office/drawing/2014/main" id="{3C2B4954-3E2D-407A-8822-9F8ACF39D99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008"/>
            <a:ext cx="9143999" cy="513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84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58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58"/>
          <p:cNvSpPr txBox="1"/>
          <p:nvPr/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endParaRPr sz="2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55464" y="1479432"/>
            <a:ext cx="4108609" cy="2209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5931" y="636842"/>
            <a:ext cx="7132872" cy="3835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57172" y="327973"/>
            <a:ext cx="8954728" cy="4815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67203" y="-17025"/>
            <a:ext cx="9564627" cy="5143722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58"/>
          <p:cNvSpPr txBox="1"/>
          <p:nvPr/>
        </p:nvSpPr>
        <p:spPr>
          <a:xfrm>
            <a:off x="-195931" y="129695"/>
            <a:ext cx="4108609" cy="1056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825" tIns="37425" rIns="74825" bIns="37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pt-BR" sz="4000" b="1" i="0" u="none" strike="noStrike" cap="none" dirty="0">
                <a:solidFill>
                  <a:srgbClr val="FFFFFF"/>
                </a:solidFill>
                <a:latin typeface="Exo" panose="02000303000000000000" pitchFamily="50" charset="0"/>
                <a:ea typeface="Lato Black"/>
                <a:cs typeface="Lato Black"/>
                <a:sym typeface="Lato Black"/>
              </a:rPr>
              <a:t>Reconhecimento de Fala</a:t>
            </a:r>
            <a:endParaRPr sz="4000" b="1" i="0" u="none" strike="noStrike" cap="none" dirty="0">
              <a:solidFill>
                <a:srgbClr val="000000"/>
              </a:solidFill>
              <a:latin typeface="Exo" panose="02000303000000000000" pitchFamily="50" charset="0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59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9" name="Google Shape;269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8925" y="-55349"/>
            <a:ext cx="7005258" cy="52541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60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06354" y="1600"/>
            <a:ext cx="4530393" cy="5140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61"/>
          <p:cNvSpPr txBox="1"/>
          <p:nvPr/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endParaRPr sz="3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6279" y="634392"/>
            <a:ext cx="7390547" cy="3968014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61"/>
          <p:cNvSpPr txBox="1"/>
          <p:nvPr/>
        </p:nvSpPr>
        <p:spPr>
          <a:xfrm>
            <a:off x="-1128917" y="111715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pt-BR" sz="3700" b="1" i="0" u="none" strike="noStrike" cap="none" dirty="0">
                <a:solidFill>
                  <a:srgbClr val="7030A0"/>
                </a:solidFill>
                <a:latin typeface="Exo"/>
                <a:ea typeface="Exo"/>
                <a:cs typeface="Exo"/>
                <a:sym typeface="Exo"/>
              </a:rPr>
              <a:t>Reconhecimento de Fala</a:t>
            </a:r>
            <a:endParaRPr sz="3700" b="1" i="0" u="none" strike="noStrike" cap="none" dirty="0">
              <a:solidFill>
                <a:srgbClr val="7030A0"/>
              </a:solidFill>
              <a:latin typeface="Exo"/>
              <a:ea typeface="Exo"/>
              <a:cs typeface="Exo"/>
              <a:sym typeface="Ex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62"/>
          <p:cNvSpPr txBox="1">
            <a:spLocks noGrp="1"/>
          </p:cNvSpPr>
          <p:nvPr>
            <p:ph type="title"/>
          </p:nvPr>
        </p:nvSpPr>
        <p:spPr>
          <a:xfrm>
            <a:off x="457172" y="205014"/>
            <a:ext cx="8228763" cy="85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288" name="Google Shape;288;p62"/>
          <p:cNvSpPr txBox="1">
            <a:spLocks noGrp="1"/>
          </p:cNvSpPr>
          <p:nvPr>
            <p:ph type="body" idx="1"/>
          </p:nvPr>
        </p:nvSpPr>
        <p:spPr>
          <a:xfrm>
            <a:off x="457172" y="1203631"/>
            <a:ext cx="8228763" cy="298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289" name="Google Shape;289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delo_open4education">
  <a:themeElements>
    <a:clrScheme name="modelo_open4educ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Personalizar design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736</Words>
  <Application>Microsoft Office PowerPoint</Application>
  <PresentationFormat>Apresentação na tela (16:9)</PresentationFormat>
  <Paragraphs>149</Paragraphs>
  <Slides>39</Slides>
  <Notes>34</Notes>
  <HiddenSlides>0</HiddenSlides>
  <MMClips>4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39</vt:i4>
      </vt:variant>
    </vt:vector>
  </HeadingPairs>
  <TitlesOfParts>
    <vt:vector size="49" baseType="lpstr">
      <vt:lpstr>Noto Sans Symbols</vt:lpstr>
      <vt:lpstr>Monda</vt:lpstr>
      <vt:lpstr>Arial</vt:lpstr>
      <vt:lpstr>Times New Roman</vt:lpstr>
      <vt:lpstr>Exo</vt:lpstr>
      <vt:lpstr>Calibri</vt:lpstr>
      <vt:lpstr>modelo_open4education</vt:lpstr>
      <vt:lpstr>7_Personalizar design</vt:lpstr>
      <vt:lpstr>Simple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Engine de Reconhecimento</vt:lpstr>
      <vt:lpstr>Apresentação do PowerPoint</vt:lpstr>
      <vt:lpstr>Apresentação do PowerPoint</vt:lpstr>
      <vt:lpstr>Speech Services</vt:lpstr>
      <vt:lpstr>Amazon Transcribe</vt:lpstr>
      <vt:lpstr>IBM Watson Speech to Text</vt:lpstr>
      <vt:lpstr>Apresentação do PowerPoint</vt:lpstr>
      <vt:lpstr>CMU Sphinx</vt:lpstr>
      <vt:lpstr>Jullius</vt:lpstr>
      <vt:lpstr>Captura de Áudio</vt:lpstr>
      <vt:lpstr>Apresentação do PowerPoint</vt:lpstr>
      <vt:lpstr>Adafruit I2S MEMS Microphone Breakout - SPH0645LM4H </vt:lpstr>
      <vt:lpstr>Formato de Áudio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Microsoft Speaker Recognition API</vt:lpstr>
      <vt:lpstr>LGPD</vt:lpstr>
      <vt:lpstr>Apresentação do PowerPoint</vt:lpstr>
      <vt:lpstr>Em Resumo</vt:lpstr>
      <vt:lpstr>Futuro, mas não tão distante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Ivo Frazão Nascimento</cp:lastModifiedBy>
  <cp:revision>16</cp:revision>
  <dcterms:modified xsi:type="dcterms:W3CDTF">2019-10-12T17:25:26Z</dcterms:modified>
</cp:coreProperties>
</file>