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2" r:id="rId2"/>
    <p:sldMasterId id="2147483674" r:id="rId3"/>
  </p:sldMasterIdLst>
  <p:notesMasterIdLst>
    <p:notesMasterId r:id="rId41"/>
  </p:notesMasterIdLst>
  <p:sldIdLst>
    <p:sldId id="305" r:id="rId4"/>
    <p:sldId id="256" r:id="rId5"/>
    <p:sldId id="303" r:id="rId6"/>
    <p:sldId id="264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5" r:id="rId15"/>
    <p:sldId id="277" r:id="rId16"/>
    <p:sldId id="278" r:id="rId17"/>
    <p:sldId id="280" r:id="rId18"/>
    <p:sldId id="281" r:id="rId19"/>
    <p:sldId id="282" r:id="rId20"/>
    <p:sldId id="266" r:id="rId21"/>
    <p:sldId id="285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301" r:id="rId33"/>
    <p:sldId id="288" r:id="rId34"/>
    <p:sldId id="289" r:id="rId35"/>
    <p:sldId id="290" r:id="rId36"/>
    <p:sldId id="304" r:id="rId37"/>
    <p:sldId id="294" r:id="rId38"/>
    <p:sldId id="293" r:id="rId39"/>
    <p:sldId id="306" r:id="rId40"/>
  </p:sldIdLst>
  <p:sldSz cx="12192000" cy="6858000"/>
  <p:notesSz cx="6858000" cy="11715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47" roundtripDataSignature="AMtx7mg5a97dd8CKoECpN5l22WL18Nsk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803E"/>
    <a:srgbClr val="6D583B"/>
    <a:srgbClr val="03C0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Fazer o ganho com gestão de pessoas.</a:t>
            </a:r>
            <a:endParaRPr/>
          </a:p>
        </p:txBody>
      </p:sp>
      <p:sp>
        <p:nvSpPr>
          <p:cNvPr id="156" name="Google Shape;1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Falando sobre motivação….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motivação é mais complicado do que pensamos. Não é  uma reflexão diária ou algo que um bate papo do dia a dia.</a:t>
            </a:r>
            <a:endParaRPr/>
          </a:p>
        </p:txBody>
      </p:sp>
      <p:sp>
        <p:nvSpPr>
          <p:cNvPr id="90" name="Google Shape;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cdd2c31b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5cdd2c31b5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Dããã</a:t>
            </a:r>
            <a:br>
              <a:rPr lang="pt-BR"/>
            </a:br>
            <a:r>
              <a:rPr lang="pt-BR"/>
              <a:t>sim, é esse formula simples, entender o motivo, o porquê que te faz fazer algo lhe ajudará a saber o quanto você realmente pode desprender energia para realizar algo. E se ação que você precisa realizar está linkada/relacionada aos seus motivos.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Exemplo: O que motivou a vocês virem aqui hoje no TDC?</a:t>
            </a:r>
            <a:endParaRPr/>
          </a:p>
        </p:txBody>
      </p:sp>
      <p:sp>
        <p:nvSpPr>
          <p:cNvPr id="100" name="Google Shape;100;g5cdd2c31b5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motivação é aquilo que faz você querer superar seus obstáculos, que faz com que você não desista ??</a:t>
            </a:r>
            <a:endParaRPr/>
          </a:p>
        </p:txBody>
      </p:sp>
      <p:sp>
        <p:nvSpPr>
          <p:cNvPr id="106" name="Google Shape;10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Extrínseca refere-se a uma valorização que vem do meio externo: elogio. </a:t>
            </a:r>
            <a:r>
              <a:rPr lang="pt-BR" sz="12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Motivador extrínseco é qualquer coisa fora de si mesmo que você precisa para aumentar a motivação.  Alguns exemplos são:  bônus, notas na escola, medalhas em competições esportivas, etc</a:t>
            </a:r>
            <a:endParaRPr sz="1200" b="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Intrínseca refere-se a um reconhecimento e uma valorização interna do próprio indivíduo está relacionado à satisfação pessoal em alcançar um objetivo pretendido. </a:t>
            </a:r>
            <a:r>
              <a:rPr lang="pt-BR" sz="12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motivação intrínseca é o oposto. Você ganhar um bônus, uma nota alta ou uma medalha não vai motivá-lo, tanto quanto sua alegria no trabalho, na aprendizagem, e todos aqueles fatores que refletem as suas paixões, e a auto-estima pessoal.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E, para quem trabalha em equipe, a motivação intrínseca está diretamente relacionada com como você se sente em relação a sua equipe.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É preciso atender a motivação pessoal de toda e cada pessoa da equipe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Fonte: http://www.caroli.org/motivadores-extrinsecos-e-intrinsecos/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20" name="Google Shape;12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Use o MM para encontrar o que motiva os seus colegas e criar engajamento dentro do ambiente de trabalho.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As cartas nos ajudam em ser um instrumento para guiar uma conversa, a descrer o sentimento sobre um contexto.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As cartas são baseadas em estudo de Daniel Pink.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Reforçar: não existe certo ou errado cada um vai interpretar as cartas de acordo com suas experiências pessoais.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597287ce0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597287ce00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g597287ce00_0_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597287ce00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597287ce00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g597287ce00_0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597287ce0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597287ce00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g597287ce00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Tentar associar com o DISC</a:t>
            </a:r>
            <a:endParaRPr/>
          </a:p>
        </p:txBody>
      </p:sp>
      <p:sp>
        <p:nvSpPr>
          <p:cNvPr id="354" name="Google Shape;354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Exemplo: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Dizer o porquê de fazer as  coisas e permitir a pessoa desenvolver o como.  </a:t>
            </a:r>
            <a:endParaRPr/>
          </a:p>
        </p:txBody>
      </p:sp>
      <p:sp>
        <p:nvSpPr>
          <p:cNvPr id="175" name="Google Shape;175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Dica: diversidade de trabalhadores é a chave para inovação na organização.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Não está relacionado a baixa estima, ok?! A pessoa evita conflito e criticismo. </a:t>
            </a:r>
            <a:endParaRPr/>
          </a:p>
        </p:txBody>
      </p:sp>
      <p:sp>
        <p:nvSpPr>
          <p:cNvPr id="185" name="Google Shape;185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21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Como gerente, Esclareça o que a empresa representa e o que ela tenta alcançar no mundo</a:t>
            </a:r>
            <a:endParaRPr/>
          </a:p>
        </p:txBody>
      </p:sp>
      <p:sp>
        <p:nvSpPr>
          <p:cNvPr id="195" name="Google Shape;195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Como gerente, você pode criar um ambiente no qual as pessoas se sintam empoderadas a tomar a responsabilidade e eles serem também líderes e novos agentes de mudança.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Poder como empoderamento significar facilitando conectividade.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23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Como gerente, como você está proporcionando esse ambiente para as pessoas? Treinamento, desafios, objetivos,....</a:t>
            </a:r>
            <a:endParaRPr/>
          </a:p>
        </p:txBody>
      </p:sp>
      <p:sp>
        <p:nvSpPr>
          <p:cNvPr id="217" name="Google Shape;217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24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25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Normalmente, atuam com baixa produtividade se trabalhar sozinho. Já em duplas, se sente mais confortável.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26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Como gerente, Esclareca o que a empresa representa e o que ela tenta alcançar no mundo</a:t>
            </a:r>
            <a:endParaRPr/>
          </a:p>
        </p:txBody>
      </p:sp>
      <p:sp>
        <p:nvSpPr>
          <p:cNvPr id="250" name="Google Shape;250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Todos os humanos precisam de um senso de ordem e certeza.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28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Como gerente, como você vem proporcionando ambiente para oferecer oportunidade as pessoas fazem progresso em direção a que realmente importa para as pessoas de forma justa e transparente?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2" name="Google Shape;272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29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Falando sobre motivação….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motivação é mais complicado do que pensamos. Não é  uma reflexão diária ou algo que um bate papo do dia a dia.</a:t>
            </a:r>
            <a:endParaRPr/>
          </a:p>
        </p:txBody>
      </p:sp>
      <p:sp>
        <p:nvSpPr>
          <p:cNvPr id="90" name="Google Shape;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21054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31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32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33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070C0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5ca49427ad_0_104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g5ca49427ad_0_104"/>
          <p:cNvSpPr txBox="1">
            <a:spLocks noGrp="1"/>
          </p:cNvSpPr>
          <p:nvPr>
            <p:ph type="ctrTitle"/>
          </p:nvPr>
        </p:nvSpPr>
        <p:spPr>
          <a:xfrm>
            <a:off x="415600" y="522867"/>
            <a:ext cx="11360700" cy="358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9pPr>
          </a:lstStyle>
          <a:p>
            <a:endParaRPr/>
          </a:p>
        </p:txBody>
      </p:sp>
      <p:sp>
        <p:nvSpPr>
          <p:cNvPr id="16" name="Google Shape;16;g5ca49427ad_0_104"/>
          <p:cNvSpPr txBox="1">
            <a:spLocks noGrp="1"/>
          </p:cNvSpPr>
          <p:nvPr>
            <p:ph type="subTitle" idx="1"/>
          </p:nvPr>
        </p:nvSpPr>
        <p:spPr>
          <a:xfrm>
            <a:off x="415600" y="5187200"/>
            <a:ext cx="11360700" cy="941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g5ca49427ad_0_10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0070C0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5ca49427ad_0_109"/>
          <p:cNvSpPr txBox="1">
            <a:spLocks noGrp="1"/>
          </p:cNvSpPr>
          <p:nvPr>
            <p:ph type="title"/>
          </p:nvPr>
        </p:nvSpPr>
        <p:spPr>
          <a:xfrm>
            <a:off x="3737000" y="1070000"/>
            <a:ext cx="47181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20" name="Google Shape;20;g5ca49427ad_0_10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5ca49427ad_0_112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g5ca49427ad_0_112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g5ca49427ad_0_11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5ca49427ad_0_116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5ca49427ad_0_116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5ca49427ad_0_116"/>
          <p:cNvSpPr txBox="1">
            <a:spLocks noGrp="1"/>
          </p:cNvSpPr>
          <p:nvPr>
            <p:ph type="body" idx="2"/>
          </p:nvPr>
        </p:nvSpPr>
        <p:spPr>
          <a:xfrm>
            <a:off x="64432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5ca49427ad_0_1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5ca49427ad_0_121"/>
          <p:cNvSpPr txBox="1">
            <a:spLocks noGrp="1"/>
          </p:cNvSpPr>
          <p:nvPr>
            <p:ph type="title"/>
          </p:nvPr>
        </p:nvSpPr>
        <p:spPr>
          <a:xfrm>
            <a:off x="406400" y="412467"/>
            <a:ext cx="11383500" cy="99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32" name="Google Shape;32;g5ca49427ad_0_12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5ca49427ad_0_124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5" name="Google Shape;35;g5ca49427ad_0_124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6" name="Google Shape;36;g5ca49427ad_0_12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0070C0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5ca49427ad_0_12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g5ca49427ad_0_12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5ca49427ad_0_138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matic SC"/>
              <a:buNone/>
              <a:defRPr sz="3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9" name="Google Shape;49;g5ca49427ad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ca49427ad_0_141"/>
          <p:cNvSpPr txBox="1">
            <a:spLocks noGrp="1"/>
          </p:cNvSpPr>
          <p:nvPr>
            <p:ph type="title" hasCustomPrompt="1"/>
          </p:nvPr>
        </p:nvSpPr>
        <p:spPr>
          <a:xfrm>
            <a:off x="415600" y="1653700"/>
            <a:ext cx="11360700" cy="2642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g5ca49427ad_0_141"/>
          <p:cNvSpPr txBox="1">
            <a:spLocks noGrp="1"/>
          </p:cNvSpPr>
          <p:nvPr>
            <p:ph type="body" idx="1"/>
          </p:nvPr>
        </p:nvSpPr>
        <p:spPr>
          <a:xfrm>
            <a:off x="415600" y="44061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3" name="Google Shape;53;g5ca49427ad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5ca49427ad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ca49427ad_0_1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5ca49427ad_0_1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g5ca49427ad_0_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g5ca49427ad_0_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5ca49427ad_0_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ca49427ad_0_1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5ca49427ad_0_1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g5ca49427ad_0_15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g5ca49427ad_0_1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g5ca49427ad_0_1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5ca49427ad_0_1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500B1ACC-30E2-4A47-8BCB-162D54B49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352" y="6500285"/>
            <a:ext cx="5327649" cy="4133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20000" tIns="62400" rIns="120000" bIns="624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867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867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97B06434-B7DB-47B3-9FCF-1A6129AA369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2200467" cy="287867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C7CCEA23-3D74-4340-80CC-9A0F3D52CA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337F9C23-800E-44F8-946D-015EB7DCA5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 sz="1867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6354D9B3-99C4-4FE7-995E-ED9D16E959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5763EC7D-12CD-495E-B539-CCBFCABC52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EE8A638-E92B-445E-8BC7-890207F9DE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D128E1EC-F0EE-464E-9C06-81EFF3D17E2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B48AB84C-C5B8-4901-B012-EA39803639B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8467" y="6741584"/>
            <a:ext cx="12200467" cy="116416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A255123C-0D6B-4157-B15F-A182D3ADED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9D1C40E7-9F60-411E-AA52-670ABCAF18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 sz="1867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4480F2D4-F0E9-457A-B8A0-5022B835B82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DD5F136D-F007-45F9-8C10-C1943C5BE3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2D3695DE-D24A-44C0-AA90-E7ED92DA83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44AFBAE4-7253-4390-8093-F4182E0624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>
            <a:extLst>
              <a:ext uri="{FF2B5EF4-FFF2-40B4-BE49-F238E27FC236}">
                <a16:creationId xmlns:a16="http://schemas.microsoft.com/office/drawing/2014/main" id="{E9ED96DB-740B-4EFA-9BF1-B5D22E0156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1" y="645585"/>
            <a:ext cx="5092700" cy="323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912284" y="3933825"/>
            <a:ext cx="10363200" cy="6032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828800" y="4652964"/>
            <a:ext cx="8534400" cy="985837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76879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583078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736544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34435" y="1557339"/>
            <a:ext cx="5659967" cy="453548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2" y="1557339"/>
            <a:ext cx="5659967" cy="453548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970689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306668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61536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158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8139158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3613104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06035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976786" y="482601"/>
            <a:ext cx="2880783" cy="56102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34435" y="482601"/>
            <a:ext cx="8439151" cy="56102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912236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FC7B12-CAF1-47D9-ABB3-27954F3DAC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B3B457E-38B8-4AE7-9A71-FD3563D60E98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BCB94F-43A3-4008-B521-99FDA1330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5F96AD-21DA-4419-9C3E-79D559D2E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07D9A09-0300-434E-9B78-385C0319F6AD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0415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9B95AE-174F-4BD1-A2D3-0F202964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7CD663F-0405-4C3C-8929-FAE689201F6D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57D811-61D3-42CB-B511-0160186A5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66EF52-DC12-4293-B7DF-5102340E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D72A467-7F2F-4F33-8FE4-4FB2150BDF85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146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1FC9B6-7687-4961-8EC9-DF1F7B42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8326687-9E8F-4BA8-B659-8543B9EEDE64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2762C5-6CBD-4D8F-AC09-DD62F41ED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4F505E-52E9-4C6F-9060-2892BD13E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49B1CAE-978F-4DB6-AA79-611A176C5ED4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78370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098D9C-4E9C-47F0-BCBB-17139EF768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E5CB7E8-F742-4190-8312-9A3C1F75C6C1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6530FA-E759-4006-BDB4-2EF8CE503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AA153F-0ED1-4E07-8A37-BA3271A1B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514087D-C65E-443C-ABBF-F746C5E11616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9796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14617CF-A0FA-4B64-8F84-9C5FAB9E20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1131CD2-D687-4E8F-8C96-A45758B1B442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F306B92-15C6-4686-81CC-386B00A6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B83F909-D524-4427-ADBA-356D0CFE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1162B66-0C5F-4834-A177-1CB00F3F4BF7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21722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21C3AD8-C9F8-42A0-83A9-3F334B44AA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511F9BB-013F-47B2-9A60-08EC850DBDDF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F03EEF7-FA05-41CD-8B33-99F089A78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CECD8B-AC85-40DD-AF43-1FD6FB459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74CBF16-E934-4244-80D0-E9B9D08D25F8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3526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7E6D233-591F-405D-A7F4-1E82B587E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B67EF50-B79B-4FAF-95EF-FDD758D76355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F73ED04-B1E8-4498-9EBD-7C66DA8F7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C367462-B708-4373-83DD-59E1CB3B5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71FC093-4F8E-47EA-9991-83FC45E79092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15416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8629D31-64DC-499A-9462-831E71422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4C0E582-82FC-4326-8E1C-7DA1E8ECB4D9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0A6CF3-A3E1-4031-A0F7-E4CF4D036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CE8C28-49A7-44D0-9D97-A0B7C9C0F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CE0653D-FEBF-4EBD-8187-710CB50561C8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02684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64B0FD-DE62-44DD-AC5C-A24F80B732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3F61359-50F1-44EC-945E-D960062F64AE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5022D0-7145-4229-A92E-8B27ACFD7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C20312-2DD2-43C6-948D-A2CB53B82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EECCE89-4B76-4D8E-B03B-C3D6FA5C15F6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878696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8EA4B6-085A-44AF-BF98-265E1880F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7255188-C1CA-4739-9E2F-6B376298A52D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988E79-17E6-44C0-AAA0-34490EC71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A8D4E6-08B9-49C7-99E3-AE685B62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3A107EF-648E-40E2-A866-A4105D68A1ED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60093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47FE8D-6DC8-4FE1-9E6A-915BA90F40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B0EA6D5-7683-4E53-AF4D-63DCDC466F32}" type="datetimeFigureOut">
              <a:rPr lang="pt-BR" altLang="pt-BR"/>
              <a:pPr/>
              <a:t>09/10/2019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36051D-2FF6-43CE-930C-4D3EE35C2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F191E1-E4A7-4400-B2FB-781C90006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CED9A1C-0B3A-4277-A9A0-963BEC99B521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2569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5ca49427ad_0_100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1" name="Google Shape;11;g5ca49427ad_0_100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Code Pro"/>
              <a:buChar char="●"/>
              <a:defRPr sz="2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2" name="Google Shape;12;g5ca49427ad_0_10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D394F261-EF97-40FC-9647-0C14CBB482C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34434" y="482600"/>
            <a:ext cx="7586133" cy="93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989F5666-9818-4C77-91AA-43F6DA65B7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34434" y="1557868"/>
            <a:ext cx="11523133" cy="453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D4896EA6-DD01-4E6B-BAA1-33ABDE669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352" y="6500285"/>
            <a:ext cx="5327649" cy="4133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20000" tIns="62400" rIns="120000" bIns="624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867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867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1DC628BC-E981-4919-AB20-A84C920C4D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2200467" cy="287867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EC9040CB-503A-44CC-A7DE-BF7B94F362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C42BA22F-6E40-4F69-8940-4D0F7A43C4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 sz="1867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D155BD18-E158-48EA-A064-35475295CE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AB6A14CF-ED6C-4C21-9B3B-A7F96D64BF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A824D34B-34E0-4F37-AA05-7E905479B8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941E5537-45FC-45A1-A2A1-0AC1D78A55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3D402698-DF9A-46AB-9F0E-A35550C29B8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8467" y="6741584"/>
            <a:ext cx="12200467" cy="116416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7A2A5D09-4C59-4D04-BE81-96141C7437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38EE5A06-565A-4E99-8B75-D4436E49C8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 sz="1867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666DE847-7C1C-4FB0-BA18-F8C0695198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17E69987-4DCD-43FC-B630-D599B39DA5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85C6F834-065F-4623-8A5F-5171E37A6A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7E44C2FF-E780-440E-A719-354BBA5D36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67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031" name="Picture 21">
            <a:extLst>
              <a:ext uri="{FF2B5EF4-FFF2-40B4-BE49-F238E27FC236}">
                <a16:creationId xmlns:a16="http://schemas.microsoft.com/office/drawing/2014/main" id="{857CFEDF-8F69-404B-977D-F4443DC18B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167" y="383117"/>
            <a:ext cx="3302000" cy="112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6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609585"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6pPr>
      <a:lvl7pPr marL="1219170"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7pPr>
      <a:lvl8pPr marL="1828754"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8pPr>
      <a:lvl9pPr marL="2438339"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3733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 sz="3200">
          <a:solidFill>
            <a:schemeClr val="tx1"/>
          </a:solidFill>
          <a:latin typeface="+mn-lt"/>
          <a:ea typeface="Arial" charset="0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667">
          <a:solidFill>
            <a:schemeClr val="tx1"/>
          </a:solidFill>
          <a:latin typeface="+mn-lt"/>
          <a:ea typeface="Arial" charset="0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i="1">
          <a:solidFill>
            <a:schemeClr val="tx1"/>
          </a:solidFill>
          <a:latin typeface="+mn-lt"/>
          <a:ea typeface="Arial" charset="0"/>
          <a:cs typeface="+mn-cs"/>
        </a:defRPr>
      </a:lvl5pPr>
      <a:lvl6pPr marL="3352716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3962301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4571886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5181470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8758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tutano.trampos.co/14411-infografico-7-formas-se-manter-motivad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tutano.trampos.co/14411-infografico-7-formas-se-manter-motivado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amzn.to/2IjWBrK" TargetMode="External"/><Relationship Id="rId3" Type="http://schemas.openxmlformats.org/officeDocument/2006/relationships/image" Target="../media/image14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amzn.to/2ztlqi6" TargetMode="External"/><Relationship Id="rId5" Type="http://schemas.openxmlformats.org/officeDocument/2006/relationships/image" Target="../media/image15.jpg"/><Relationship Id="rId10" Type="http://schemas.openxmlformats.org/officeDocument/2006/relationships/image" Target="../media/image18.jpg"/><Relationship Id="rId4" Type="http://schemas.openxmlformats.org/officeDocument/2006/relationships/hyperlink" Target="https://amzn.to/2zuj8z8" TargetMode="External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3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ted.com/talks/eric_liu_how_to_understand_power" TargetMode="Externa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jpg"/><Relationship Id="rId5" Type="http://schemas.openxmlformats.org/officeDocument/2006/relationships/image" Target="../media/image25.png"/><Relationship Id="rId4" Type="http://schemas.openxmlformats.org/officeDocument/2006/relationships/image" Target="../media/image4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hyperlink" Target="https://www.ted.com/talks/eric_liu_how_to_understand_power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in/ariliguima/" TargetMode="External"/><Relationship Id="rId3" Type="http://schemas.openxmlformats.org/officeDocument/2006/relationships/image" Target="../media/image64.png"/><Relationship Id="rId7" Type="http://schemas.openxmlformats.org/officeDocument/2006/relationships/hyperlink" Target="mailto:janapereira@gmail.com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riliguima@gmail.com" TargetMode="External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hyperlink" Target="https://www.linkedin.com/in/janapereira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miro.com/" TargetMode="External"/><Relationship Id="rId3" Type="http://schemas.openxmlformats.org/officeDocument/2006/relationships/hyperlink" Target="https://blog.dashlane.com/moving-motivators/" TargetMode="External"/><Relationship Id="rId7" Type="http://schemas.openxmlformats.org/officeDocument/2006/relationships/hyperlink" Target="https://amzn.to/2LxwUaM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mzn.to/2XJ4rFm" TargetMode="External"/><Relationship Id="rId5" Type="http://schemas.openxmlformats.org/officeDocument/2006/relationships/hyperlink" Target="https://republica.digital/index.php/2017/06/05/motivadores-pessoais/" TargetMode="External"/><Relationship Id="rId4" Type="http://schemas.openxmlformats.org/officeDocument/2006/relationships/hyperlink" Target="http://agile.pub/facilitacao/conheca-as-motivacoes-do-time/" TargetMode="External"/><Relationship Id="rId9" Type="http://schemas.openxmlformats.org/officeDocument/2006/relationships/hyperlink" Target="https://mural.co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B51C971D-06AF-4462-9D9F-D9EAF62BB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4917" y="4004734"/>
            <a:ext cx="10462683" cy="793751"/>
          </a:xfrm>
        </p:spPr>
        <p:txBody>
          <a:bodyPr/>
          <a:lstStyle/>
          <a:p>
            <a:pPr algn="ctr"/>
            <a:r>
              <a:rPr lang="pt-BR" altLang="pt-BR" b="1" dirty="0"/>
              <a:t>Trilha – Management 3.0 e </a:t>
            </a:r>
            <a:br>
              <a:rPr lang="pt-BR" altLang="pt-BR" b="1" dirty="0"/>
            </a:br>
            <a:r>
              <a:rPr lang="pt-BR" altLang="pt-BR" b="1" dirty="0"/>
              <a:t>Gestão Ágil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EEEC55C2-A54C-4F1D-9211-4DC67B3E35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5535280"/>
            <a:ext cx="8534400" cy="985837"/>
          </a:xfrm>
        </p:spPr>
        <p:txBody>
          <a:bodyPr/>
          <a:lstStyle/>
          <a:p>
            <a:r>
              <a:rPr lang="pt-BR" dirty="0"/>
              <a:t>TDC RECIFE - 2019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"/>
          <p:cNvSpPr txBox="1"/>
          <p:nvPr/>
        </p:nvSpPr>
        <p:spPr>
          <a:xfrm>
            <a:off x="671700" y="611501"/>
            <a:ext cx="10848600" cy="14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Da Motivação a Ação: 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Moving Motivators ao Kata de Melhoria.</a:t>
            </a:r>
            <a:endParaRPr sz="4800"/>
          </a:p>
        </p:txBody>
      </p:sp>
      <p:sp>
        <p:nvSpPr>
          <p:cNvPr id="83" name="Google Shape;83;p2"/>
          <p:cNvSpPr txBox="1"/>
          <p:nvPr/>
        </p:nvSpPr>
        <p:spPr>
          <a:xfrm>
            <a:off x="1120141" y="4840358"/>
            <a:ext cx="105855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Janaína Pereira </a:t>
            </a:r>
            <a:r>
              <a:rPr lang="pt-BR" dirty="0">
                <a:solidFill>
                  <a:schemeClr val="bg1"/>
                </a:solidFill>
              </a:rPr>
              <a:t>                                         </a:t>
            </a:r>
            <a:r>
              <a:rPr lang="pt-BR" sz="44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Ariadne </a:t>
            </a:r>
            <a:r>
              <a:rPr lang="pt-BR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Guimarães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84" name="Google Shape;8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4300" y="3048750"/>
            <a:ext cx="1306900" cy="144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"/>
          <p:cNvPicPr preferRelativeResize="0"/>
          <p:nvPr/>
        </p:nvPicPr>
        <p:blipFill rotWithShape="1">
          <a:blip r:embed="rId4">
            <a:alphaModFix/>
          </a:blip>
          <a:srcRect b="12434"/>
          <a:stretch/>
        </p:blipFill>
        <p:spPr>
          <a:xfrm>
            <a:off x="8354032" y="2967292"/>
            <a:ext cx="1306902" cy="1523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4244" y="3485303"/>
            <a:ext cx="2676743" cy="665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bracar arvore">
            <a:extLst>
              <a:ext uri="{FF2B5EF4-FFF2-40B4-BE49-F238E27FC236}">
                <a16:creationId xmlns:a16="http://schemas.microsoft.com/office/drawing/2014/main" id="{8B91159D-F7BF-429F-9C28-03167366E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25" y="575909"/>
            <a:ext cx="5740323" cy="3690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eta todas as direÃ§Ãµes pessoa">
            <a:extLst>
              <a:ext uri="{FF2B5EF4-FFF2-40B4-BE49-F238E27FC236}">
                <a16:creationId xmlns:a16="http://schemas.microsoft.com/office/drawing/2014/main" id="{C8175F75-BC71-430B-A5A9-D28A66C8F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415" y="2919418"/>
            <a:ext cx="5551591" cy="3690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40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889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9" descr="Related image"/>
          <p:cNvPicPr preferRelativeResize="0"/>
          <p:nvPr/>
        </p:nvPicPr>
        <p:blipFill rotWithShape="1">
          <a:blip r:embed="rId3">
            <a:alphaModFix amt="50000"/>
          </a:blip>
          <a:srcRect l="15404" r="5484"/>
          <a:stretch/>
        </p:blipFill>
        <p:spPr>
          <a:xfrm>
            <a:off x="20" y="-158141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9"/>
          <p:cNvSpPr txBox="1">
            <a:spLocks noGrp="1"/>
          </p:cNvSpPr>
          <p:nvPr>
            <p:ph type="ctrTitle"/>
          </p:nvPr>
        </p:nvSpPr>
        <p:spPr>
          <a:xfrm>
            <a:off x="1513498" y="3489760"/>
            <a:ext cx="9172387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400"/>
              <a:buFont typeface="Calibri"/>
              <a:buNone/>
            </a:pPr>
            <a:br>
              <a:rPr lang="pt-BR" sz="7400" dirty="0">
                <a:solidFill>
                  <a:schemeClr val="bg1"/>
                </a:solidFill>
              </a:rPr>
            </a:br>
            <a:r>
              <a:rPr lang="pt-BR" sz="7400" dirty="0">
                <a:solidFill>
                  <a:schemeClr val="bg1"/>
                </a:solidFill>
              </a:rPr>
              <a:t>O que é motivação?</a:t>
            </a:r>
            <a:br>
              <a:rPr lang="pt-BR" sz="7400" dirty="0">
                <a:solidFill>
                  <a:schemeClr val="bg1"/>
                </a:solidFill>
              </a:rPr>
            </a:br>
            <a:endParaRPr sz="7400" dirty="0">
              <a:solidFill>
                <a:schemeClr val="bg1"/>
              </a:solidFill>
            </a:endParaRPr>
          </a:p>
        </p:txBody>
      </p:sp>
      <p:sp>
        <p:nvSpPr>
          <p:cNvPr id="94" name="Google Shape;94;p9"/>
          <p:cNvSpPr txBox="1"/>
          <p:nvPr/>
        </p:nvSpPr>
        <p:spPr>
          <a:xfrm>
            <a:off x="3285312" y="317995"/>
            <a:ext cx="184731" cy="74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2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9" descr="Image result for motivaÃ§Ã£o mem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9"/>
          <p:cNvSpPr/>
          <p:nvPr/>
        </p:nvSpPr>
        <p:spPr>
          <a:xfrm>
            <a:off x="112816" y="246374"/>
            <a:ext cx="445200" cy="359400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rgbClr val="0070C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cdd2c31b5_0_1"/>
          <p:cNvSpPr txBox="1">
            <a:spLocks noGrp="1"/>
          </p:cNvSpPr>
          <p:nvPr>
            <p:ph type="title"/>
          </p:nvPr>
        </p:nvSpPr>
        <p:spPr>
          <a:xfrm>
            <a:off x="653675" y="701800"/>
            <a:ext cx="109674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Motivação =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motivo + ação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70C0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 txBox="1">
            <a:spLocks noGrp="1"/>
          </p:cNvSpPr>
          <p:nvPr>
            <p:ph type="body" idx="1"/>
          </p:nvPr>
        </p:nvSpPr>
        <p:spPr>
          <a:xfrm>
            <a:off x="-18836" y="6417425"/>
            <a:ext cx="12210836" cy="477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pt-BR" sz="2000" b="1">
                <a:solidFill>
                  <a:srgbClr val="002060"/>
                </a:solidFill>
              </a:rPr>
              <a:t>Fonte:</a:t>
            </a:r>
            <a:r>
              <a:rPr lang="pt-BR" sz="2000" b="1"/>
              <a:t> </a:t>
            </a:r>
            <a:r>
              <a:rPr lang="pt-BR" sz="2000" b="1" u="sng">
                <a:solidFill>
                  <a:schemeClr val="hlink"/>
                </a:solidFill>
                <a:hlinkClick r:id="rId3"/>
              </a:rPr>
              <a:t>http://tutano.trampos.co/14411-infografico-7-formas-se-manter-motivado/</a:t>
            </a:r>
            <a:endParaRPr lang="pt-BR" sz="2000" b="1">
              <a:solidFill>
                <a:schemeClr val="hlink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lang="pt-BR" sz="2000"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2100"/>
              </a:spcAft>
              <a:buClr>
                <a:schemeClr val="lt1"/>
              </a:buClr>
              <a:buSzPts val="1800"/>
              <a:buNone/>
            </a:pPr>
            <a:endParaRPr lang="pt-BR" sz="2000" b="1"/>
          </a:p>
        </p:txBody>
      </p:sp>
      <p:pic>
        <p:nvPicPr>
          <p:cNvPr id="109" name="Google Shape;109;p10"/>
          <p:cNvPicPr preferRelativeResize="0"/>
          <p:nvPr/>
        </p:nvPicPr>
        <p:blipFill rotWithShape="1">
          <a:blip r:embed="rId4">
            <a:alphaModFix/>
          </a:blip>
          <a:srcRect t="10257" r="418"/>
          <a:stretch/>
        </p:blipFill>
        <p:spPr>
          <a:xfrm>
            <a:off x="2257958" y="0"/>
            <a:ext cx="8046141" cy="641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 txBox="1">
            <a:spLocks noGrp="1"/>
          </p:cNvSpPr>
          <p:nvPr>
            <p:ph type="body" idx="1"/>
          </p:nvPr>
        </p:nvSpPr>
        <p:spPr>
          <a:xfrm>
            <a:off x="0" y="6317672"/>
            <a:ext cx="12192000" cy="1080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pt-BR" sz="2000" b="1" dirty="0">
                <a:solidFill>
                  <a:schemeClr val="bg1"/>
                </a:solidFill>
              </a:rPr>
              <a:t>Fonte: </a:t>
            </a:r>
            <a:r>
              <a:rPr lang="pt-BR" sz="2000" b="1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http://tutano.trampos.co/14411-infografico-7-formas-se-manter-motivado/</a:t>
            </a:r>
            <a:endParaRPr lang="pt-BR" sz="2000" b="1" dirty="0">
              <a:solidFill>
                <a:schemeClr val="bg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1800" dirty="0">
              <a:solidFill>
                <a:schemeClr val="bg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2100"/>
              </a:spcAft>
              <a:buClr>
                <a:schemeClr val="lt1"/>
              </a:buClr>
              <a:buSzPts val="1800"/>
              <a:buNone/>
            </a:pPr>
            <a:endParaRPr sz="1800" dirty="0">
              <a:solidFill>
                <a:schemeClr val="bg1"/>
              </a:solidFill>
            </a:endParaRPr>
          </a:p>
        </p:txBody>
      </p:sp>
      <p:pic>
        <p:nvPicPr>
          <p:cNvPr id="116" name="Google Shape;11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7881" y="126286"/>
            <a:ext cx="8676237" cy="6008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4"/>
          <p:cNvPicPr preferRelativeResize="0"/>
          <p:nvPr/>
        </p:nvPicPr>
        <p:blipFill rotWithShape="1">
          <a:blip r:embed="rId3">
            <a:alphaModFix amt="50000"/>
          </a:blip>
          <a:srcRect t="5533" b="5532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4"/>
          <p:cNvSpPr txBox="1">
            <a:spLocks noGrp="1"/>
          </p:cNvSpPr>
          <p:nvPr>
            <p:ph type="ctrTitle"/>
          </p:nvPr>
        </p:nvSpPr>
        <p:spPr>
          <a:xfrm>
            <a:off x="865" y="4195302"/>
            <a:ext cx="6938356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br>
              <a:rPr lang="pt-BR" sz="5400">
                <a:solidFill>
                  <a:srgbClr val="FFFFFF"/>
                </a:solidFill>
              </a:rPr>
            </a:br>
            <a:r>
              <a:rPr lang="pt-BR" sz="5400">
                <a:solidFill>
                  <a:srgbClr val="FFFFFF"/>
                </a:solidFill>
              </a:rPr>
              <a:t>Como “encontrar” a motivação?</a:t>
            </a:r>
            <a:br>
              <a:rPr lang="pt-BR" sz="5400">
                <a:solidFill>
                  <a:srgbClr val="FFFFFF"/>
                </a:solidFill>
              </a:rPr>
            </a:br>
            <a:endParaRPr sz="5400">
              <a:solidFill>
                <a:srgbClr val="FFFFFF"/>
              </a:solidFill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3285312" y="317995"/>
            <a:ext cx="184731" cy="74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2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4" descr="Image result for motivaÃ§Ã£o mem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 descr="Image result for Richard M. Ryan ("/>
          <p:cNvSpPr/>
          <p:nvPr/>
        </p:nvSpPr>
        <p:spPr>
          <a:xfrm>
            <a:off x="15130114" y="-58326"/>
            <a:ext cx="84580" cy="84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15" descr="Image result for daniel pink"/>
          <p:cNvPicPr preferRelativeResize="0"/>
          <p:nvPr/>
        </p:nvPicPr>
        <p:blipFill rotWithShape="1">
          <a:blip r:embed="rId3">
            <a:alphaModFix/>
          </a:blip>
          <a:srcRect l="19315" t="418" r="20951" b="-1935"/>
          <a:stretch/>
        </p:blipFill>
        <p:spPr>
          <a:xfrm>
            <a:off x="257485" y="738222"/>
            <a:ext cx="957898" cy="108526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 txBox="1"/>
          <p:nvPr/>
        </p:nvSpPr>
        <p:spPr>
          <a:xfrm>
            <a:off x="156150" y="1727449"/>
            <a:ext cx="1284454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latin typeface="Calibri"/>
                <a:ea typeface="Calibri"/>
                <a:cs typeface="Calibri"/>
                <a:sym typeface="Calibri"/>
                <a:hlinkClick r:id="rId4"/>
              </a:rPr>
              <a:t>Daniel Pink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latin typeface="Calibri"/>
                <a:ea typeface="Calibri"/>
                <a:cs typeface="Calibri"/>
                <a:sym typeface="Calibri"/>
                <a:hlinkClick r:id="rId4"/>
              </a:rPr>
              <a:t>Drive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15" descr="https://upload.wikimedia.org/wikipedia/commons/thumb/e/e0/Steven_Reiss.jpg/220px-Steven_Reiss.jpg"/>
          <p:cNvPicPr preferRelativeResize="0"/>
          <p:nvPr/>
        </p:nvPicPr>
        <p:blipFill rotWithShape="1">
          <a:blip r:embed="rId5">
            <a:alphaModFix/>
          </a:blip>
          <a:srcRect l="18424" r="26873" b="57324"/>
          <a:stretch/>
        </p:blipFill>
        <p:spPr>
          <a:xfrm>
            <a:off x="196434" y="3297523"/>
            <a:ext cx="1079999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 txBox="1"/>
          <p:nvPr/>
        </p:nvSpPr>
        <p:spPr>
          <a:xfrm>
            <a:off x="196434" y="4185441"/>
            <a:ext cx="1586081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latin typeface="Calibri"/>
                <a:ea typeface="Calibri"/>
                <a:cs typeface="Calibri"/>
                <a:sym typeface="Calibri"/>
                <a:hlinkClick r:id="rId6"/>
              </a:rPr>
              <a:t>Steven Reiss  Who am I?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15" descr="Edward L Deci.jpg"/>
          <p:cNvPicPr preferRelativeResize="0"/>
          <p:nvPr/>
        </p:nvPicPr>
        <p:blipFill rotWithShape="1">
          <a:blip r:embed="rId7">
            <a:alphaModFix/>
          </a:blip>
          <a:srcRect l="15378" r="19719" b="33913"/>
          <a:stretch/>
        </p:blipFill>
        <p:spPr>
          <a:xfrm>
            <a:off x="10114906" y="1189987"/>
            <a:ext cx="8485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5"/>
          <p:cNvSpPr txBox="1"/>
          <p:nvPr/>
        </p:nvSpPr>
        <p:spPr>
          <a:xfrm>
            <a:off x="9844211" y="2222546"/>
            <a:ext cx="1119195" cy="95410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u="sng">
                <a:latin typeface="Calibri"/>
                <a:ea typeface="Calibri"/>
                <a:cs typeface="Calibri"/>
                <a:sym typeface="Calibri"/>
                <a:hlinkClick r:id="rId8"/>
              </a:rPr>
              <a:t>EdwardL. Deci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5" descr="Image result for Richard M. Ryan ("/>
          <p:cNvPicPr preferRelativeResize="0"/>
          <p:nvPr/>
        </p:nvPicPr>
        <p:blipFill rotWithShape="1">
          <a:blip r:embed="rId9">
            <a:alphaModFix/>
          </a:blip>
          <a:srcRect l="20340" r="19079" b="-3967"/>
          <a:stretch/>
        </p:blipFill>
        <p:spPr>
          <a:xfrm>
            <a:off x="10963406" y="1189987"/>
            <a:ext cx="943492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/>
        </p:nvSpPr>
        <p:spPr>
          <a:xfrm>
            <a:off x="10905725" y="2222546"/>
            <a:ext cx="1058855" cy="10772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u="sng">
                <a:latin typeface="Calibri"/>
                <a:ea typeface="Calibri"/>
                <a:cs typeface="Calibri"/>
                <a:sym typeface="Calibri"/>
                <a:hlinkClick r:id="rId8"/>
              </a:rPr>
              <a:t>Richard M. Ryan </a:t>
            </a:r>
            <a:br>
              <a:rPr lang="pt-BR" sz="1800">
                <a:latin typeface="Calibri"/>
                <a:ea typeface="Calibri"/>
                <a:cs typeface="Calibri"/>
                <a:sym typeface="Calibri"/>
              </a:rPr>
            </a:b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9810740" y="2702068"/>
            <a:ext cx="2381260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u="sng">
                <a:latin typeface="Calibri"/>
                <a:ea typeface="Calibri"/>
                <a:cs typeface="Calibri"/>
                <a:sym typeface="Calibri"/>
                <a:hlinkClick r:id="rId8"/>
              </a:rPr>
              <a:t>Self-Determination Theory: Basic Psychological Needs in Motivation, Development, and Wellness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15" descr="Image result for moving motivator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41777" y="328532"/>
            <a:ext cx="7191202" cy="539340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5"/>
          <p:cNvSpPr txBox="1"/>
          <p:nvPr/>
        </p:nvSpPr>
        <p:spPr>
          <a:xfrm>
            <a:off x="623844" y="5729958"/>
            <a:ext cx="11088086" cy="112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7400"/>
              <a:buFont typeface="Calibri"/>
              <a:buNone/>
            </a:pPr>
            <a:r>
              <a:rPr lang="pt-BR" sz="7400" b="1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Moving</a:t>
            </a:r>
            <a:r>
              <a:rPr lang="pt-BR" sz="7400" b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7400" b="1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Motivator</a:t>
            </a:r>
            <a:endParaRPr lang="pt-BR" sz="7400" b="1" err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3" name="Google Shape;143;p15"/>
          <p:cNvSpPr/>
          <p:nvPr/>
        </p:nvSpPr>
        <p:spPr>
          <a:xfrm>
            <a:off x="112816" y="24637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tx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7" descr="Image result for quando usar ?"/>
          <p:cNvPicPr preferRelativeResize="0"/>
          <p:nvPr/>
        </p:nvPicPr>
        <p:blipFill rotWithShape="1">
          <a:blip r:embed="rId3">
            <a:alphaModFix/>
          </a:blip>
          <a:srcRect l="2676" r="45448"/>
          <a:stretch/>
        </p:blipFill>
        <p:spPr>
          <a:xfrm>
            <a:off x="2468" y="9"/>
            <a:ext cx="6324602" cy="690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 descr="A close up of a logo&#10;&#10;Description generated with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7"/>
          <p:cNvSpPr txBox="1">
            <a:spLocks noGrp="1"/>
          </p:cNvSpPr>
          <p:nvPr>
            <p:ph type="title"/>
          </p:nvPr>
        </p:nvSpPr>
        <p:spPr>
          <a:xfrm>
            <a:off x="4641744" y="203427"/>
            <a:ext cx="7008000" cy="13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</a:pPr>
            <a:r>
              <a:rPr lang="pt-BR">
                <a:solidFill>
                  <a:srgbClr val="000000"/>
                </a:solidFill>
              </a:rPr>
              <a:t>Por qual motivo usar?</a:t>
            </a:r>
            <a:endParaRPr lang="pt-BR"/>
          </a:p>
        </p:txBody>
      </p:sp>
      <p:sp>
        <p:nvSpPr>
          <p:cNvPr id="152" name="Google Shape;152;p17"/>
          <p:cNvSpPr txBox="1">
            <a:spLocks noGrp="1"/>
          </p:cNvSpPr>
          <p:nvPr>
            <p:ph type="body" idx="1"/>
          </p:nvPr>
        </p:nvSpPr>
        <p:spPr>
          <a:xfrm>
            <a:off x="5554306" y="1734831"/>
            <a:ext cx="6389705" cy="462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pt-BR" sz="2800" dirty="0">
                <a:solidFill>
                  <a:srgbClr val="000000"/>
                </a:solidFill>
              </a:rPr>
              <a:t> Conhecer mais sobre alguém;</a:t>
            </a:r>
            <a:endParaRPr sz="28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pt-BR" sz="2800" dirty="0">
                <a:solidFill>
                  <a:srgbClr val="000000"/>
                </a:solidFill>
              </a:rPr>
              <a:t> Acompanhar o momento da pessoa baseado na motivação e relacionar ao seu papel dentro da empresa;</a:t>
            </a:r>
            <a:endParaRPr sz="28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r>
              <a:rPr lang="pt-BR" sz="2800" dirty="0">
                <a:solidFill>
                  <a:srgbClr val="000000"/>
                </a:solidFill>
              </a:rPr>
              <a:t> Utilizar como ferramenta de apoio para saber o impacto em alguma mudança organizacional.</a:t>
            </a:r>
            <a:endParaRPr sz="2800" dirty="0"/>
          </a:p>
          <a:p>
            <a:pPr marL="2286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1800"/>
              <a:buNone/>
            </a:pP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112816" y="24637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accent2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1832" y="3770330"/>
            <a:ext cx="3619407" cy="200455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3"/>
          <p:cNvSpPr txBox="1">
            <a:spLocks noGrp="1"/>
          </p:cNvSpPr>
          <p:nvPr>
            <p:ph type="title"/>
          </p:nvPr>
        </p:nvSpPr>
        <p:spPr>
          <a:xfrm>
            <a:off x="161115" y="1043180"/>
            <a:ext cx="9269823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pt-BR" sz="6600" dirty="0"/>
              <a:t>ENTENDA OS MOTIVOS DA ORGANIZAÇÃO NÃO MOTIVAREM AS PESSOAS.</a:t>
            </a:r>
            <a:endParaRPr sz="6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4" descr="Image result for moving motivator"/>
          <p:cNvPicPr preferRelativeResize="0"/>
          <p:nvPr/>
        </p:nvPicPr>
        <p:blipFill rotWithShape="1">
          <a:blip r:embed="rId3">
            <a:alphaModFix amt="50000"/>
          </a:blip>
          <a:srcRect t="13984" b="11015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4"/>
          <p:cNvSpPr txBox="1">
            <a:spLocks noGrp="1"/>
          </p:cNvSpPr>
          <p:nvPr>
            <p:ph type="ctrTitle"/>
          </p:nvPr>
        </p:nvSpPr>
        <p:spPr>
          <a:xfrm>
            <a:off x="371216" y="4720120"/>
            <a:ext cx="11439900" cy="195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pt-BR" sz="8000">
                <a:solidFill>
                  <a:srgbClr val="FFFFFF"/>
                </a:solidFill>
              </a:rPr>
              <a:t>Como a dinâmica funciona?</a:t>
            </a:r>
            <a:endParaRPr lang="pt-BR" sz="8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9540" y="3814390"/>
            <a:ext cx="1836522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7042" y="3818211"/>
            <a:ext cx="1859999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44818" y="3814404"/>
            <a:ext cx="1805084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70528" y="3814390"/>
            <a:ext cx="1838813" cy="180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" name="Google Shape;295;p35"/>
          <p:cNvCxnSpPr/>
          <p:nvPr/>
        </p:nvCxnSpPr>
        <p:spPr>
          <a:xfrm flipH="1">
            <a:off x="1297575" y="3601531"/>
            <a:ext cx="2130600" cy="138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96" name="Google Shape;296;p35"/>
          <p:cNvCxnSpPr/>
          <p:nvPr/>
        </p:nvCxnSpPr>
        <p:spPr>
          <a:xfrm rot="10800000" flipH="1">
            <a:off x="9324121" y="3522572"/>
            <a:ext cx="1950300" cy="75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97" name="Google Shape;297;p35"/>
          <p:cNvSpPr txBox="1"/>
          <p:nvPr/>
        </p:nvSpPr>
        <p:spPr>
          <a:xfrm>
            <a:off x="1662049" y="3170860"/>
            <a:ext cx="174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Mais importante</a:t>
            </a:r>
            <a:endParaRPr/>
          </a:p>
        </p:txBody>
      </p:sp>
      <p:sp>
        <p:nvSpPr>
          <p:cNvPr id="298" name="Google Shape;298;p35"/>
          <p:cNvSpPr txBox="1"/>
          <p:nvPr/>
        </p:nvSpPr>
        <p:spPr>
          <a:xfrm>
            <a:off x="9192771" y="3098973"/>
            <a:ext cx="1938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Menos importante</a:t>
            </a:r>
            <a:endParaRPr/>
          </a:p>
        </p:txBody>
      </p:sp>
      <p:sp>
        <p:nvSpPr>
          <p:cNvPr id="299" name="Google Shape;299;p35"/>
          <p:cNvSpPr/>
          <p:nvPr/>
        </p:nvSpPr>
        <p:spPr>
          <a:xfrm>
            <a:off x="684073" y="11243"/>
            <a:ext cx="10828200" cy="3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14400" marR="0" lvl="1" indent="-3937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AutoNum type="arabicPeriod"/>
            </a:pPr>
            <a:r>
              <a:rPr lang="pt-BR" sz="2800" b="1" dirty="0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O</a:t>
            </a:r>
            <a:r>
              <a:rPr lang="pt-BR" sz="2800" b="1" i="0" u="none" strike="noStrike" cap="none" dirty="0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rdenar as cartas (esquerda mais importante, direita menos importante) por critério de relevância que a pessoa entenda que a motiva/valoriza de acordo com o contexto atual da pessoa.</a:t>
            </a:r>
            <a:endParaRPr sz="2800" b="1" i="0" u="none" strike="noStrike" cap="none" dirty="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AutoNum type="arabicPeriod"/>
            </a:pPr>
            <a:r>
              <a:rPr lang="pt-BR" sz="2800" b="1" dirty="0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Mover a carta para cima se estiver sendo impactada positivamente, para baixo se for negativo, e se não tem impacto manter na posição.</a:t>
            </a:r>
            <a:endParaRPr sz="2800" b="1" dirty="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marR="0" lvl="1" indent="-279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2000" b="1" i="0" u="none" strike="noStrike" cap="none" dirty="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0" name="Google Shape;300;p35"/>
          <p:cNvSpPr/>
          <p:nvPr/>
        </p:nvSpPr>
        <p:spPr>
          <a:xfrm>
            <a:off x="112816" y="24637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tx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2" name="Google Shape;302;p35"/>
          <p:cNvCxnSpPr/>
          <p:nvPr/>
        </p:nvCxnSpPr>
        <p:spPr>
          <a:xfrm rot="10800000">
            <a:off x="1044058" y="3669725"/>
            <a:ext cx="2100" cy="27447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03" name="Google Shape;303;p35"/>
          <p:cNvCxnSpPr/>
          <p:nvPr/>
        </p:nvCxnSpPr>
        <p:spPr>
          <a:xfrm>
            <a:off x="11507926" y="3943651"/>
            <a:ext cx="0" cy="22914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04" name="Google Shape;304;p35"/>
          <p:cNvSpPr txBox="1"/>
          <p:nvPr/>
        </p:nvSpPr>
        <p:spPr>
          <a:xfrm rot="-5400000">
            <a:off x="-571745" y="4711051"/>
            <a:ext cx="2299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Impacta Positivamente</a:t>
            </a:r>
            <a:endParaRPr/>
          </a:p>
        </p:txBody>
      </p:sp>
      <p:sp>
        <p:nvSpPr>
          <p:cNvPr id="305" name="Google Shape;305;p35"/>
          <p:cNvSpPr txBox="1"/>
          <p:nvPr/>
        </p:nvSpPr>
        <p:spPr>
          <a:xfrm rot="5400000">
            <a:off x="10798512" y="4892251"/>
            <a:ext cx="2410200" cy="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Impacta Negativamente</a:t>
            </a:r>
            <a:endParaRPr/>
          </a:p>
        </p:txBody>
      </p:sp>
      <p:pic>
        <p:nvPicPr>
          <p:cNvPr id="306" name="Google Shape;306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10173" y="3814390"/>
            <a:ext cx="1800000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9 1.11022E-16 L 0.16667 -0.0011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0.16381 -0.0004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0.01065 L -0.32695 0.01644 " pathEditMode="fixed" rAng="0" ptsTypes="AA">
                                      <p:cBhvr>
                                        <p:cTn id="35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0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022E-16 L 0.00208 -0.112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022E-16 L -0.00065 0.1312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/>
      <p:bldP spid="30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597287ce00_0_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Você com você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6953DE-FE39-4D2F-BD85-C5195149E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377" y="1211028"/>
            <a:ext cx="8065958" cy="5159791"/>
          </a:xfrm>
        </p:spPr>
        <p:txBody>
          <a:bodyPr/>
          <a:lstStyle/>
          <a:p>
            <a:pPr lvl="0" indent="-393700">
              <a:lnSpc>
                <a:spcPct val="125000"/>
              </a:lnSpc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b="1" dirty="0">
                <a:solidFill>
                  <a:schemeClr val="bg1"/>
                </a:solidFill>
              </a:rPr>
              <a:t>Reserve um tempo e espaço para você se concentrar sobre o seu momento;</a:t>
            </a:r>
          </a:p>
          <a:p>
            <a:pPr lvl="0" indent="-393700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b="1" dirty="0">
                <a:solidFill>
                  <a:schemeClr val="bg1"/>
                </a:solidFill>
              </a:rPr>
              <a:t>Revise as cartas para si;</a:t>
            </a:r>
          </a:p>
          <a:p>
            <a:pPr lvl="0" indent="-393700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b="1" dirty="0">
                <a:solidFill>
                  <a:schemeClr val="bg1"/>
                </a:solidFill>
              </a:rPr>
              <a:t>Pense sobre o assunto que quer refletir (Troca de emprego, mudanças na vida, </a:t>
            </a:r>
            <a:r>
              <a:rPr lang="pt-BR" b="1" dirty="0" err="1">
                <a:solidFill>
                  <a:schemeClr val="bg1"/>
                </a:solidFill>
              </a:rPr>
              <a:t>etc</a:t>
            </a:r>
            <a:r>
              <a:rPr lang="pt-BR" b="1" dirty="0">
                <a:solidFill>
                  <a:schemeClr val="bg1"/>
                </a:solidFill>
              </a:rPr>
              <a:t>);</a:t>
            </a:r>
          </a:p>
          <a:p>
            <a:pPr lvl="0" indent="-393700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b="1" dirty="0">
                <a:solidFill>
                  <a:schemeClr val="bg1"/>
                </a:solidFill>
              </a:rPr>
              <a:t>Realize os passos da dinâmica;</a:t>
            </a:r>
          </a:p>
          <a:p>
            <a:pPr lvl="0" indent="-393700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b="1" dirty="0">
                <a:solidFill>
                  <a:schemeClr val="bg1"/>
                </a:solidFill>
              </a:rPr>
              <a:t>Registre o seu </a:t>
            </a:r>
            <a:r>
              <a:rPr lang="pt-BR" sz="2800" b="1" dirty="0">
                <a:solidFill>
                  <a:schemeClr val="bg1"/>
                </a:solidFill>
              </a:rPr>
              <a:t>momento</a:t>
            </a:r>
            <a:r>
              <a:rPr lang="pt-BR" b="1" dirty="0">
                <a:solidFill>
                  <a:schemeClr val="bg1"/>
                </a:solidFill>
              </a:rPr>
              <a:t> e o seu resultado (Vídeos, fotos, </a:t>
            </a:r>
            <a:r>
              <a:rPr lang="pt-BR" b="1" dirty="0" err="1">
                <a:solidFill>
                  <a:schemeClr val="bg1"/>
                </a:solidFill>
              </a:rPr>
              <a:t>sketchs</a:t>
            </a:r>
            <a:r>
              <a:rPr lang="pt-BR" b="1" dirty="0">
                <a:solidFill>
                  <a:schemeClr val="bg1"/>
                </a:solidFill>
              </a:rPr>
              <a:t>, anotações), ajudam a lembrar;</a:t>
            </a:r>
          </a:p>
          <a:p>
            <a:pPr lvl="0" indent="-393700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b="1" dirty="0">
                <a:solidFill>
                  <a:schemeClr val="bg1"/>
                </a:solidFill>
              </a:rPr>
              <a:t>Reflita sobre ações, caso necessário, para ajudar na sua jornada;</a:t>
            </a:r>
          </a:p>
          <a:p>
            <a:pPr>
              <a:buFont typeface="Wingdings" panose="05000000000000000000" pitchFamily="2" charset="2"/>
              <a:buChar char="q"/>
            </a:pP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Image result for vocÃª espelho">
            <a:extLst>
              <a:ext uri="{FF2B5EF4-FFF2-40B4-BE49-F238E27FC236}">
                <a16:creationId xmlns:a16="http://schemas.microsoft.com/office/drawing/2014/main" id="{4038744A-10F2-4A57-BBAF-535EEB746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511" y="244528"/>
            <a:ext cx="3710768" cy="382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300;p35">
            <a:extLst>
              <a:ext uri="{FF2B5EF4-FFF2-40B4-BE49-F238E27FC236}">
                <a16:creationId xmlns:a16="http://schemas.microsoft.com/office/drawing/2014/main" id="{72C367E8-A2CE-4B8D-8E01-B6CD33877302}"/>
              </a:ext>
            </a:extLst>
          </p:cNvPr>
          <p:cNvSpPr/>
          <p:nvPr/>
        </p:nvSpPr>
        <p:spPr>
          <a:xfrm>
            <a:off x="112816" y="24637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tx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597287ce00_0_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9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Líder e liderada/o.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28" name="Google Shape;328;g597287ce00_0_27"/>
          <p:cNvSpPr txBox="1">
            <a:spLocks noGrp="1"/>
          </p:cNvSpPr>
          <p:nvPr>
            <p:ph type="body" idx="1"/>
          </p:nvPr>
        </p:nvSpPr>
        <p:spPr>
          <a:xfrm>
            <a:off x="526173" y="1046850"/>
            <a:ext cx="7370135" cy="4764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6400" algn="just">
              <a:lnSpc>
                <a:spcPct val="125000"/>
              </a:lnSpc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Reserve um tempo e espaço para que vocês conversem;</a:t>
            </a:r>
            <a:endParaRPr sz="2000" dirty="0">
              <a:solidFill>
                <a:schemeClr val="bg1"/>
              </a:solidFill>
            </a:endParaRPr>
          </a:p>
          <a:p>
            <a:pPr marL="406400" algn="just">
              <a:lnSpc>
                <a:spcPct val="125000"/>
              </a:lnSpc>
              <a:spcBef>
                <a:spcPts val="0"/>
              </a:spcBef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Explique a dinâmica a pessoa;</a:t>
            </a:r>
            <a:endParaRPr sz="2000" dirty="0">
              <a:solidFill>
                <a:schemeClr val="bg1"/>
              </a:solidFill>
            </a:endParaRPr>
          </a:p>
          <a:p>
            <a:pPr marL="406400" algn="just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b="1" u="sng" dirty="0">
                <a:solidFill>
                  <a:schemeClr val="bg1"/>
                </a:solidFill>
              </a:rPr>
              <a:t>Pergunte se a pessoa tem alguma dúvida sobre as cartas;</a:t>
            </a:r>
            <a:endParaRPr b="1" u="sng" dirty="0">
              <a:solidFill>
                <a:schemeClr val="bg1"/>
              </a:solidFill>
            </a:endParaRPr>
          </a:p>
          <a:p>
            <a:pPr marL="406400" algn="just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Peça para a pessoa ordenar as cartas refletindo sobre seu momento no trabalho;</a:t>
            </a:r>
            <a:endParaRPr sz="2000" dirty="0">
              <a:solidFill>
                <a:schemeClr val="bg1"/>
              </a:solidFill>
            </a:endParaRPr>
          </a:p>
          <a:p>
            <a:pPr marL="406400" algn="just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Aguarde em silêncio enquanto o/a liderado(a) ordena as cartas;</a:t>
            </a:r>
            <a:endParaRPr sz="2000" dirty="0">
              <a:solidFill>
                <a:schemeClr val="bg1"/>
              </a:solidFill>
            </a:endParaRPr>
          </a:p>
          <a:p>
            <a:pPr marL="406400" algn="just">
              <a:lnSpc>
                <a:spcPct val="125000"/>
              </a:lnSpc>
              <a:spcBef>
                <a:spcPts val="0"/>
              </a:spcBef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Peça ao seu/sua liderado(a) que comente sobre sua ordenação;</a:t>
            </a:r>
            <a:endParaRPr sz="2000" dirty="0">
              <a:solidFill>
                <a:schemeClr val="bg1"/>
              </a:solidFill>
            </a:endParaRPr>
          </a:p>
          <a:p>
            <a:pPr marL="406400" algn="just">
              <a:lnSpc>
                <a:spcPct val="125000"/>
              </a:lnSpc>
              <a:spcBef>
                <a:spcPts val="0"/>
              </a:spcBef>
              <a:buSzPts val="2600"/>
              <a:buFont typeface="Wingdings" panose="05000000000000000000" pitchFamily="2" charset="2"/>
              <a:buChar char="q"/>
            </a:pPr>
            <a:r>
              <a:rPr lang="pt-BR" b="1" u="sng" dirty="0">
                <a:solidFill>
                  <a:schemeClr val="bg1"/>
                </a:solidFill>
              </a:rPr>
              <a:t>Exerça sua escuta ativa;</a:t>
            </a:r>
            <a:endParaRPr b="1" u="sng" dirty="0">
              <a:solidFill>
                <a:schemeClr val="bg1"/>
              </a:solidFill>
            </a:endParaRPr>
          </a:p>
          <a:p>
            <a:pPr marL="406400" algn="just">
              <a:lnSpc>
                <a:spcPct val="125000"/>
              </a:lnSpc>
              <a:spcBef>
                <a:spcPts val="0"/>
              </a:spcBef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Demonstre a importância do liderado registrar seu resultado.</a:t>
            </a:r>
            <a:endParaRPr sz="2000" dirty="0">
              <a:solidFill>
                <a:schemeClr val="bg1"/>
              </a:solidFill>
            </a:endParaRPr>
          </a:p>
          <a:p>
            <a:pPr marL="457200" lvl="0" indent="0" algn="just" rtl="0">
              <a:spcBef>
                <a:spcPts val="2100"/>
              </a:spcBef>
              <a:spcAft>
                <a:spcPts val="2100"/>
              </a:spcAft>
              <a:buNone/>
            </a:pPr>
            <a:endParaRPr sz="2000" dirty="0">
              <a:solidFill>
                <a:schemeClr val="bg1"/>
              </a:solidFill>
            </a:endParaRPr>
          </a:p>
        </p:txBody>
      </p:sp>
      <p:pic>
        <p:nvPicPr>
          <p:cNvPr id="3074" name="Picture 2" descr="Image result for lider e liderado">
            <a:extLst>
              <a:ext uri="{FF2B5EF4-FFF2-40B4-BE49-F238E27FC236}">
                <a16:creationId xmlns:a16="http://schemas.microsoft.com/office/drawing/2014/main" id="{ACC1B05C-E799-4100-BFEB-0B6E992CC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760" y="365125"/>
            <a:ext cx="4132127" cy="233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597287ce00_0_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Com o time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35" name="Google Shape;335;g597287ce00_0_15"/>
          <p:cNvSpPr txBox="1">
            <a:spLocks noGrp="1"/>
          </p:cNvSpPr>
          <p:nvPr>
            <p:ph type="body" idx="1"/>
          </p:nvPr>
        </p:nvSpPr>
        <p:spPr>
          <a:xfrm>
            <a:off x="335478" y="1318176"/>
            <a:ext cx="7751940" cy="4634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20700" indent="-457200">
              <a:lnSpc>
                <a:spcPct val="125000"/>
              </a:lnSpc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Reserve um tempo e espaço para todos compartilharem;</a:t>
            </a:r>
            <a:endParaRPr sz="2000" dirty="0">
              <a:solidFill>
                <a:schemeClr val="bg1"/>
              </a:solidFill>
            </a:endParaRPr>
          </a:p>
          <a:p>
            <a:pPr marL="520700" indent="-457200">
              <a:lnSpc>
                <a:spcPct val="125000"/>
              </a:lnSpc>
              <a:spcBef>
                <a:spcPts val="0"/>
              </a:spcBef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Explique a dinâmica e o propósito;</a:t>
            </a:r>
            <a:endParaRPr sz="2000" dirty="0">
              <a:solidFill>
                <a:schemeClr val="bg1"/>
              </a:solidFill>
            </a:endParaRPr>
          </a:p>
          <a:p>
            <a:pPr marL="520700" indent="-457200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Pergunte se alguém possui alguma dúvida;</a:t>
            </a:r>
            <a:endParaRPr sz="2000" dirty="0">
              <a:solidFill>
                <a:schemeClr val="bg1"/>
              </a:solidFill>
            </a:endParaRPr>
          </a:p>
          <a:p>
            <a:pPr marL="520700" indent="-457200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Peça para as pessoas ordenarem as cartas de acordo com o que elas acham mais/menos relevante na sua vida profissional;</a:t>
            </a:r>
            <a:endParaRPr sz="2000" dirty="0">
              <a:solidFill>
                <a:schemeClr val="bg1"/>
              </a:solidFill>
            </a:endParaRPr>
          </a:p>
          <a:p>
            <a:pPr marL="520700" indent="-457200">
              <a:lnSpc>
                <a:spcPct val="125000"/>
              </a:lnSpc>
              <a:spcBef>
                <a:spcPts val="0"/>
              </a:spcBef>
              <a:buClr>
                <a:srgbClr val="FFFFFF"/>
              </a:buClr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Aguarde em silêncio enquanto os demais ordenam as cartas.  (10 a 15 min)</a:t>
            </a:r>
            <a:endParaRPr sz="2000" dirty="0">
              <a:solidFill>
                <a:schemeClr val="bg1"/>
              </a:solidFill>
            </a:endParaRPr>
          </a:p>
          <a:p>
            <a:pPr marL="520700" indent="-457200">
              <a:lnSpc>
                <a:spcPct val="125000"/>
              </a:lnSpc>
              <a:spcBef>
                <a:spcPts val="0"/>
              </a:spcBef>
              <a:buSzPts val="2600"/>
              <a:buFont typeface="Wingdings" panose="05000000000000000000" pitchFamily="2" charset="2"/>
              <a:buChar char="q"/>
            </a:pPr>
            <a:r>
              <a:rPr lang="pt-BR" b="1" u="sng" dirty="0">
                <a:solidFill>
                  <a:schemeClr val="bg1"/>
                </a:solidFill>
              </a:rPr>
              <a:t>Peça que cada membro do time que comente sobre sua ordenação durante um </a:t>
            </a:r>
            <a:r>
              <a:rPr lang="pt-BR" b="1" u="sng" dirty="0" err="1">
                <a:solidFill>
                  <a:schemeClr val="bg1"/>
                </a:solidFill>
              </a:rPr>
              <a:t>timebox</a:t>
            </a:r>
            <a:r>
              <a:rPr lang="pt-BR" b="1" u="sng" dirty="0">
                <a:solidFill>
                  <a:schemeClr val="bg1"/>
                </a:solidFill>
              </a:rPr>
              <a:t> específico.</a:t>
            </a:r>
            <a:endParaRPr b="1" u="sng" dirty="0">
              <a:solidFill>
                <a:schemeClr val="bg1"/>
              </a:solidFill>
            </a:endParaRPr>
          </a:p>
          <a:p>
            <a:pPr marL="520700" indent="-457200">
              <a:lnSpc>
                <a:spcPct val="125000"/>
              </a:lnSpc>
              <a:spcBef>
                <a:spcPts val="0"/>
              </a:spcBef>
              <a:buSzPts val="2600"/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bg1"/>
                </a:solidFill>
              </a:rPr>
              <a:t>Documentem esse momento </a:t>
            </a:r>
            <a:endParaRPr sz="2000" dirty="0">
              <a:solidFill>
                <a:schemeClr val="bg1"/>
              </a:solidFill>
            </a:endParaRPr>
          </a:p>
        </p:txBody>
      </p:sp>
      <p:pic>
        <p:nvPicPr>
          <p:cNvPr id="4098" name="Picture 2" descr="Image result for grupo de pessoas">
            <a:extLst>
              <a:ext uri="{FF2B5EF4-FFF2-40B4-BE49-F238E27FC236}">
                <a16:creationId xmlns:a16="http://schemas.microsoft.com/office/drawing/2014/main" id="{F05094EC-F988-4ACC-A7B9-E6618FAEEE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"/>
          <a:stretch/>
        </p:blipFill>
        <p:spPr bwMode="auto">
          <a:xfrm>
            <a:off x="6808715" y="125283"/>
            <a:ext cx="5270469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300;p35">
            <a:extLst>
              <a:ext uri="{FF2B5EF4-FFF2-40B4-BE49-F238E27FC236}">
                <a16:creationId xmlns:a16="http://schemas.microsoft.com/office/drawing/2014/main" id="{B482F6B6-F46A-4A78-A1CE-85A5CC6291E3}"/>
              </a:ext>
            </a:extLst>
          </p:cNvPr>
          <p:cNvSpPr/>
          <p:nvPr/>
        </p:nvSpPr>
        <p:spPr>
          <a:xfrm>
            <a:off x="112816" y="24637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tx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0" descr="Image result for moving motivator"/>
          <p:cNvPicPr preferRelativeResize="0"/>
          <p:nvPr/>
        </p:nvPicPr>
        <p:blipFill rotWithShape="1">
          <a:blip r:embed="rId3">
            <a:alphaModFix amt="50000"/>
          </a:blip>
          <a:srcRect t="13984" b="11015"/>
          <a:stretch/>
        </p:blipFill>
        <p:spPr>
          <a:xfrm>
            <a:off x="20" y="1"/>
            <a:ext cx="1219197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 txBox="1">
            <a:spLocks noGrp="1"/>
          </p:cNvSpPr>
          <p:nvPr>
            <p:ph type="ctrTitle"/>
          </p:nvPr>
        </p:nvSpPr>
        <p:spPr>
          <a:xfrm>
            <a:off x="412418" y="3870853"/>
            <a:ext cx="11280900" cy="29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>
              <a:lnSpc>
                <a:spcPct val="90000"/>
              </a:lnSpc>
              <a:buClr>
                <a:srgbClr val="FFFFFF"/>
              </a:buClr>
              <a:buSzPts val="6000"/>
            </a:pPr>
            <a:r>
              <a:rPr lang="pt-BR">
                <a:solidFill>
                  <a:srgbClr val="FFFFFF"/>
                </a:solidFill>
              </a:rPr>
              <a:t>  </a:t>
            </a:r>
            <a:r>
              <a:rPr lang="pt-BR" sz="7200">
                <a:solidFill>
                  <a:srgbClr val="FFFFFF"/>
                </a:solidFill>
              </a:rPr>
              <a:t>Vamos conhecer as cartas!</a:t>
            </a:r>
            <a:endParaRPr lang="pt-BR" sz="7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3"/>
          <p:cNvSpPr txBox="1">
            <a:spLocks noGrp="1"/>
          </p:cNvSpPr>
          <p:nvPr>
            <p:ph type="title"/>
          </p:nvPr>
        </p:nvSpPr>
        <p:spPr>
          <a:xfrm>
            <a:off x="335005" y="812609"/>
            <a:ext cx="4002990" cy="554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90"/>
              <a:buFont typeface="Calibri"/>
              <a:buNone/>
            </a:pPr>
            <a:r>
              <a:rPr lang="pt-BR" sz="3600" b="1" dirty="0">
                <a:solidFill>
                  <a:schemeClr val="lt1"/>
                </a:solidFill>
              </a:rPr>
              <a:t>Sempre pergunte para as pessoas se elas </a:t>
            </a:r>
            <a:r>
              <a:rPr lang="pt-BR" sz="3600" dirty="0">
                <a:solidFill>
                  <a:schemeClr val="lt1"/>
                </a:solidFill>
              </a:rPr>
              <a:t>tem</a:t>
            </a:r>
            <a:r>
              <a:rPr lang="pt-BR" sz="3600" b="1" dirty="0">
                <a:solidFill>
                  <a:schemeClr val="lt1"/>
                </a:solidFill>
              </a:rPr>
              <a:t> interesse em fazer a dinâmica, pois nem todos querem se expor!</a:t>
            </a:r>
            <a:endParaRPr sz="3600" dirty="0">
              <a:solidFill>
                <a:schemeClr val="lt1"/>
              </a:solidFill>
            </a:endParaRPr>
          </a:p>
        </p:txBody>
      </p:sp>
      <p:pic>
        <p:nvPicPr>
          <p:cNvPr id="357" name="Google Shape;357;p33" descr="Image result for importante"/>
          <p:cNvPicPr preferRelativeResize="0"/>
          <p:nvPr/>
        </p:nvPicPr>
        <p:blipFill rotWithShape="1">
          <a:blip r:embed="rId3">
            <a:alphaModFix/>
          </a:blip>
          <a:srcRect l="9470" r="9467" b="-2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3"/>
          <p:cNvSpPr txBox="1"/>
          <p:nvPr/>
        </p:nvSpPr>
        <p:spPr>
          <a:xfrm>
            <a:off x="8042564" y="608549"/>
            <a:ext cx="3512127" cy="2140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3" descr="Image result for important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3" descr="Image result for important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00;p35">
            <a:extLst>
              <a:ext uri="{FF2B5EF4-FFF2-40B4-BE49-F238E27FC236}">
                <a16:creationId xmlns:a16="http://schemas.microsoft.com/office/drawing/2014/main" id="{2865097C-B33E-4E69-BCFE-E0809630F4A5}"/>
              </a:ext>
            </a:extLst>
          </p:cNvPr>
          <p:cNvSpPr/>
          <p:nvPr/>
        </p:nvSpPr>
        <p:spPr>
          <a:xfrm>
            <a:off x="112816" y="24637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tx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/>
          <p:nvPr/>
        </p:nvSpPr>
        <p:spPr>
          <a:xfrm>
            <a:off x="8241375" y="687497"/>
            <a:ext cx="3600000" cy="288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F0101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Pessoas que gostam de autonomia no próprio trabalho, tarefa. </a:t>
            </a:r>
            <a:endParaRPr sz="3200" b="1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8" name="Google Shape;178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27592" y="242024"/>
            <a:ext cx="3924300" cy="382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 descr="Image result for autonomia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5589359" y="687501"/>
            <a:ext cx="2313797" cy="2313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 descr="Image result for autonom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68100" y="3688401"/>
            <a:ext cx="4119718" cy="274647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2"/>
          <p:cNvSpPr/>
          <p:nvPr/>
        </p:nvSpPr>
        <p:spPr>
          <a:xfrm>
            <a:off x="69684" y="246374"/>
            <a:ext cx="502833" cy="445535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accent2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53762" y="429419"/>
            <a:ext cx="3638550" cy="35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3" descr="Image result for acceptance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656552" y="1014024"/>
            <a:ext cx="3600000" cy="240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 descr="Image result for diversidad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85841" y="3875975"/>
            <a:ext cx="472440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/>
          <p:nvPr/>
        </p:nvSpPr>
        <p:spPr>
          <a:xfrm>
            <a:off x="-197984" y="7068547"/>
            <a:ext cx="3131100" cy="102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E5E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pessoas ao meu redor aprovam o que eu faço e quem eu sou.</a:t>
            </a:r>
            <a:endParaRPr/>
          </a:p>
        </p:txBody>
      </p:sp>
      <p:sp>
        <p:nvSpPr>
          <p:cNvPr id="191" name="Google Shape;191;p23"/>
          <p:cNvSpPr/>
          <p:nvPr/>
        </p:nvSpPr>
        <p:spPr>
          <a:xfrm>
            <a:off x="8419650" y="314749"/>
            <a:ext cx="3638550" cy="325290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E5E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latin typeface="Comfortaa"/>
                <a:ea typeface="Comfortaa"/>
                <a:cs typeface="Comfortaa"/>
                <a:sym typeface="Comfortaa"/>
              </a:rPr>
              <a:t>Pessoas que valorizam diversidade. Gostam do seus trabalhos apreciados e quem são.</a:t>
            </a:r>
            <a:endParaRPr sz="2800" dirty="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365125"/>
            <a:ext cx="3714750" cy="35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5" descr="Image result for curiosidade"/>
          <p:cNvPicPr preferRelativeResize="0"/>
          <p:nvPr/>
        </p:nvPicPr>
        <p:blipFill rotWithShape="1">
          <a:blip r:embed="rId5">
            <a:alphaModFix/>
          </a:blip>
          <a:srcRect l="34387" t="19591" r="9914" b="30456"/>
          <a:stretch/>
        </p:blipFill>
        <p:spPr>
          <a:xfrm>
            <a:off x="1301550" y="4062325"/>
            <a:ext cx="4350326" cy="228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5" descr="Image result for pensar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5228361" y="1018309"/>
            <a:ext cx="2410691" cy="2410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5" descr="Image result for estudar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07281" y="3837690"/>
            <a:ext cx="3427732" cy="228383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5"/>
          <p:cNvSpPr/>
          <p:nvPr/>
        </p:nvSpPr>
        <p:spPr>
          <a:xfrm>
            <a:off x="112816" y="24637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accent2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5"/>
          <p:cNvSpPr/>
          <p:nvPr/>
        </p:nvSpPr>
        <p:spPr>
          <a:xfrm>
            <a:off x="8206225" y="548992"/>
            <a:ext cx="3600000" cy="328869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FAA8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Pessoas que se divertem ao aprender o que é verdade ou mentira. O conhecimento que eles adquirem é um prêmio para eles.</a:t>
            </a:r>
            <a:endParaRPr sz="2400" dirty="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4" descr="Image result for poder influenciar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3288296" y="431516"/>
            <a:ext cx="5615400" cy="374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4" descr="Related 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90796" y="3518547"/>
            <a:ext cx="5810400" cy="3381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0" name="Google Shape;210;p24"/>
          <p:cNvSpPr/>
          <p:nvPr/>
        </p:nvSpPr>
        <p:spPr>
          <a:xfrm>
            <a:off x="8306250" y="638557"/>
            <a:ext cx="3600000" cy="288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97AD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Relativo a influenciar. Ser capaz de mudar as coisas ao seu redor e fazer a diferença.</a:t>
            </a:r>
            <a:endParaRPr sz="2800" dirty="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1" name="Google Shape;211;p24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4657" y="800966"/>
            <a:ext cx="33718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4" descr="Image result for poder influenciar diferenÃ§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07250" y="4832613"/>
            <a:ext cx="3152186" cy="1231322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4"/>
          <p:cNvSpPr/>
          <p:nvPr/>
        </p:nvSpPr>
        <p:spPr>
          <a:xfrm>
            <a:off x="-296413" y="6983657"/>
            <a:ext cx="3354900" cy="78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97AD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Há espaço o suficiente para que eu influencie o que está acontecendo em torno em mim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7" descr="Image result for aperfeiÃ§oamento profissiona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8248" y="871972"/>
            <a:ext cx="38100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7"/>
          <p:cNvSpPr/>
          <p:nvPr/>
        </p:nvSpPr>
        <p:spPr>
          <a:xfrm>
            <a:off x="8422975" y="694307"/>
            <a:ext cx="3600000" cy="288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1FC1A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Necessidade de se desafiar, no trabalho. Aperfeiçoar-se dentre as suas habilidades.</a:t>
            </a:r>
            <a:endParaRPr sz="2400" dirty="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1" name="Google Shape;221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451" y="367435"/>
            <a:ext cx="3609975" cy="353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 descr="Image result for aperfeiÃ§oamento maestr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07888" y="3729464"/>
            <a:ext cx="4115088" cy="2745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 descr="Image result for maestria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7">
            <a:alphaModFix/>
          </a:blip>
          <a:srcRect/>
          <a:stretch/>
        </p:blipFill>
        <p:spPr>
          <a:xfrm>
            <a:off x="6567802" y="558726"/>
            <a:ext cx="1737600" cy="11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7"/>
          <p:cNvSpPr/>
          <p:nvPr/>
        </p:nvSpPr>
        <p:spPr>
          <a:xfrm>
            <a:off x="52316" y="9199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accent2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7"/>
          <p:cNvSpPr/>
          <p:nvPr/>
        </p:nvSpPr>
        <p:spPr>
          <a:xfrm>
            <a:off x="-293723" y="7060004"/>
            <a:ext cx="3068700" cy="114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1FC1A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Meu trabalho desafia minha competência mas ainda está dentro das minhas habilidades.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8541" y="706329"/>
            <a:ext cx="2743200" cy="2392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6" descr="Image result for valores  principios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3789350" y="3421563"/>
            <a:ext cx="5181600" cy="332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798369" y="284018"/>
            <a:ext cx="3429000" cy="35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6"/>
          <p:cNvSpPr/>
          <p:nvPr/>
        </p:nvSpPr>
        <p:spPr>
          <a:xfrm>
            <a:off x="4" y="6994582"/>
            <a:ext cx="3746700" cy="85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00B6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 me sinto orgulhoso que meus valores pessoais estão refletidos em como eu trabalho. </a:t>
            </a:r>
            <a:endParaRPr/>
          </a:p>
        </p:txBody>
      </p:sp>
      <p:sp>
        <p:nvSpPr>
          <p:cNvPr id="235" name="Google Shape;235;p26"/>
          <p:cNvSpPr/>
          <p:nvPr/>
        </p:nvSpPr>
        <p:spPr>
          <a:xfrm>
            <a:off x="8389675" y="577649"/>
            <a:ext cx="3600000" cy="3322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00B6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É sobre lealdade a um grupo, integridade a seus próprios comportamentos de acordo a um código de conduta e valores pessoais.</a:t>
            </a:r>
            <a:endParaRPr sz="240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97079" y="701530"/>
            <a:ext cx="3381375" cy="338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 descr="Related 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40637" y="1616183"/>
            <a:ext cx="4768561" cy="2073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8" descr="Image result for relaÃ§Ã£o socializar equip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01895" y="4082900"/>
            <a:ext cx="3166773" cy="2147032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8"/>
          <p:cNvSpPr/>
          <p:nvPr/>
        </p:nvSpPr>
        <p:spPr>
          <a:xfrm>
            <a:off x="112816" y="24637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accent2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8"/>
          <p:cNvSpPr/>
          <p:nvPr/>
        </p:nvSpPr>
        <p:spPr>
          <a:xfrm>
            <a:off x="-148194" y="7068966"/>
            <a:ext cx="3131100" cy="937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 tenho bons contatos sociais com as pessoas dentro e em torno do meu trabalho.</a:t>
            </a:r>
            <a:endParaRPr/>
          </a:p>
        </p:txBody>
      </p:sp>
      <p:sp>
        <p:nvSpPr>
          <p:cNvPr id="246" name="Google Shape;246;p28"/>
          <p:cNvSpPr/>
          <p:nvPr/>
        </p:nvSpPr>
        <p:spPr>
          <a:xfrm>
            <a:off x="8372025" y="701532"/>
            <a:ext cx="3600000" cy="288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Gostam de socializar com todos da empresa.</a:t>
            </a:r>
            <a:endParaRPr sz="320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9" descr="Related 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47627" y="3872276"/>
            <a:ext cx="3896750" cy="272172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9"/>
          <p:cNvSpPr/>
          <p:nvPr/>
        </p:nvSpPr>
        <p:spPr>
          <a:xfrm>
            <a:off x="8487875" y="746357"/>
            <a:ext cx="3600000" cy="288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46206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Meu objetivo ou propósito  está relacionado com os da empresa.</a:t>
            </a:r>
            <a:endParaRPr sz="2000" dirty="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54" name="Google Shape;254;p29" descr="Image result for proposit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61331" y="595668"/>
            <a:ext cx="4762500" cy="318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9"/>
          <p:cNvSpPr/>
          <p:nvPr/>
        </p:nvSpPr>
        <p:spPr>
          <a:xfrm>
            <a:off x="11" y="7153021"/>
            <a:ext cx="3131100" cy="83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46206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Meu propósito na vida é refletido no trabalho que eu faço.</a:t>
            </a:r>
            <a:endParaRPr/>
          </a:p>
        </p:txBody>
      </p:sp>
      <p:pic>
        <p:nvPicPr>
          <p:cNvPr id="256" name="Google Shape;256;p2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699222" y="500423"/>
            <a:ext cx="3381375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/>
          <p:nvPr/>
        </p:nvSpPr>
        <p:spPr>
          <a:xfrm>
            <a:off x="8196675" y="791594"/>
            <a:ext cx="3600000" cy="288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FCB7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Comfortaa"/>
                <a:ea typeface="Comfortaa"/>
                <a:cs typeface="Comfortaa"/>
                <a:sym typeface="Comfortaa"/>
              </a:rPr>
              <a:t>É sobre transparência do senso de ordem, regras e restrições.</a:t>
            </a:r>
            <a:endParaRPr sz="3200" dirty="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63" name="Google Shape;263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084" y="601027"/>
            <a:ext cx="3452734" cy="326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3797" y="946553"/>
            <a:ext cx="2275885" cy="25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1" descr="Image result for restriÃ§Ãµe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8728" y="4040692"/>
            <a:ext cx="5619750" cy="25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1"/>
          <p:cNvSpPr/>
          <p:nvPr/>
        </p:nvSpPr>
        <p:spPr>
          <a:xfrm>
            <a:off x="112816" y="246374"/>
            <a:ext cx="445324" cy="359271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accent2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1"/>
          <p:cNvSpPr/>
          <p:nvPr/>
        </p:nvSpPr>
        <p:spPr>
          <a:xfrm>
            <a:off x="280128" y="7129606"/>
            <a:ext cx="3131100" cy="81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FCB7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Existem regras e políticas o suficiente para um ambiente estável</a:t>
            </a:r>
            <a:endParaRPr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E97FBE-D77D-472C-A0C3-8F3E4EE6EA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6858" y="3755726"/>
            <a:ext cx="4680548" cy="304153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"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52004" y="665812"/>
            <a:ext cx="35433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0" descr="Image result for reconheciment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57354" y="365125"/>
            <a:ext cx="3429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0" descr="Image result for kudo car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06898" y="3378908"/>
            <a:ext cx="4641274" cy="34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0"/>
          <p:cNvSpPr/>
          <p:nvPr/>
        </p:nvSpPr>
        <p:spPr>
          <a:xfrm>
            <a:off x="4" y="7037407"/>
            <a:ext cx="3131100" cy="104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F864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Minha posição é boa e reconhecida pelas outras pessoas com as quais eu trabalho.</a:t>
            </a:r>
            <a:endParaRPr/>
          </a:p>
        </p:txBody>
      </p:sp>
      <p:sp>
        <p:nvSpPr>
          <p:cNvPr id="278" name="Google Shape;278;p30"/>
          <p:cNvSpPr/>
          <p:nvPr/>
        </p:nvSpPr>
        <p:spPr>
          <a:xfrm>
            <a:off x="8335675" y="940307"/>
            <a:ext cx="3600000" cy="288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20000" y="22500"/>
                </a:lnTo>
                <a:lnTo>
                  <a:pt x="-20000" y="20261"/>
                </a:lnTo>
                <a:lnTo>
                  <a:pt x="-20088" y="-121588"/>
                </a:lnTo>
              </a:path>
            </a:pathLst>
          </a:custGeom>
          <a:solidFill>
            <a:srgbClr val="F864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É sobre reconhecimento. prestígio pelos pares, pelos líderes.</a:t>
            </a:r>
            <a:endParaRPr sz="2800">
              <a:solidFill>
                <a:schemeClr val="bg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9" descr="Related image"/>
          <p:cNvPicPr preferRelativeResize="0"/>
          <p:nvPr/>
        </p:nvPicPr>
        <p:blipFill rotWithShape="1">
          <a:blip r:embed="rId3">
            <a:alphaModFix amt="50000"/>
          </a:blip>
          <a:srcRect l="15404" r="5484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9"/>
          <p:cNvSpPr txBox="1">
            <a:spLocks noGrp="1"/>
          </p:cNvSpPr>
          <p:nvPr>
            <p:ph type="ctrTitle"/>
          </p:nvPr>
        </p:nvSpPr>
        <p:spPr>
          <a:xfrm>
            <a:off x="1412856" y="3432250"/>
            <a:ext cx="9388047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rgbClr val="FFFFFF"/>
              </a:buClr>
              <a:buSzPts val="7400"/>
            </a:pPr>
            <a:br>
              <a:rPr lang="pt-BR" sz="7400" dirty="0">
                <a:solidFill>
                  <a:schemeClr val="bg1"/>
                </a:solidFill>
              </a:rPr>
            </a:br>
            <a:r>
              <a:rPr lang="pt-BR" sz="7400" dirty="0">
                <a:solidFill>
                  <a:schemeClr val="bg1"/>
                </a:solidFill>
              </a:rPr>
              <a:t>E cadê a ação depois disso?</a:t>
            </a:r>
            <a:br>
              <a:rPr lang="pt-BR" sz="7400" dirty="0">
                <a:solidFill>
                  <a:schemeClr val="bg1"/>
                </a:solidFill>
              </a:rPr>
            </a:br>
            <a:endParaRPr lang="pt-BR" sz="7400" b="0" dirty="0">
              <a:solidFill>
                <a:schemeClr val="bg1"/>
              </a:solidFill>
            </a:endParaRPr>
          </a:p>
        </p:txBody>
      </p:sp>
      <p:sp>
        <p:nvSpPr>
          <p:cNvPr id="94" name="Google Shape;94;p9"/>
          <p:cNvSpPr txBox="1"/>
          <p:nvPr/>
        </p:nvSpPr>
        <p:spPr>
          <a:xfrm>
            <a:off x="3285312" y="317995"/>
            <a:ext cx="184731" cy="74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2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9" descr="Image result for motivaÃ§Ã£o mem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9"/>
          <p:cNvSpPr/>
          <p:nvPr/>
        </p:nvSpPr>
        <p:spPr>
          <a:xfrm>
            <a:off x="112816" y="246374"/>
            <a:ext cx="445200" cy="359400"/>
          </a:xfrm>
          <a:prstGeom prst="star5">
            <a:avLst>
              <a:gd name="adj" fmla="val 17939"/>
              <a:gd name="hf" fmla="val 105146"/>
              <a:gd name="vf" fmla="val 110557"/>
            </a:avLst>
          </a:prstGeom>
          <a:solidFill>
            <a:schemeClr val="tx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995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0"/>
          <p:cNvSpPr/>
          <p:nvPr/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40"/>
          <p:cNvSpPr txBox="1">
            <a:spLocks noGrp="1"/>
          </p:cNvSpPr>
          <p:nvPr>
            <p:ph type="title"/>
          </p:nvPr>
        </p:nvSpPr>
        <p:spPr>
          <a:xfrm>
            <a:off x="-4184" y="657844"/>
            <a:ext cx="12202961" cy="7448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pt-BR" sz="4000">
                <a:latin typeface="Calibri"/>
                <a:ea typeface="Calibri"/>
                <a:cs typeface="Calibri"/>
                <a:sym typeface="Calibri"/>
              </a:rPr>
              <a:t>Pense em melhoria contínua!</a:t>
            </a:r>
            <a:endParaRPr lang="pt-BR" sz="4000">
              <a:latin typeface="Calibri"/>
              <a:ea typeface="Calibri"/>
              <a:cs typeface="Calibri"/>
            </a:endParaRPr>
          </a:p>
        </p:txBody>
      </p:sp>
      <p:pic>
        <p:nvPicPr>
          <p:cNvPr id="391" name="Google Shape;391;p40" descr="A screenshot of a cell phon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0859" y="1610537"/>
            <a:ext cx="9507706" cy="4837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Toyota Kata: Gerenciando Pessoas para Melhoria, Adaptabilidade e Resultados Excepcionais por [Rother, Mike]">
            <a:extLst>
              <a:ext uri="{FF2B5EF4-FFF2-40B4-BE49-F238E27FC236}">
                <a16:creationId xmlns:a16="http://schemas.microsoft.com/office/drawing/2014/main" id="{A82501C7-97F5-4B13-8CD1-CCD66B0C8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952" y="4447323"/>
            <a:ext cx="1693048" cy="241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4"/>
          <p:cNvSpPr/>
          <p:nvPr/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44"/>
          <p:cNvSpPr txBox="1">
            <a:spLocks noGrp="1"/>
          </p:cNvSpPr>
          <p:nvPr>
            <p:ph type="title"/>
          </p:nvPr>
        </p:nvSpPr>
        <p:spPr>
          <a:xfrm>
            <a:off x="499022" y="657844"/>
            <a:ext cx="11210925" cy="74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pt-BR" sz="4000" err="1">
                <a:latin typeface="Calibri"/>
                <a:ea typeface="Calibri"/>
                <a:cs typeface="Calibri"/>
                <a:sym typeface="Calibri"/>
              </a:rPr>
              <a:t>Kata</a:t>
            </a:r>
            <a:r>
              <a:rPr lang="pt-BR" sz="4000">
                <a:latin typeface="Calibri"/>
                <a:ea typeface="Calibri"/>
                <a:cs typeface="Calibri"/>
                <a:sym typeface="Calibri"/>
              </a:rPr>
              <a:t> de Melhoria</a:t>
            </a:r>
            <a:endParaRPr lang="pt-BR" sz="4000"/>
          </a:p>
        </p:txBody>
      </p:sp>
      <p:pic>
        <p:nvPicPr>
          <p:cNvPr id="399" name="Google Shape;399;p44" descr="A screenshot of a cell phone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88304"/>
            <a:ext cx="12192000" cy="546969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44"/>
          <p:cNvSpPr/>
          <p:nvPr/>
        </p:nvSpPr>
        <p:spPr>
          <a:xfrm>
            <a:off x="839243" y="1898752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dirty="0"/>
          </a:p>
        </p:txBody>
      </p:sp>
      <p:sp>
        <p:nvSpPr>
          <p:cNvPr id="401" name="Google Shape;401;p44"/>
          <p:cNvSpPr/>
          <p:nvPr/>
        </p:nvSpPr>
        <p:spPr>
          <a:xfrm>
            <a:off x="6319481" y="1898752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402" name="Google Shape;402;p44"/>
          <p:cNvSpPr/>
          <p:nvPr/>
        </p:nvSpPr>
        <p:spPr>
          <a:xfrm>
            <a:off x="1071334" y="5945179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403" name="Google Shape;403;p44"/>
          <p:cNvSpPr/>
          <p:nvPr/>
        </p:nvSpPr>
        <p:spPr>
          <a:xfrm>
            <a:off x="3367974" y="5945179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dirty="0"/>
          </a:p>
        </p:txBody>
      </p:sp>
      <p:sp>
        <p:nvSpPr>
          <p:cNvPr id="404" name="Google Shape;404;p44"/>
          <p:cNvSpPr/>
          <p:nvPr/>
        </p:nvSpPr>
        <p:spPr>
          <a:xfrm>
            <a:off x="5859686" y="5945179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405" name="Google Shape;405;p44"/>
          <p:cNvSpPr/>
          <p:nvPr/>
        </p:nvSpPr>
        <p:spPr>
          <a:xfrm>
            <a:off x="8226766" y="5945179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406" name="Google Shape;406;p44"/>
          <p:cNvSpPr/>
          <p:nvPr/>
        </p:nvSpPr>
        <p:spPr>
          <a:xfrm>
            <a:off x="10645881" y="5945179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1"/>
          <p:cNvSpPr/>
          <p:nvPr/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41"/>
          <p:cNvSpPr txBox="1"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pt-BR" sz="4000" err="1">
                <a:latin typeface="Calibri"/>
                <a:ea typeface="Calibri"/>
                <a:cs typeface="Calibri"/>
                <a:sym typeface="Calibri"/>
              </a:rPr>
              <a:t>Kata</a:t>
            </a:r>
            <a:r>
              <a:rPr lang="pt-BR" sz="4000">
                <a:latin typeface="Calibri"/>
                <a:ea typeface="Calibri"/>
                <a:cs typeface="Calibri"/>
                <a:sym typeface="Calibri"/>
              </a:rPr>
              <a:t> de Melhoria</a:t>
            </a:r>
            <a:endParaRPr lang="pt-BR" sz="4000"/>
          </a:p>
        </p:txBody>
      </p:sp>
      <p:pic>
        <p:nvPicPr>
          <p:cNvPr id="414" name="Google Shape;414;p41" descr="A screenshot of a cell phone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8028" y="1675227"/>
            <a:ext cx="8730299" cy="4667367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1"/>
          <p:cNvSpPr/>
          <p:nvPr/>
        </p:nvSpPr>
        <p:spPr>
          <a:xfrm>
            <a:off x="2272888" y="2153707"/>
            <a:ext cx="474900" cy="5100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416" name="Google Shape;416;p41"/>
          <p:cNvSpPr/>
          <p:nvPr/>
        </p:nvSpPr>
        <p:spPr>
          <a:xfrm>
            <a:off x="6483232" y="2153729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417" name="Google Shape;417;p41"/>
          <p:cNvSpPr/>
          <p:nvPr/>
        </p:nvSpPr>
        <p:spPr>
          <a:xfrm>
            <a:off x="2327642" y="5654650"/>
            <a:ext cx="474900" cy="5100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418" name="Google Shape;418;p41"/>
          <p:cNvSpPr/>
          <p:nvPr/>
        </p:nvSpPr>
        <p:spPr>
          <a:xfrm>
            <a:off x="4122676" y="5654650"/>
            <a:ext cx="474900" cy="5100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419" name="Google Shape;419;p41"/>
          <p:cNvSpPr/>
          <p:nvPr/>
        </p:nvSpPr>
        <p:spPr>
          <a:xfrm>
            <a:off x="5844696" y="5654650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420" name="Google Shape;420;p41"/>
          <p:cNvSpPr/>
          <p:nvPr/>
        </p:nvSpPr>
        <p:spPr>
          <a:xfrm>
            <a:off x="7603156" y="5654650"/>
            <a:ext cx="474900" cy="5100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421" name="Google Shape;421;p41"/>
          <p:cNvSpPr/>
          <p:nvPr/>
        </p:nvSpPr>
        <p:spPr>
          <a:xfrm>
            <a:off x="9361619" y="5654650"/>
            <a:ext cx="474785" cy="50995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  <p:sp>
        <p:nvSpPr>
          <p:cNvPr id="422" name="Google Shape;422;p41"/>
          <p:cNvSpPr txBox="1"/>
          <p:nvPr/>
        </p:nvSpPr>
        <p:spPr>
          <a:xfrm>
            <a:off x="2949012" y="2254253"/>
            <a:ext cx="2136174" cy="646331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Influenciar a área sobre agilidade.</a:t>
            </a:r>
            <a:endParaRPr lang="pt-BR">
              <a:solidFill>
                <a:schemeClr val="accent1"/>
              </a:solidFill>
            </a:endParaRPr>
          </a:p>
        </p:txBody>
      </p:sp>
      <p:sp>
        <p:nvSpPr>
          <p:cNvPr id="423" name="Google Shape;423;p41"/>
          <p:cNvSpPr txBox="1"/>
          <p:nvPr/>
        </p:nvSpPr>
        <p:spPr>
          <a:xfrm>
            <a:off x="7215367" y="2251195"/>
            <a:ext cx="2854216" cy="923289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pt-BR" sz="1800" b="1">
                <a:solidFill>
                  <a:schemeClr val="accent1"/>
                </a:solidFill>
                <a:latin typeface="Calibri"/>
                <a:cs typeface="Calibri"/>
              </a:rPr>
              <a:t>O time utilizar uma prática de agilidade nos próximos 3 meses.</a:t>
            </a:r>
          </a:p>
        </p:txBody>
      </p:sp>
      <p:sp>
        <p:nvSpPr>
          <p:cNvPr id="424" name="Google Shape;424;p41"/>
          <p:cNvSpPr txBox="1"/>
          <p:nvPr/>
        </p:nvSpPr>
        <p:spPr>
          <a:xfrm>
            <a:off x="964806" y="3828917"/>
            <a:ext cx="2468394" cy="64629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Membros da área não conhecem agilidade.</a:t>
            </a:r>
            <a:endParaRPr lang="pt-BR">
              <a:solidFill>
                <a:schemeClr val="accent1"/>
              </a:solidFill>
            </a:endParaRPr>
          </a:p>
        </p:txBody>
      </p:sp>
      <p:sp>
        <p:nvSpPr>
          <p:cNvPr id="425" name="Google Shape;425;p41"/>
          <p:cNvSpPr txBox="1"/>
          <p:nvPr/>
        </p:nvSpPr>
        <p:spPr>
          <a:xfrm>
            <a:off x="964804" y="4564449"/>
            <a:ext cx="2468395" cy="923289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Falta de interação entre as pessoas impacta nos resultados da área.</a:t>
            </a:r>
            <a:endParaRPr lang="pt-BR">
              <a:solidFill>
                <a:schemeClr val="accent1"/>
              </a:solidFill>
            </a:endParaRPr>
          </a:p>
        </p:txBody>
      </p:sp>
      <p:sp>
        <p:nvSpPr>
          <p:cNvPr id="426" name="Google Shape;426;p41"/>
          <p:cNvSpPr txBox="1"/>
          <p:nvPr/>
        </p:nvSpPr>
        <p:spPr>
          <a:xfrm>
            <a:off x="3542795" y="3824056"/>
            <a:ext cx="1614300" cy="923289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Falta de tempo para troca de conhecimento</a:t>
            </a:r>
            <a:r>
              <a:rPr lang="pt-BR" sz="1800" b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427" name="Google Shape;427;p41"/>
          <p:cNvSpPr txBox="1"/>
          <p:nvPr/>
        </p:nvSpPr>
        <p:spPr>
          <a:xfrm>
            <a:off x="7087154" y="3819051"/>
            <a:ext cx="1491600" cy="12003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pt-BR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Pelo menos 2 pessoas participarem do quadro.</a:t>
            </a:r>
            <a:endParaRPr lang="pt-BR">
              <a:solidFill>
                <a:schemeClr val="accent1"/>
              </a:solidFill>
            </a:endParaRPr>
          </a:p>
        </p:txBody>
      </p:sp>
      <p:pic>
        <p:nvPicPr>
          <p:cNvPr id="428" name="Google Shape;428;p4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2376" y="1494584"/>
            <a:ext cx="1679900" cy="167990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sp>
        <p:nvSpPr>
          <p:cNvPr id="429" name="Google Shape;429;p41"/>
          <p:cNvSpPr txBox="1"/>
          <p:nvPr/>
        </p:nvSpPr>
        <p:spPr>
          <a:xfrm>
            <a:off x="5354805" y="3819051"/>
            <a:ext cx="1491600" cy="10443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Utilizar um quadro para gestão visual.</a:t>
            </a:r>
            <a:endParaRPr lang="pt-BR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D3501-8CB1-4510-867A-9F9D9A2D6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/>
          </a:bodyPr>
          <a:lstStyle/>
          <a:p>
            <a:r>
              <a:rPr lang="pt-BR">
                <a:solidFill>
                  <a:schemeClr val="bg1"/>
                </a:solidFill>
              </a:rPr>
              <a:t>Lições Aprendidas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D087F-0D70-4A57-9E4A-34E9E9CE1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882" y="1484026"/>
            <a:ext cx="11857220" cy="5373973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bg1"/>
                </a:solidFill>
              </a:rPr>
              <a:t>Caso a pessoa queira adicionar/trocar uma carta, também é válido.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bg1"/>
                </a:solidFill>
              </a:rPr>
              <a:t>Exercite a escuta ativa.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bg1"/>
                </a:solidFill>
              </a:rPr>
              <a:t>Fazer regularmente o </a:t>
            </a:r>
            <a:r>
              <a:rPr lang="pt-BR" sz="2800" b="1" dirty="0" err="1">
                <a:solidFill>
                  <a:schemeClr val="bg1"/>
                </a:solidFill>
              </a:rPr>
              <a:t>Moving</a:t>
            </a:r>
            <a:r>
              <a:rPr lang="pt-BR" sz="2800" b="1" dirty="0">
                <a:solidFill>
                  <a:schemeClr val="bg1"/>
                </a:solidFill>
              </a:rPr>
              <a:t> </a:t>
            </a:r>
            <a:r>
              <a:rPr lang="pt-BR" sz="2800" b="1" dirty="0" err="1">
                <a:solidFill>
                  <a:schemeClr val="bg1"/>
                </a:solidFill>
              </a:rPr>
              <a:t>Motivator</a:t>
            </a:r>
            <a:r>
              <a:rPr lang="pt-BR" sz="2800" b="1" dirty="0">
                <a:solidFill>
                  <a:schemeClr val="bg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bg1"/>
                </a:solidFill>
              </a:rPr>
              <a:t>Estabelecer um tema.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bg1"/>
                </a:solidFill>
              </a:rPr>
              <a:t>Fazer remotamente também é uma opção 100% possível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2800" b="1" dirty="0" err="1">
                <a:solidFill>
                  <a:schemeClr val="bg1"/>
                </a:solidFill>
              </a:rPr>
              <a:t>Teambuilding</a:t>
            </a:r>
            <a:r>
              <a:rPr lang="pt-BR" sz="2800" b="1" dirty="0">
                <a:solidFill>
                  <a:schemeClr val="bg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bg1"/>
                </a:solidFill>
              </a:rPr>
              <a:t>Sempre revise os conceitos das cartas.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bg1"/>
                </a:solidFill>
              </a:rPr>
              <a:t>Utilize técnicas de facilitação: </a:t>
            </a:r>
            <a:r>
              <a:rPr lang="pt-BR" sz="2800" b="1" dirty="0" err="1">
                <a:solidFill>
                  <a:schemeClr val="bg1"/>
                </a:solidFill>
              </a:rPr>
              <a:t>timebox</a:t>
            </a:r>
            <a:r>
              <a:rPr lang="pt-BR" sz="2800" b="1" dirty="0">
                <a:solidFill>
                  <a:schemeClr val="bg1"/>
                </a:solidFill>
              </a:rPr>
              <a:t>, preparação do ambiente, foco e continuidade nas ações.</a:t>
            </a:r>
          </a:p>
          <a:p>
            <a:pPr marL="114300" indent="0">
              <a:buNone/>
            </a:pPr>
            <a:endParaRPr lang="pt-BR" sz="1700" dirty="0"/>
          </a:p>
          <a:p>
            <a:endParaRPr lang="pt-BR" sz="1700" dirty="0"/>
          </a:p>
          <a:p>
            <a:endParaRPr lang="pt-BR" sz="1700" dirty="0"/>
          </a:p>
        </p:txBody>
      </p:sp>
    </p:spTree>
    <p:extLst>
      <p:ext uri="{BB962C8B-B14F-4D97-AF65-F5344CB8AC3E}">
        <p14:creationId xmlns:p14="http://schemas.microsoft.com/office/powerpoint/2010/main" val="14781996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7"/>
          <p:cNvSpPr txBox="1"/>
          <p:nvPr/>
        </p:nvSpPr>
        <p:spPr>
          <a:xfrm>
            <a:off x="804050" y="878289"/>
            <a:ext cx="5827800" cy="17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666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Obrigad</a:t>
            </a:r>
            <a:r>
              <a:rPr lang="pt-BR" sz="10666"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pt-BR" sz="10666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/>
          </a:p>
        </p:txBody>
      </p:sp>
      <p:pic>
        <p:nvPicPr>
          <p:cNvPr id="465" name="Google Shape;465;p47"/>
          <p:cNvPicPr preferRelativeResize="0"/>
          <p:nvPr/>
        </p:nvPicPr>
        <p:blipFill rotWithShape="1">
          <a:blip r:embed="rId3">
            <a:alphaModFix/>
          </a:blip>
          <a:srcRect l="8383" t="9788" r="9903" b="9715"/>
          <a:stretch/>
        </p:blipFill>
        <p:spPr>
          <a:xfrm>
            <a:off x="7213019" y="804255"/>
            <a:ext cx="866475" cy="85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7"/>
          <p:cNvPicPr preferRelativeResize="0"/>
          <p:nvPr/>
        </p:nvPicPr>
        <p:blipFill rotWithShape="1">
          <a:blip r:embed="rId4">
            <a:alphaModFix/>
          </a:blip>
          <a:srcRect l="1205" t="13651" r="38806"/>
          <a:stretch/>
        </p:blipFill>
        <p:spPr>
          <a:xfrm>
            <a:off x="602009" y="3020775"/>
            <a:ext cx="5923750" cy="3526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7" name="Google Shape;467;p47"/>
          <p:cNvCxnSpPr/>
          <p:nvPr/>
        </p:nvCxnSpPr>
        <p:spPr>
          <a:xfrm flipH="1">
            <a:off x="7019925" y="14725"/>
            <a:ext cx="29400" cy="685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500B426B-43CC-4A8F-8A8F-2ADDE56004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7643" y="2571535"/>
            <a:ext cx="993423" cy="9934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24A476-D299-4D94-9BBC-FFB6283EE1DE}"/>
              </a:ext>
            </a:extLst>
          </p:cNvPr>
          <p:cNvSpPr txBox="1"/>
          <p:nvPr/>
        </p:nvSpPr>
        <p:spPr>
          <a:xfrm>
            <a:off x="8319384" y="2890391"/>
            <a:ext cx="318889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600" dirty="0">
                <a:hlinkClick r:id="rId6"/>
              </a:rPr>
              <a:t>ariliguima@gmail.com</a:t>
            </a:r>
          </a:p>
          <a:p>
            <a:endParaRPr lang="pt-BR" sz="1600" dirty="0"/>
          </a:p>
          <a:p>
            <a:r>
              <a:rPr lang="pt-BR" sz="1600" dirty="0">
                <a:hlinkClick r:id="rId7"/>
              </a:rPr>
              <a:t>janapereira@gmail.com</a:t>
            </a:r>
            <a:endParaRPr lang="pt-BR" sz="1600" dirty="0"/>
          </a:p>
          <a:p>
            <a:endParaRPr lang="pt-BR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308FFB-D5E8-41AD-9A8D-402148B0C568}"/>
              </a:ext>
            </a:extLst>
          </p:cNvPr>
          <p:cNvSpPr txBox="1"/>
          <p:nvPr/>
        </p:nvSpPr>
        <p:spPr>
          <a:xfrm>
            <a:off x="8077786" y="1092519"/>
            <a:ext cx="4008406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b="1" dirty="0">
                <a:hlinkClick r:id="rId8"/>
              </a:rPr>
              <a:t>Ariadne Guimarães Lemos de Andrade</a:t>
            </a:r>
            <a:endParaRPr lang="pt-BR" sz="1600" b="1" dirty="0"/>
          </a:p>
          <a:p>
            <a:endParaRPr lang="pt-BR" sz="1600" b="1" dirty="0"/>
          </a:p>
          <a:p>
            <a:r>
              <a:rPr lang="pt-BR" sz="1600" b="1" dirty="0">
                <a:hlinkClick r:id="rId9"/>
              </a:rPr>
              <a:t>Janaína Pereira</a:t>
            </a:r>
            <a:endParaRPr lang="pt-BR" sz="1600" dirty="0"/>
          </a:p>
          <a:p>
            <a:endParaRPr lang="pt-B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6"/>
          <p:cNvSpPr txBox="1">
            <a:spLocks noGrp="1"/>
          </p:cNvSpPr>
          <p:nvPr>
            <p:ph type="title"/>
          </p:nvPr>
        </p:nvSpPr>
        <p:spPr>
          <a:xfrm>
            <a:off x="659475" y="152400"/>
            <a:ext cx="10749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t-BR"/>
              <a:t>Leia também:</a:t>
            </a:r>
            <a:endParaRPr/>
          </a:p>
        </p:txBody>
      </p:sp>
      <p:sp>
        <p:nvSpPr>
          <p:cNvPr id="458" name="Google Shape;458;p46"/>
          <p:cNvSpPr txBox="1">
            <a:spLocks noGrp="1"/>
          </p:cNvSpPr>
          <p:nvPr>
            <p:ph type="body" idx="1"/>
          </p:nvPr>
        </p:nvSpPr>
        <p:spPr>
          <a:xfrm>
            <a:off x="721200" y="1557038"/>
            <a:ext cx="10749600" cy="46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pt-BR" u="sng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https://blog.dashlane.com/moving-motivators/</a:t>
            </a:r>
            <a:endParaRPr lang="pt-BR" dirty="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pt-BR" u="sng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http://agile.pub/facilitacao/conheca-as-motivacoes-do-time/</a:t>
            </a:r>
            <a:endParaRPr lang="pt-BR" dirty="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pt-BR" u="sng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https://republica.digital/index.php/2017/06/05/motivadores-pessoais/</a:t>
            </a:r>
            <a:endParaRPr lang="pt-BR" dirty="0">
              <a:solidFill>
                <a:schemeClr val="accent1"/>
              </a:solidFill>
            </a:endParaRPr>
          </a:p>
          <a:p>
            <a:pPr marL="0" indent="0">
              <a:buSzPts val="2800"/>
              <a:buNone/>
            </a:pPr>
            <a:r>
              <a:rPr lang="pt-BR" dirty="0">
                <a:solidFill>
                  <a:schemeClr val="accent1"/>
                </a:solidFill>
              </a:rPr>
              <a:t>Livro Management 3.0 - </a:t>
            </a:r>
            <a:r>
              <a:rPr lang="pt-BR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https://amzn.to/2XJ4rFm</a:t>
            </a:r>
            <a:endParaRPr lang="pt-BR" dirty="0">
              <a:solidFill>
                <a:schemeClr val="accent1"/>
              </a:solidFill>
            </a:endParaRPr>
          </a:p>
          <a:p>
            <a:pPr marL="0" indent="0">
              <a:buSzPts val="2800"/>
              <a:buNone/>
            </a:pPr>
            <a:r>
              <a:rPr lang="pt-BR" dirty="0">
                <a:solidFill>
                  <a:schemeClr val="accent1"/>
                </a:solidFill>
              </a:rPr>
              <a:t>Link do </a:t>
            </a:r>
            <a:r>
              <a:rPr lang="pt-BR" dirty="0" err="1">
                <a:solidFill>
                  <a:schemeClr val="accent1"/>
                </a:solidFill>
              </a:rPr>
              <a:t>Kata</a:t>
            </a:r>
            <a:r>
              <a:rPr lang="pt-BR" dirty="0">
                <a:solidFill>
                  <a:schemeClr val="accent1"/>
                </a:solidFill>
              </a:rPr>
              <a:t>: </a:t>
            </a:r>
            <a:r>
              <a:rPr lang="pt-BR" dirty="0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https://amzn.to/2LxwUaM</a:t>
            </a:r>
            <a:endParaRPr lang="pt-BR" dirty="0">
              <a:solidFill>
                <a:schemeClr val="accent1"/>
              </a:solidFill>
            </a:endParaRPr>
          </a:p>
          <a:p>
            <a:pPr marL="0" lvl="0" indent="0">
              <a:buSzPts val="2800"/>
              <a:buNone/>
            </a:pPr>
            <a:endParaRPr dirty="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 dirty="0">
                <a:solidFill>
                  <a:schemeClr val="accent1"/>
                </a:solidFill>
              </a:rPr>
              <a:t>Ferramentas para remotos:</a:t>
            </a:r>
            <a:endParaRPr dirty="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dirty="0" err="1">
                <a:solidFill>
                  <a:schemeClr val="accent1"/>
                </a:solidFill>
              </a:rPr>
              <a:t>Miro:</a:t>
            </a:r>
            <a:r>
              <a:rPr lang="pt-BR" u="sng" dirty="0" err="1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pt-BR" u="sng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://miro.com/</a:t>
            </a:r>
            <a:endParaRPr lang="pt-BR" dirty="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dirty="0">
                <a:solidFill>
                  <a:schemeClr val="accent1"/>
                </a:solidFill>
              </a:rPr>
              <a:t>Mural: </a:t>
            </a:r>
            <a:r>
              <a:rPr lang="pt-BR" u="sng" dirty="0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https://mural.co/</a:t>
            </a:r>
            <a:endParaRPr lang="pt-BR" dirty="0">
              <a:solidFill>
                <a:schemeClr val="accent1"/>
              </a:solidFill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>
            <a:extLst>
              <a:ext uri="{FF2B5EF4-FFF2-40B4-BE49-F238E27FC236}">
                <a16:creationId xmlns:a16="http://schemas.microsoft.com/office/drawing/2014/main" id="{29019961-930E-4E66-90C7-86DE7CE33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167" y="1221318"/>
            <a:ext cx="5903384" cy="374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1351</Words>
  <Application>Microsoft Office PowerPoint</Application>
  <PresentationFormat>Widescreen</PresentationFormat>
  <Paragraphs>192</Paragraphs>
  <Slides>37</Slides>
  <Notes>33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MS PGothic</vt:lpstr>
      <vt:lpstr>Amatic SC</vt:lpstr>
      <vt:lpstr>Arial</vt:lpstr>
      <vt:lpstr>Calibri</vt:lpstr>
      <vt:lpstr>Comfortaa</vt:lpstr>
      <vt:lpstr>EurostileT</vt:lpstr>
      <vt:lpstr>Source Code Pro</vt:lpstr>
      <vt:lpstr>Wingdings</vt:lpstr>
      <vt:lpstr>Beach Day</vt:lpstr>
      <vt:lpstr>modelo_open4education</vt:lpstr>
      <vt:lpstr>Personalizar design</vt:lpstr>
      <vt:lpstr>Trilha – Management 3.0 e  Gestão Ágil</vt:lpstr>
      <vt:lpstr>PowerPoint Presentation</vt:lpstr>
      <vt:lpstr>PowerPoint Presentation</vt:lpstr>
      <vt:lpstr>PowerPoint Presentation</vt:lpstr>
      <vt:lpstr> O que é motivação? </vt:lpstr>
      <vt:lpstr>Motivação =  motivo + ação</vt:lpstr>
      <vt:lpstr>PowerPoint Presentation</vt:lpstr>
      <vt:lpstr>PowerPoint Presentation</vt:lpstr>
      <vt:lpstr> Como “encontrar” a motivação? </vt:lpstr>
      <vt:lpstr>PowerPoint Presentation</vt:lpstr>
      <vt:lpstr>Por qual motivo usar?</vt:lpstr>
      <vt:lpstr>ENTENDA OS MOTIVOS DA ORGANIZAÇÃO NÃO MOTIVAREM AS PESSOAS.</vt:lpstr>
      <vt:lpstr>Como a dinâmica funciona?</vt:lpstr>
      <vt:lpstr>PowerPoint Presentation</vt:lpstr>
      <vt:lpstr>Você com você</vt:lpstr>
      <vt:lpstr>Líder e liderada/o.</vt:lpstr>
      <vt:lpstr>Com o time</vt:lpstr>
      <vt:lpstr>  Vamos conhecer as cartas!</vt:lpstr>
      <vt:lpstr>Sempre pergunte para as pessoas se elas tem interesse em fazer a dinâmica, pois nem todos querem se expor!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E cadê a ação depois disso? </vt:lpstr>
      <vt:lpstr>Pense em melhoria contínua!</vt:lpstr>
      <vt:lpstr>Kata de Melhoria</vt:lpstr>
      <vt:lpstr>Kata de Melhoria</vt:lpstr>
      <vt:lpstr>Lições Aprendidas</vt:lpstr>
      <vt:lpstr>PowerPoint Presentation</vt:lpstr>
      <vt:lpstr>Leia também: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Janaina dos Santos Simoes Pereira</dc:creator>
  <cp:lastModifiedBy>Janaina dos Santos Simoes Pereira</cp:lastModifiedBy>
  <cp:revision>8</cp:revision>
  <dcterms:created xsi:type="dcterms:W3CDTF">2019-07-15T12:57:41Z</dcterms:created>
  <dcterms:modified xsi:type="dcterms:W3CDTF">2019-10-09T15:14:24Z</dcterms:modified>
</cp:coreProperties>
</file>