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2"/>
  </p:notesMasterIdLst>
  <p:sldIdLst>
    <p:sldId id="256" r:id="rId2"/>
    <p:sldId id="272" r:id="rId3"/>
    <p:sldId id="276" r:id="rId4"/>
    <p:sldId id="273" r:id="rId5"/>
    <p:sldId id="265" r:id="rId6"/>
    <p:sldId id="288" r:id="rId7"/>
    <p:sldId id="266" r:id="rId8"/>
    <p:sldId id="290" r:id="rId9"/>
    <p:sldId id="291" r:id="rId10"/>
    <p:sldId id="262" r:id="rId11"/>
    <p:sldId id="293" r:id="rId12"/>
    <p:sldId id="301" r:id="rId13"/>
    <p:sldId id="299" r:id="rId14"/>
    <p:sldId id="294" r:id="rId15"/>
    <p:sldId id="292" r:id="rId16"/>
    <p:sldId id="296" r:id="rId17"/>
    <p:sldId id="297" r:id="rId18"/>
    <p:sldId id="298" r:id="rId19"/>
    <p:sldId id="302" r:id="rId20"/>
    <p:sldId id="278" r:id="rId21"/>
  </p:sldIdLst>
  <p:sldSz cx="9144000" cy="5143500" type="screen16x9"/>
  <p:notesSz cx="6858000" cy="9144000"/>
  <p:embeddedFontLst>
    <p:embeddedFont>
      <p:font typeface="Raleway" panose="020B0604020202020204" charset="0"/>
      <p:regular r:id="rId23"/>
    </p:embeddedFont>
    <p:embeddedFont>
      <p:font typeface="Lato" panose="020B0604020202020204" charset="0"/>
      <p:regular r:id="rId24"/>
      <p:bold r:id="rId25"/>
      <p:italic r:id="rId26"/>
      <p:boldItalic r:id="rId27"/>
    </p:embeddedFont>
    <p:embeddedFont>
      <p:font typeface="Palatino Linotype" panose="020405020505050303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4E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A81962-48EE-4B5A-BA1B-29E8ACF30F44}">
  <a:tblStyle styleId="{20A81962-48EE-4B5A-BA1B-29E8ACF30F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60"/>
  </p:normalViewPr>
  <p:slideViewPr>
    <p:cSldViewPr snapToGrid="0">
      <p:cViewPr varScale="1">
        <p:scale>
          <a:sx n="97" d="100"/>
          <a:sy n="97" d="100"/>
        </p:scale>
        <p:origin x="63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7821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5581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89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0721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622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8831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0865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0012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215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739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937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577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5768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580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2353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666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397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9227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7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6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676397" y="2658815"/>
            <a:ext cx="7584375" cy="2380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alt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Dificuldades de testar em ambiente imersivo usando </a:t>
            </a:r>
            <a:r>
              <a:rPr lang="pt-BR" alt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head</a:t>
            </a:r>
            <a:r>
              <a:rPr lang="pt-BR" alt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pt-BR" alt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mounted</a:t>
            </a:r>
            <a:r>
              <a:rPr lang="pt-BR" alt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pt-BR" alt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display</a:t>
            </a:r>
            <a:br>
              <a:rPr lang="pt-BR" alt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pt-BR" alt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pt-BR" alt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pt-BR" alt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Trilha- Testes</a:t>
            </a:r>
            <a:br>
              <a:rPr lang="pt-BR" alt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pt-BR" alt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Paula Brasileiro </a:t>
            </a:r>
            <a:br>
              <a:rPr lang="pt-BR" alt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sz="2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266" name="Picture 2" descr="Resultado de imagem para logo td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33" y="562429"/>
            <a:ext cx="517401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>
            <a:spLocks noGrp="1"/>
          </p:cNvSpPr>
          <p:nvPr>
            <p:ph type="title"/>
          </p:nvPr>
        </p:nvSpPr>
        <p:spPr>
          <a:xfrm>
            <a:off x="0" y="-203"/>
            <a:ext cx="7586875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T</a:t>
            </a:r>
            <a:r>
              <a:rPr lang="en" dirty="0" smtClean="0"/>
              <a:t>imeline</a:t>
            </a:r>
            <a:endParaRPr dirty="0"/>
          </a:p>
        </p:txBody>
      </p:sp>
      <p:sp>
        <p:nvSpPr>
          <p:cNvPr id="251" name="Google Shape;251;p2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3" name="Agrupar 2"/>
          <p:cNvGrpSpPr/>
          <p:nvPr/>
        </p:nvGrpSpPr>
        <p:grpSpPr>
          <a:xfrm>
            <a:off x="115122" y="2715410"/>
            <a:ext cx="9028877" cy="484550"/>
            <a:chOff x="123754" y="2586810"/>
            <a:chExt cx="9475666" cy="508528"/>
          </a:xfrm>
        </p:grpSpPr>
        <p:sp>
          <p:nvSpPr>
            <p:cNvPr id="243" name="Google Shape;243;p28"/>
            <p:cNvSpPr/>
            <p:nvPr/>
          </p:nvSpPr>
          <p:spPr>
            <a:xfrm>
              <a:off x="2472750" y="2590929"/>
              <a:ext cx="1438223" cy="50175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2400" dirty="0" smtClean="0">
                  <a:solidFill>
                    <a:schemeClr val="lt1"/>
                  </a:solidFill>
                  <a:latin typeface="Palatino Linotype" panose="02040502050505030304" pitchFamily="18" charset="0"/>
                  <a:ea typeface="Raleway"/>
                  <a:cs typeface="Raleway"/>
                  <a:sym typeface="Raleway"/>
                </a:rPr>
                <a:t>2012</a:t>
              </a:r>
              <a:endParaRPr dirty="0">
                <a:solidFill>
                  <a:schemeClr val="lt1"/>
                </a:solidFill>
                <a:latin typeface="Palatino Linotype" panose="02040502050505030304" pitchFamily="18" charset="0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" name="Agrupar 1"/>
            <p:cNvGrpSpPr/>
            <p:nvPr/>
          </p:nvGrpSpPr>
          <p:grpSpPr>
            <a:xfrm>
              <a:off x="123754" y="2586810"/>
              <a:ext cx="9475666" cy="508528"/>
              <a:chOff x="123754" y="2586810"/>
              <a:chExt cx="9475666" cy="508528"/>
            </a:xfrm>
          </p:grpSpPr>
          <p:sp>
            <p:nvSpPr>
              <p:cNvPr id="246" name="Google Shape;246;p28"/>
              <p:cNvSpPr/>
              <p:nvPr/>
            </p:nvSpPr>
            <p:spPr>
              <a:xfrm>
                <a:off x="123754" y="2590930"/>
                <a:ext cx="1423419" cy="501750"/>
              </a:xfrm>
              <a:prstGeom prst="homePlat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>
                  <a:buSzPts val="1100"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2010</a:t>
                </a:r>
                <a:endParaRPr lang="en" sz="2400"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9" name="Google Shape;249;p28"/>
              <p:cNvSpPr/>
              <p:nvPr/>
            </p:nvSpPr>
            <p:spPr>
              <a:xfrm>
                <a:off x="1303931" y="2586810"/>
                <a:ext cx="1426865" cy="501750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>
                  <a:buSzPts val="1100"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2011</a:t>
                </a:r>
                <a:endParaRPr lang="en" sz="2400"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5" name="Google Shape;243;p28"/>
              <p:cNvSpPr/>
              <p:nvPr/>
            </p:nvSpPr>
            <p:spPr>
              <a:xfrm>
                <a:off x="4851443" y="2587920"/>
                <a:ext cx="1429038" cy="501750"/>
              </a:xfrm>
              <a:prstGeom prst="chevron">
                <a:avLst>
                  <a:gd name="adj" fmla="val 50000"/>
                </a:avLst>
              </a:prstGeom>
              <a:solidFill>
                <a:srgbClr val="00B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2014</a:t>
                </a:r>
                <a:endParaRPr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6" name="Google Shape;249;p28"/>
              <p:cNvSpPr/>
              <p:nvPr/>
            </p:nvSpPr>
            <p:spPr>
              <a:xfrm>
                <a:off x="3656373" y="2586810"/>
                <a:ext cx="1452615" cy="501750"/>
              </a:xfrm>
              <a:prstGeom prst="chevron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2013</a:t>
                </a:r>
                <a:endParaRPr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" name="Google Shape;243;p28"/>
              <p:cNvSpPr/>
              <p:nvPr/>
            </p:nvSpPr>
            <p:spPr>
              <a:xfrm>
                <a:off x="6015315" y="2586810"/>
                <a:ext cx="1373873" cy="501750"/>
              </a:xfrm>
              <a:prstGeom prst="chevron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2015</a:t>
                </a:r>
                <a:endParaRPr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" name="Google Shape;243;p28"/>
              <p:cNvSpPr/>
              <p:nvPr/>
            </p:nvSpPr>
            <p:spPr>
              <a:xfrm>
                <a:off x="8200612" y="2593588"/>
                <a:ext cx="1398808" cy="501750"/>
              </a:xfrm>
              <a:prstGeom prst="chevron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2017</a:t>
                </a:r>
                <a:endParaRPr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" name="Google Shape;249;p28"/>
              <p:cNvSpPr/>
              <p:nvPr/>
            </p:nvSpPr>
            <p:spPr>
              <a:xfrm>
                <a:off x="7091905" y="2586810"/>
                <a:ext cx="1398184" cy="501750"/>
              </a:xfrm>
              <a:prstGeom prst="chevron">
                <a:avLst>
                  <a:gd name="adj" fmla="val 5000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r>
                  <a:rPr lang="en" sz="2400" dirty="0" smtClean="0">
                    <a:solidFill>
                      <a:schemeClr val="lt1"/>
                    </a:solidFill>
                    <a:latin typeface="Palatino Linotype" panose="02040502050505030304" pitchFamily="18" charset="0"/>
                    <a:ea typeface="Raleway"/>
                    <a:cs typeface="Raleway"/>
                    <a:sym typeface="Raleway"/>
                  </a:rPr>
                  <a:t>2016</a:t>
                </a:r>
                <a:endParaRPr dirty="0">
                  <a:solidFill>
                    <a:schemeClr val="lt1"/>
                  </a:solidFill>
                  <a:latin typeface="Palatino Linotype" panose="02040502050505030304" pitchFamily="18" charset="0"/>
                  <a:ea typeface="Lato"/>
                  <a:cs typeface="Lato"/>
                  <a:sym typeface="Lato"/>
                </a:endParaRPr>
              </a:p>
            </p:txBody>
          </p:sp>
        </p:grpSp>
      </p:grpSp>
      <p:pic>
        <p:nvPicPr>
          <p:cNvPr id="1026" name="Picture 2" descr="Image result for hmd odyss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429" y="3279693"/>
            <a:ext cx="1364394" cy="104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23" y="1882722"/>
            <a:ext cx="16446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65" y="3206417"/>
            <a:ext cx="15382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639" y="1592036"/>
            <a:ext cx="16430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m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040" y="1592037"/>
            <a:ext cx="208108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m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26" y="3270250"/>
            <a:ext cx="1223962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m 17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01" y="3373438"/>
            <a:ext cx="15113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m 17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2" y="1482158"/>
            <a:ext cx="1409195" cy="118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111" y="990659"/>
            <a:ext cx="6799078" cy="3236434"/>
          </a:xfrm>
          <a:prstGeom prst="rect">
            <a:avLst/>
          </a:prstGeom>
        </p:spPr>
      </p:pic>
      <p:sp>
        <p:nvSpPr>
          <p:cNvPr id="314" name="Google Shape;314;p32"/>
          <p:cNvSpPr txBox="1">
            <a:spLocks noGrp="1"/>
          </p:cNvSpPr>
          <p:nvPr>
            <p:ph type="body" idx="4294967295"/>
          </p:nvPr>
        </p:nvSpPr>
        <p:spPr>
          <a:xfrm>
            <a:off x="139512" y="-1559352"/>
            <a:ext cx="3643200" cy="37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dirty="0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O que é HMD?</a:t>
            </a:r>
            <a:endParaRPr dirty="0" smtClean="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5" name="Google Shape;315;p32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15" y="3001963"/>
            <a:ext cx="20335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" name="Google Shape;256;p29"/>
          <p:cNvSpPr txBox="1">
            <a:spLocks noGrp="1"/>
          </p:cNvSpPr>
          <p:nvPr>
            <p:ph type="title"/>
          </p:nvPr>
        </p:nvSpPr>
        <p:spPr>
          <a:xfrm rot="16200000">
            <a:off x="313621" y="248725"/>
            <a:ext cx="1721222" cy="1553227"/>
          </a:xfrm>
          <a:prstGeom prst="rect">
            <a:avLst/>
          </a:prstGeom>
        </p:spPr>
        <p:txBody>
          <a:bodyPr spcFirstLastPara="1" vert="eaVert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Tipos de HMD</a:t>
            </a:r>
            <a:endParaRPr dirty="0"/>
          </a:p>
        </p:txBody>
      </p:sp>
      <p:sp>
        <p:nvSpPr>
          <p:cNvPr id="258" name="Google Shape;258;p29"/>
          <p:cNvSpPr txBox="1">
            <a:spLocks noGrp="1"/>
          </p:cNvSpPr>
          <p:nvPr>
            <p:ph type="body" idx="2"/>
          </p:nvPr>
        </p:nvSpPr>
        <p:spPr>
          <a:xfrm>
            <a:off x="2347887" y="1885950"/>
            <a:ext cx="2491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smtClean="0"/>
              <a:t>Dell</a:t>
            </a:r>
            <a:endParaRPr b="1" dirty="0"/>
          </a:p>
          <a:p>
            <a:pPr marL="0" lvl="0" indent="0">
              <a:buNone/>
            </a:pPr>
            <a:r>
              <a:rPr lang="en-US" sz="1200" dirty="0"/>
              <a:t>Visor Virtual Reality Headset and Controllers</a:t>
            </a:r>
          </a:p>
        </p:txBody>
      </p:sp>
      <p:sp>
        <p:nvSpPr>
          <p:cNvPr id="259" name="Google Shape;259;p29"/>
          <p:cNvSpPr txBox="1">
            <a:spLocks noGrp="1"/>
          </p:cNvSpPr>
          <p:nvPr>
            <p:ph type="body" idx="3"/>
          </p:nvPr>
        </p:nvSpPr>
        <p:spPr>
          <a:xfrm>
            <a:off x="4732557" y="1885950"/>
            <a:ext cx="2491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smtClean="0"/>
              <a:t>Acer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dirty="0" smtClean="0"/>
              <a:t>(AH101-D8EY)</a:t>
            </a:r>
            <a:endParaRPr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60" name="Google Shape;260;p29"/>
          <p:cNvSpPr txBox="1">
            <a:spLocks noGrp="1"/>
          </p:cNvSpPr>
          <p:nvPr>
            <p:ph type="body" idx="1"/>
          </p:nvPr>
        </p:nvSpPr>
        <p:spPr>
          <a:xfrm>
            <a:off x="2209557" y="3635814"/>
            <a:ext cx="2491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err="1" smtClean="0"/>
              <a:t>Oculus</a:t>
            </a:r>
            <a:r>
              <a:rPr lang="pt-BR" b="1" dirty="0" smtClean="0"/>
              <a:t> </a:t>
            </a:r>
            <a:r>
              <a:rPr lang="pt-BR" b="1" dirty="0" err="1" smtClean="0"/>
              <a:t>Rift</a:t>
            </a:r>
            <a:r>
              <a:rPr lang="pt-BR" b="1" dirty="0" smtClean="0"/>
              <a:t> S PC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 smtClean="0"/>
              <a:t>Powered VR Gaming Headset</a:t>
            </a:r>
            <a:endParaRPr sz="1200" dirty="0"/>
          </a:p>
        </p:txBody>
      </p:sp>
      <p:sp>
        <p:nvSpPr>
          <p:cNvPr id="262" name="Google Shape;262;p29"/>
          <p:cNvSpPr txBox="1">
            <a:spLocks noGrp="1"/>
          </p:cNvSpPr>
          <p:nvPr>
            <p:ph type="body" idx="3"/>
          </p:nvPr>
        </p:nvSpPr>
        <p:spPr>
          <a:xfrm>
            <a:off x="4732557" y="3657600"/>
            <a:ext cx="2491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smtClean="0"/>
              <a:t>Lenovo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dirty="0" smtClean="0"/>
              <a:t>GOA20001WW</a:t>
            </a:r>
            <a:endParaRPr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90" name="Google Shape;290;p2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9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45" y="1180800"/>
            <a:ext cx="15890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39" y="1015087"/>
            <a:ext cx="174307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09" y="2847138"/>
            <a:ext cx="1871663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825" y="2847138"/>
            <a:ext cx="2024989" cy="105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Google Shape;262;p29"/>
          <p:cNvSpPr txBox="1">
            <a:spLocks/>
          </p:cNvSpPr>
          <p:nvPr/>
        </p:nvSpPr>
        <p:spPr>
          <a:xfrm>
            <a:off x="7012917" y="3657600"/>
            <a:ext cx="2491200" cy="13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Lato"/>
              <a:buChar char="▷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Font typeface="Lato"/>
              <a:buNone/>
            </a:pPr>
            <a:r>
              <a:rPr lang="pt-BR" b="1" dirty="0" smtClean="0"/>
              <a:t>Samsung HMD </a:t>
            </a:r>
            <a:r>
              <a:rPr lang="pt-BR" b="1" dirty="0" err="1" smtClean="0"/>
              <a:t>Odyssey</a:t>
            </a:r>
            <a:endParaRPr lang="pt-BR" sz="1200" dirty="0"/>
          </a:p>
        </p:txBody>
      </p:sp>
      <p:sp>
        <p:nvSpPr>
          <p:cNvPr id="18" name="Google Shape;257;p29"/>
          <p:cNvSpPr txBox="1">
            <a:spLocks/>
          </p:cNvSpPr>
          <p:nvPr/>
        </p:nvSpPr>
        <p:spPr>
          <a:xfrm>
            <a:off x="6682827" y="1829899"/>
            <a:ext cx="2491200" cy="13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Lato"/>
              <a:buChar char="▷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Font typeface="Lato"/>
              <a:buNone/>
            </a:pPr>
            <a:r>
              <a:rPr lang="en-US" b="1" smtClean="0"/>
              <a:t>HP </a:t>
            </a:r>
          </a:p>
          <a:p>
            <a:pPr marL="0" indent="0">
              <a:buFont typeface="Lato"/>
              <a:buNone/>
            </a:pPr>
            <a:r>
              <a:rPr lang="en-US" sz="1200" smtClean="0"/>
              <a:t>Mixed Reality Headset and Motion Controllers</a:t>
            </a:r>
            <a:endParaRPr lang="en-US" sz="1200" dirty="0"/>
          </a:p>
        </p:txBody>
      </p:sp>
      <p:pic>
        <p:nvPicPr>
          <p:cNvPr id="19" name="Imagem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145" y="1015087"/>
            <a:ext cx="180022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697756" y="528176"/>
            <a:ext cx="4030997" cy="65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Limitações do HMD</a:t>
            </a:r>
            <a:endParaRPr dirty="0"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887169" y="1392827"/>
            <a:ext cx="3094800" cy="16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en-US" sz="1800" dirty="0" err="1" smtClean="0"/>
              <a:t>Fios</a:t>
            </a:r>
            <a:endParaRPr lang="en-US" altLang="en-US" sz="1800" dirty="0" smtClean="0"/>
          </a:p>
          <a:p>
            <a:r>
              <a:rPr lang="en-US" altLang="en-US" sz="1800" dirty="0" err="1" smtClean="0"/>
              <a:t>Existe</a:t>
            </a:r>
            <a:r>
              <a:rPr lang="en-US" altLang="en-US" sz="1800" dirty="0" smtClean="0"/>
              <a:t> </a:t>
            </a:r>
            <a:r>
              <a:rPr lang="en-US" altLang="en-US" sz="1800" dirty="0" err="1"/>
              <a:t>uma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calibração</a:t>
            </a:r>
            <a:r>
              <a:rPr lang="en-US" altLang="en-US" sz="1800" dirty="0"/>
              <a:t> do </a:t>
            </a:r>
            <a:r>
              <a:rPr lang="en-US" altLang="en-US" sz="1800" dirty="0" err="1"/>
              <a:t>dispositivo</a:t>
            </a:r>
            <a:endParaRPr lang="en-US" altLang="en-US" sz="1800" dirty="0"/>
          </a:p>
          <a:p>
            <a:r>
              <a:rPr lang="en-US" altLang="en-US" sz="1800" dirty="0" err="1"/>
              <a:t>Espaço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físico</a:t>
            </a:r>
            <a:endParaRPr lang="en-US" altLang="en-US" sz="1800" dirty="0"/>
          </a:p>
          <a:p>
            <a:r>
              <a:rPr lang="en-US" altLang="en-US" sz="1800" dirty="0" err="1"/>
              <a:t>Conforto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uso</a:t>
            </a:r>
            <a:endParaRPr lang="en-US" altLang="en-US" sz="1800" dirty="0"/>
          </a:p>
          <a:p>
            <a:r>
              <a:rPr lang="en-US" altLang="en-US" sz="1800" dirty="0" err="1"/>
              <a:t>Ajuste</a:t>
            </a:r>
            <a:r>
              <a:rPr lang="en-US" altLang="en-US" sz="1800" dirty="0"/>
              <a:t> das </a:t>
            </a:r>
            <a:r>
              <a:rPr lang="en-US" altLang="en-US" sz="1800" dirty="0" err="1"/>
              <a:t>lentes</a:t>
            </a:r>
            <a:r>
              <a:rPr lang="en-US" altLang="en-US" sz="1800" dirty="0"/>
              <a:t> </a:t>
            </a:r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073" y="0"/>
            <a:ext cx="4235202" cy="4623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Aplicações na indústria</a:t>
            </a:r>
            <a:endParaRPr dirty="0"/>
          </a:p>
        </p:txBody>
      </p:sp>
      <p:sp>
        <p:nvSpPr>
          <p:cNvPr id="290" name="Google Shape;290;p2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4" name="Espaço Reservado para Conteúdo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347" y="899361"/>
            <a:ext cx="7140195" cy="35734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4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2"/>
          <a:stretch/>
        </p:blipFill>
        <p:spPr bwMode="auto">
          <a:xfrm>
            <a:off x="-270312" y="945"/>
            <a:ext cx="9414312" cy="506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" name="Google Shape;169;p22"/>
          <p:cNvSpPr/>
          <p:nvPr/>
        </p:nvSpPr>
        <p:spPr>
          <a:xfrm>
            <a:off x="0" y="3214294"/>
            <a:ext cx="7352400" cy="12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title" idx="4294967295"/>
          </p:nvPr>
        </p:nvSpPr>
        <p:spPr>
          <a:xfrm>
            <a:off x="924125" y="3385744"/>
            <a:ext cx="5796000" cy="55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Testar em VR</a:t>
            </a:r>
            <a:endParaRPr dirty="0"/>
          </a:p>
        </p:txBody>
      </p:sp>
      <p:sp>
        <p:nvSpPr>
          <p:cNvPr id="172" name="Google Shape;172;p22"/>
          <p:cNvSpPr/>
          <p:nvPr/>
        </p:nvSpPr>
        <p:spPr>
          <a:xfrm>
            <a:off x="0" y="4444375"/>
            <a:ext cx="9240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924117" y="4444375"/>
            <a:ext cx="64284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7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8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16" y="307079"/>
            <a:ext cx="3611501" cy="448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972" y="297541"/>
            <a:ext cx="2745981" cy="449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73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4" y="253296"/>
            <a:ext cx="3946559" cy="212572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4" y="2562732"/>
            <a:ext cx="3945331" cy="212354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44" y="253296"/>
            <a:ext cx="3944144" cy="212572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44" y="2562732"/>
            <a:ext cx="3965136" cy="21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ctrTitle" idx="4294967295"/>
          </p:nvPr>
        </p:nvSpPr>
        <p:spPr>
          <a:xfrm>
            <a:off x="778225" y="2229904"/>
            <a:ext cx="662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t-BR" altLang="en-US" sz="2800" dirty="0" smtClean="0">
                <a:solidFill>
                  <a:schemeClr val="bg1"/>
                </a:solidFill>
              </a:rPr>
              <a:t>Experiência </a:t>
            </a:r>
            <a:r>
              <a:rPr lang="pt-BR" altLang="en-US" sz="2800" dirty="0">
                <a:solidFill>
                  <a:schemeClr val="bg1"/>
                </a:solidFill>
              </a:rPr>
              <a:t>de períodos prolongados usando VR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4294967295"/>
          </p:nvPr>
        </p:nvSpPr>
        <p:spPr>
          <a:xfrm>
            <a:off x="778224" y="3479598"/>
            <a:ext cx="7430593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Mal </a:t>
            </a:r>
            <a:r>
              <a:rPr lang="en-US" altLang="en-US" dirty="0" err="1" smtClean="0">
                <a:solidFill>
                  <a:schemeClr val="bg1"/>
                </a:solidFill>
              </a:rPr>
              <a:t>estar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</a:rPr>
              <a:t>causado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</a:rPr>
              <a:t>pelo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</a:rPr>
              <a:t>movimento</a:t>
            </a:r>
            <a:r>
              <a:rPr lang="en-US" altLang="en-US" dirty="0" smtClean="0">
                <a:solidFill>
                  <a:schemeClr val="bg1"/>
                </a:solidFill>
              </a:rPr>
              <a:t> da </a:t>
            </a:r>
            <a:r>
              <a:rPr lang="en-US" altLang="en-US" dirty="0" err="1">
                <a:solidFill>
                  <a:schemeClr val="bg1"/>
                </a:solidFill>
              </a:rPr>
              <a:t>c</a:t>
            </a:r>
            <a:r>
              <a:rPr lang="en-US" altLang="en-US" dirty="0" err="1" smtClean="0">
                <a:solidFill>
                  <a:schemeClr val="bg1"/>
                </a:solidFill>
              </a:rPr>
              <a:t>âmera</a:t>
            </a:r>
            <a:endParaRPr lang="en-US" altLang="en-US" dirty="0" smtClean="0">
              <a:solidFill>
                <a:schemeClr val="bg1"/>
              </a:solidFill>
            </a:endParaRPr>
          </a:p>
          <a:p>
            <a:r>
              <a:rPr lang="en-US" altLang="en-US" dirty="0" err="1" smtClean="0">
                <a:solidFill>
                  <a:schemeClr val="bg1"/>
                </a:solidFill>
              </a:rPr>
              <a:t>Percepção</a:t>
            </a:r>
            <a:r>
              <a:rPr lang="en-US" altLang="en-US" dirty="0" smtClean="0">
                <a:solidFill>
                  <a:schemeClr val="bg1"/>
                </a:solidFill>
              </a:rPr>
              <a:t> de tempo</a:t>
            </a:r>
          </a:p>
          <a:p>
            <a:r>
              <a:rPr lang="en-US" altLang="en-US" dirty="0" err="1" smtClean="0">
                <a:solidFill>
                  <a:schemeClr val="bg1"/>
                </a:solidFill>
              </a:rPr>
              <a:t>Não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</a:rPr>
              <a:t>há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</a:rPr>
              <a:t>conforto</a:t>
            </a:r>
            <a:r>
              <a:rPr lang="en-US" altLang="en-US" dirty="0" smtClean="0">
                <a:solidFill>
                  <a:schemeClr val="bg1"/>
                </a:solidFill>
              </a:rPr>
              <a:t>  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"/>
          <a:stretch/>
        </p:blipFill>
        <p:spPr bwMode="auto">
          <a:xfrm>
            <a:off x="0" y="1"/>
            <a:ext cx="9144000" cy="214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/>
          <p:nvPr/>
        </p:nvSpPr>
        <p:spPr>
          <a:xfrm>
            <a:off x="0" y="3214294"/>
            <a:ext cx="7352400" cy="12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title" idx="4294967295"/>
          </p:nvPr>
        </p:nvSpPr>
        <p:spPr>
          <a:xfrm>
            <a:off x="924125" y="3385744"/>
            <a:ext cx="5796000" cy="55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Automação</a:t>
            </a:r>
            <a:r>
              <a:rPr lang="en-US" dirty="0" smtClean="0"/>
              <a:t> para VR</a:t>
            </a:r>
            <a:endParaRPr dirty="0"/>
          </a:p>
        </p:txBody>
      </p:sp>
      <p:sp>
        <p:nvSpPr>
          <p:cNvPr id="172" name="Google Shape;172;p22"/>
          <p:cNvSpPr/>
          <p:nvPr/>
        </p:nvSpPr>
        <p:spPr>
          <a:xfrm>
            <a:off x="0" y="4444375"/>
            <a:ext cx="9240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924117" y="4444375"/>
            <a:ext cx="64284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11</a:t>
            </a:fld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2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Unium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Biblioteca para automação para cena 3D</a:t>
            </a:r>
          </a:p>
          <a:p>
            <a:r>
              <a:rPr lang="pt-BR" dirty="0" smtClean="0"/>
              <a:t>Fornece uma API para chamadas remotas que controla objetos na cena </a:t>
            </a:r>
          </a:p>
          <a:p>
            <a:r>
              <a:rPr lang="pt-BR" dirty="0" smtClean="0"/>
              <a:t>Existem </a:t>
            </a:r>
            <a:r>
              <a:rPr lang="pt-BR" dirty="0"/>
              <a:t>duas partes</a:t>
            </a:r>
            <a:r>
              <a:rPr lang="pt-BR" dirty="0" smtClean="0"/>
              <a:t>:</a:t>
            </a:r>
            <a:endParaRPr lang="pt-BR" dirty="0"/>
          </a:p>
          <a:p>
            <a:pPr marL="114300" indent="0">
              <a:buNone/>
            </a:pPr>
            <a:r>
              <a:rPr lang="pt-BR" dirty="0" smtClean="0"/>
              <a:t>	Um servidor web </a:t>
            </a:r>
          </a:p>
          <a:p>
            <a:pPr marL="114300" indent="0">
              <a:buNone/>
            </a:pPr>
            <a:r>
              <a:rPr lang="pt-BR" dirty="0" smtClean="0"/>
              <a:t>	Uma </a:t>
            </a:r>
            <a:r>
              <a:rPr lang="pt-BR" dirty="0"/>
              <a:t>linguagem de consulta que permite pesquisar e manipular </a:t>
            </a:r>
            <a:r>
              <a:rPr lang="pt-BR" dirty="0" smtClean="0"/>
              <a:t>objetos na cena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3" name="Espaço Reservado para Conteú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478" y="163285"/>
            <a:ext cx="8817546" cy="441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7" name="Google Shape;326;p33"/>
          <p:cNvSpPr/>
          <p:nvPr/>
        </p:nvSpPr>
        <p:spPr>
          <a:xfrm>
            <a:off x="2075542" y="227445"/>
            <a:ext cx="6953733" cy="463024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328;p33"/>
          <p:cNvSpPr txBox="1">
            <a:spLocks noGrp="1"/>
          </p:cNvSpPr>
          <p:nvPr>
            <p:ph type="body" idx="4294967295"/>
          </p:nvPr>
        </p:nvSpPr>
        <p:spPr>
          <a:xfrm>
            <a:off x="0" y="227445"/>
            <a:ext cx="2313404" cy="93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Obtendo</a:t>
            </a:r>
            <a:r>
              <a:rPr lang="en-US" dirty="0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dirty="0" err="1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os</a:t>
            </a:r>
            <a:r>
              <a:rPr lang="en-US" dirty="0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dirty="0" err="1" smtClean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objetos</a:t>
            </a:r>
            <a:endParaRPr dirty="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8028" y="502346"/>
            <a:ext cx="6292242" cy="3171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183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179043" cy="65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Movimentando a câmera</a:t>
            </a:r>
            <a:endParaRPr sz="2400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7" name="Espaço Reservado para Conteúdo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103" y="754690"/>
            <a:ext cx="7433582" cy="3704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4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179043" cy="65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Resultados</a:t>
            </a:r>
            <a:endParaRPr sz="2400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86" y="655800"/>
            <a:ext cx="7899683" cy="3936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64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179043" cy="65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Execução</a:t>
            </a:r>
            <a:endParaRPr sz="2400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319" y="768928"/>
            <a:ext cx="7627806" cy="3801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10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179043" cy="65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Exportando resultados</a:t>
            </a:r>
            <a:endParaRPr sz="2400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1168400"/>
            <a:ext cx="6826250" cy="3402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5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a </a:t>
            </a:r>
            <a:r>
              <a:rPr lang="en-US" dirty="0" err="1" smtClean="0"/>
              <a:t>automação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disponibiliza métodos para simular eventos do controle</a:t>
            </a:r>
          </a:p>
          <a:p>
            <a:r>
              <a:rPr lang="pt-BR" dirty="0" smtClean="0"/>
              <a:t>Não pensada na concepção</a:t>
            </a:r>
          </a:p>
          <a:p>
            <a:r>
              <a:rPr lang="pt-BR" dirty="0" smtClean="0"/>
              <a:t>Teria que ser implementado os métodos para suportar o deslocamento</a:t>
            </a:r>
          </a:p>
          <a:p>
            <a:r>
              <a:rPr lang="pt-BR" dirty="0" smtClean="0"/>
              <a:t>Com o HMD conectado não consegue mover a câmera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4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4"/>
          <p:cNvSpPr txBox="1">
            <a:spLocks noGrp="1"/>
          </p:cNvSpPr>
          <p:nvPr>
            <p:ph type="ctrTitle" idx="4294967295"/>
          </p:nvPr>
        </p:nvSpPr>
        <p:spPr>
          <a:xfrm>
            <a:off x="916025" y="726094"/>
            <a:ext cx="5561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smtClean="0">
                <a:solidFill>
                  <a:schemeClr val="accent2"/>
                </a:solidFill>
              </a:rPr>
              <a:t>Obrigada!</a:t>
            </a:r>
            <a:endParaRPr sz="6000" dirty="0">
              <a:solidFill>
                <a:schemeClr val="accent2"/>
              </a:solidFill>
            </a:endParaRPr>
          </a:p>
        </p:txBody>
      </p:sp>
      <p:sp>
        <p:nvSpPr>
          <p:cNvPr id="336" name="Google Shape;336;p34"/>
          <p:cNvSpPr txBox="1">
            <a:spLocks noGrp="1"/>
          </p:cNvSpPr>
          <p:nvPr>
            <p:ph type="body" idx="4294967295"/>
          </p:nvPr>
        </p:nvSpPr>
        <p:spPr>
          <a:xfrm>
            <a:off x="916025" y="3673551"/>
            <a:ext cx="6004320" cy="11801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linkedin.com/in/</a:t>
            </a:r>
            <a:r>
              <a:rPr lang="en-US" alt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brasileiropaula</a:t>
            </a:r>
            <a:endParaRPr lang="en-US" alt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paulabrasileiro@gmail.com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7" name="Google Shape;337;p34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8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5" y="4408473"/>
            <a:ext cx="242229" cy="17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25" y="3899776"/>
            <a:ext cx="269632" cy="282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FFFFFF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194</Words>
  <Application>Microsoft Office PowerPoint</Application>
  <PresentationFormat>Apresentação na tela (16:9)</PresentationFormat>
  <Paragraphs>74</Paragraphs>
  <Slides>20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Raleway</vt:lpstr>
      <vt:lpstr>Arial</vt:lpstr>
      <vt:lpstr>Lato</vt:lpstr>
      <vt:lpstr>Palatino Linotype</vt:lpstr>
      <vt:lpstr>Antonio template</vt:lpstr>
      <vt:lpstr>Dificuldades de testar em ambiente imersivo usando head mounted display  Trilha- Testes Paula Brasileiro  </vt:lpstr>
      <vt:lpstr>Timeline</vt:lpstr>
      <vt:lpstr>Apresentação do PowerPoint</vt:lpstr>
      <vt:lpstr>Tipos de HMD</vt:lpstr>
      <vt:lpstr>Limitações do HMD</vt:lpstr>
      <vt:lpstr>Aplicações na indústria</vt:lpstr>
      <vt:lpstr>Testar em VR</vt:lpstr>
      <vt:lpstr>Apresentação do PowerPoint</vt:lpstr>
      <vt:lpstr>Apresentação do PowerPoint</vt:lpstr>
      <vt:lpstr>Experiência de períodos prolongados usando VR</vt:lpstr>
      <vt:lpstr>Automação para VR</vt:lpstr>
      <vt:lpstr>Unium</vt:lpstr>
      <vt:lpstr>Apresentação do PowerPoint</vt:lpstr>
      <vt:lpstr>Apresentação do PowerPoint</vt:lpstr>
      <vt:lpstr>Movimentando a câmera</vt:lpstr>
      <vt:lpstr>Resultados</vt:lpstr>
      <vt:lpstr>Execução</vt:lpstr>
      <vt:lpstr>Exportando resultados</vt:lpstr>
      <vt:lpstr>Problemas durante a automação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Dificuldades de testar em ambiente imersivo usando head mounted display</dc:title>
  <dc:creator>Veronica de Souza de Oliveira</dc:creator>
  <cp:lastModifiedBy>Paula</cp:lastModifiedBy>
  <cp:revision>34</cp:revision>
  <dcterms:modified xsi:type="dcterms:W3CDTF">2019-10-10T18:45:12Z</dcterms:modified>
</cp:coreProperties>
</file>