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5" r:id="rId3"/>
    <p:sldId id="274" r:id="rId4"/>
    <p:sldId id="297" r:id="rId5"/>
    <p:sldId id="298" r:id="rId6"/>
    <p:sldId id="299" r:id="rId7"/>
    <p:sldId id="300" r:id="rId8"/>
    <p:sldId id="301" r:id="rId9"/>
    <p:sldId id="303" r:id="rId10"/>
    <p:sldId id="304" r:id="rId11"/>
    <p:sldId id="307" r:id="rId12"/>
    <p:sldId id="308" r:id="rId13"/>
    <p:sldId id="302" r:id="rId14"/>
    <p:sldId id="310" r:id="rId15"/>
    <p:sldId id="311" r:id="rId16"/>
    <p:sldId id="312" r:id="rId17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49B"/>
    <a:srgbClr val="0794CE"/>
    <a:srgbClr val="009949"/>
    <a:srgbClr val="EF8206"/>
    <a:srgbClr val="00549A"/>
    <a:srgbClr val="EF822F"/>
    <a:srgbClr val="D0CECE"/>
    <a:srgbClr val="A6A6A6"/>
    <a:srgbClr val="595959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1" autoAdjust="0"/>
    <p:restoredTop sz="94713"/>
  </p:normalViewPr>
  <p:slideViewPr>
    <p:cSldViewPr snapToGrid="0" showGuides="1">
      <p:cViewPr varScale="1">
        <p:scale>
          <a:sx n="81" d="100"/>
          <a:sy n="81" d="100"/>
        </p:scale>
        <p:origin x="144" y="138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fif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jfif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fi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8.jf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jfif"/><Relationship Id="rId11" Type="http://schemas.openxmlformats.org/officeDocument/2006/relationships/image" Target="../media/image32.jfif"/><Relationship Id="rId5" Type="http://schemas.openxmlformats.org/officeDocument/2006/relationships/image" Target="../media/image26.jfif"/><Relationship Id="rId10" Type="http://schemas.openxmlformats.org/officeDocument/2006/relationships/image" Target="../media/image31.jfif"/><Relationship Id="rId4" Type="http://schemas.openxmlformats.org/officeDocument/2006/relationships/image" Target="../media/image25.png"/><Relationship Id="rId9" Type="http://schemas.openxmlformats.org/officeDocument/2006/relationships/image" Target="../media/image30.jf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png"/><Relationship Id="rId5" Type="http://schemas.openxmlformats.org/officeDocument/2006/relationships/image" Target="../media/image20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2CC5119A-05A4-44F3-934C-880618F3F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132" y="5339345"/>
            <a:ext cx="13944794" cy="1057921"/>
          </a:xfrm>
        </p:spPr>
        <p:txBody>
          <a:bodyPr/>
          <a:lstStyle/>
          <a:p>
            <a:pPr algn="ctr"/>
            <a:r>
              <a:rPr lang="pt-BR" altLang="pt-BR" b="1" dirty="0">
                <a:ea typeface="ＭＳ Ｐゴシック" panose="020B0600070205080204" pitchFamily="34" charset="-128"/>
              </a:rPr>
              <a:t>Trilha – </a:t>
            </a:r>
            <a:r>
              <a:rPr lang="pt-BR" altLang="pt-BR" b="1" dirty="0" err="1">
                <a:ea typeface="ＭＳ Ｐゴシック" panose="020B0600070205080204" pitchFamily="34" charset="-128"/>
              </a:rPr>
              <a:t>Agile</a:t>
            </a:r>
            <a:endParaRPr lang="pt-BR" altLang="pt-BR" b="1" dirty="0">
              <a:ea typeface="ＭＳ Ｐゴシック" panose="020B0600070205080204" pitchFamily="34" charset="-128"/>
            </a:endParaRP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9D42F0B6-0A95-4A67-8419-60F5475E3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6132" y="6490362"/>
            <a:ext cx="13947616" cy="575508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3554" b="1" dirty="0">
                <a:ea typeface="ＭＳ Ｐゴシック" panose="020B0600070205080204" pitchFamily="34" charset="-128"/>
              </a:rPr>
              <a:t>Harlan Santos</a:t>
            </a: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790CB77A-7277-4F3C-A7C1-673085D02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132" y="6978417"/>
            <a:ext cx="13947616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199" dirty="0"/>
              <a:t>Scrum Master</a:t>
            </a:r>
          </a:p>
          <a:p>
            <a:pPr algn="ctr" eaLnBrk="1" hangingPunct="1"/>
            <a:endParaRPr lang="pt-BR" altLang="pt-BR" sz="3199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AGILE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A "</a:t>
            </a:r>
            <a:r>
              <a:rPr lang="pt-BR" b="1" dirty="0"/>
              <a:t>Hora </a:t>
            </a:r>
            <a:r>
              <a:rPr lang="pt-BR" b="1" dirty="0" err="1"/>
              <a:t>Kanban</a:t>
            </a:r>
            <a:r>
              <a:rPr lang="pt-BR" dirty="0"/>
              <a:t>" ajudando nos primeiros passos de um Time Ágil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Harlan Santos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Scrum Master   |</a:t>
            </a:r>
          </a:p>
        </p:txBody>
      </p:sp>
      <p:pic>
        <p:nvPicPr>
          <p:cNvPr id="13" name="Espaço Reservado para Imagem 12">
            <a:extLst>
              <a:ext uri="{FF2B5EF4-FFF2-40B4-BE49-F238E27FC236}">
                <a16:creationId xmlns:a16="http://schemas.microsoft.com/office/drawing/2014/main" id="{941BBC62-A901-42DA-9211-5086E45F96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50" name="Picture 2" descr="Resultado de imagem para zup logo">
            <a:extLst>
              <a:ext uri="{FF2B5EF4-FFF2-40B4-BE49-F238E27FC236}">
                <a16:creationId xmlns:a16="http://schemas.microsoft.com/office/drawing/2014/main" id="{3EFB4758-DCA0-4158-BFB4-D44D41CB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982" y="6633720"/>
            <a:ext cx="1650756" cy="117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9E2C40-15F5-45E9-B948-A77149618F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1" t="2468" r="15375" b="45545"/>
          <a:stretch/>
        </p:blipFill>
        <p:spPr>
          <a:xfrm>
            <a:off x="1157538" y="4697115"/>
            <a:ext cx="4099153" cy="394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E248397-DAF5-7144-B00D-7FA31380E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F677037-F611-4422-8ACA-759AE3C2A8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F0A0F20-53FE-4934-871F-99DC8140AFC7}"/>
              </a:ext>
            </a:extLst>
          </p:cNvPr>
          <p:cNvSpPr/>
          <p:nvPr/>
        </p:nvSpPr>
        <p:spPr>
          <a:xfrm>
            <a:off x="676660" y="1720200"/>
            <a:ext cx="5732584" cy="573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1650D39-3273-4ABC-8F75-4EB5E4803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15" y="3432610"/>
            <a:ext cx="5233993" cy="5233993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3709DFC-C02C-2844-B23B-CF6E142D0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548" y="1508864"/>
            <a:ext cx="6146929" cy="1173209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t-BR" sz="6600" b="1" dirty="0" err="1"/>
              <a:t>We</a:t>
            </a:r>
            <a:r>
              <a:rPr lang="pt-BR" sz="6600" b="1" dirty="0"/>
              <a:t> are </a:t>
            </a:r>
            <a:r>
              <a:rPr lang="pt-BR" sz="6600" b="1" dirty="0" err="1"/>
              <a:t>hiring</a:t>
            </a:r>
            <a:r>
              <a:rPr lang="pt-BR" sz="6600" b="1" dirty="0"/>
              <a:t>!</a:t>
            </a:r>
          </a:p>
          <a:p>
            <a:pPr algn="ctr">
              <a:lnSpc>
                <a:spcPct val="100000"/>
              </a:lnSpc>
            </a:pPr>
            <a:r>
              <a:rPr lang="pt-BR" sz="4000" b="1" dirty="0">
                <a:solidFill>
                  <a:schemeClr val="bg1">
                    <a:lumMod val="50000"/>
                  </a:schemeClr>
                </a:solidFill>
              </a:rPr>
              <a:t>+100 vagas para TI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9BB78DA-9CCC-461C-AA04-08C3689C0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785" y="2095468"/>
            <a:ext cx="7747124" cy="625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7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791EDA5-B21C-4D45-9941-B67D3F8DE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" y="889488"/>
            <a:ext cx="4762500" cy="4762500"/>
          </a:xfrm>
          <a:prstGeom prst="ellipse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B16A542-CE82-4C44-8D17-7C9236981A95}"/>
              </a:ext>
            </a:extLst>
          </p:cNvPr>
          <p:cNvSpPr/>
          <p:nvPr/>
        </p:nvSpPr>
        <p:spPr>
          <a:xfrm>
            <a:off x="553577" y="5993395"/>
            <a:ext cx="482536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b="1" dirty="0">
                <a:latin typeface="Roboto Condensed"/>
              </a:rPr>
              <a:t>Caroline </a:t>
            </a:r>
            <a:r>
              <a:rPr lang="pt-BR" sz="4400" b="1" dirty="0" err="1">
                <a:latin typeface="Roboto Condensed"/>
              </a:rPr>
              <a:t>Mazzutti</a:t>
            </a:r>
            <a:endParaRPr lang="pt-BR" sz="4400" b="1" dirty="0">
              <a:latin typeface="Roboto Condensed"/>
            </a:endParaRPr>
          </a:p>
          <a:p>
            <a:r>
              <a:rPr lang="en-US" sz="2000" dirty="0">
                <a:latin typeface="Roboto Light" pitchFamily="2" charset="0"/>
                <a:ea typeface="Roboto Light" pitchFamily="2" charset="0"/>
              </a:rPr>
              <a:t>HR Business Partner </a:t>
            </a:r>
            <a:r>
              <a:rPr lang="en-US" sz="2000" dirty="0" err="1">
                <a:latin typeface="Roboto Light" pitchFamily="2" charset="0"/>
                <a:ea typeface="Roboto Light" pitchFamily="2" charset="0"/>
              </a:rPr>
              <a:t>na</a:t>
            </a:r>
            <a:r>
              <a:rPr lang="en-US" sz="2000" dirty="0">
                <a:latin typeface="Roboto Light" pitchFamily="2" charset="0"/>
                <a:ea typeface="Roboto Light" pitchFamily="2" charset="0"/>
              </a:rPr>
              <a:t> </a:t>
            </a:r>
            <a:r>
              <a:rPr lang="en-US" sz="2000" dirty="0" err="1">
                <a:latin typeface="Roboto Light" pitchFamily="2" charset="0"/>
                <a:ea typeface="Roboto Light" pitchFamily="2" charset="0"/>
              </a:rPr>
              <a:t>Zup</a:t>
            </a:r>
            <a:r>
              <a:rPr lang="en-US" sz="2000" dirty="0">
                <a:latin typeface="Roboto Light" pitchFamily="2" charset="0"/>
                <a:ea typeface="Roboto Light" pitchFamily="2" charset="0"/>
              </a:rPr>
              <a:t> Innovation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617D5F3-8958-48C3-9D10-7D4FC8B10F16}"/>
              </a:ext>
            </a:extLst>
          </p:cNvPr>
          <p:cNvSpPr/>
          <p:nvPr/>
        </p:nvSpPr>
        <p:spPr>
          <a:xfrm>
            <a:off x="6326441" y="2036138"/>
            <a:ext cx="93696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latin typeface="Roboto Condensed"/>
              </a:rPr>
              <a:t>“Harlan! Preciso da sua ajuda!”</a:t>
            </a:r>
            <a:endParaRPr lang="en-US" sz="20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9F836BF-3ED5-4F2F-AC3D-5B36DFFB4906}"/>
              </a:ext>
            </a:extLst>
          </p:cNvPr>
          <p:cNvSpPr/>
          <p:nvPr/>
        </p:nvSpPr>
        <p:spPr>
          <a:xfrm>
            <a:off x="6326441" y="3308880"/>
            <a:ext cx="93696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latin typeface="Roboto Condensed"/>
                <a:ea typeface="Roboto Light" pitchFamily="2" charset="0"/>
              </a:rPr>
              <a:t>“Então... tenho uma turma de 7 jovens que estão começando com a gente e gostaria que você desse um treinamento de Ágil e Scrum pra eles. Você consegue?”</a:t>
            </a:r>
            <a:endParaRPr lang="en-US" sz="20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17EE188-DCFF-4BCC-956E-C08967C1216C}"/>
              </a:ext>
            </a:extLst>
          </p:cNvPr>
          <p:cNvSpPr/>
          <p:nvPr/>
        </p:nvSpPr>
        <p:spPr>
          <a:xfrm>
            <a:off x="6326441" y="7288907"/>
            <a:ext cx="93696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latin typeface="Roboto Condensed"/>
              </a:rPr>
              <a:t>“Pra amanha!”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D823967-710C-4405-B5B8-9D158485E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388" y="7225889"/>
            <a:ext cx="809738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877CD2E6-4BBF-4CD6-8AB9-6F9241DFD05B}"/>
              </a:ext>
            </a:extLst>
          </p:cNvPr>
          <p:cNvSpPr/>
          <p:nvPr/>
        </p:nvSpPr>
        <p:spPr>
          <a:xfrm>
            <a:off x="8423812" y="5444261"/>
            <a:ext cx="7825838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Base: </a:t>
            </a:r>
            <a:r>
              <a:rPr lang="pt-BR" sz="2000" dirty="0">
                <a:latin typeface="Roboto Condensed"/>
              </a:rPr>
              <a:t>Empirismo</a:t>
            </a:r>
            <a:endParaRPr lang="pt-BR" sz="2000" i="1" dirty="0">
              <a:latin typeface="Roboto Condensed"/>
            </a:endParaRP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Pilares: </a:t>
            </a:r>
            <a:r>
              <a:rPr lang="pt-BR" sz="2000" dirty="0">
                <a:latin typeface="Roboto Condensed"/>
              </a:rPr>
              <a:t>Transparência, Inspeção e Adaptação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Valores:</a:t>
            </a:r>
            <a:r>
              <a:rPr lang="pt-BR" sz="2000" dirty="0">
                <a:latin typeface="Roboto Condensed"/>
              </a:rPr>
              <a:t> Coragem, Foco, Comprometimento, Respeito, Abertura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Papéis: </a:t>
            </a:r>
            <a:r>
              <a:rPr lang="pt-BR" sz="2000" dirty="0" err="1">
                <a:latin typeface="Roboto Condensed"/>
              </a:rPr>
              <a:t>Product</a:t>
            </a:r>
            <a:r>
              <a:rPr lang="pt-BR" sz="2000" dirty="0">
                <a:latin typeface="Roboto Condensed"/>
              </a:rPr>
              <a:t> </a:t>
            </a:r>
            <a:r>
              <a:rPr lang="pt-BR" sz="2000" dirty="0" err="1">
                <a:latin typeface="Roboto Condensed"/>
              </a:rPr>
              <a:t>Owner</a:t>
            </a:r>
            <a:r>
              <a:rPr lang="pt-BR" sz="2000" dirty="0">
                <a:latin typeface="Roboto Condensed"/>
              </a:rPr>
              <a:t>, </a:t>
            </a:r>
            <a:r>
              <a:rPr lang="pt-BR" sz="2000" dirty="0" err="1">
                <a:latin typeface="Roboto Condensed"/>
              </a:rPr>
              <a:t>Development</a:t>
            </a:r>
            <a:r>
              <a:rPr lang="pt-BR" sz="2000" dirty="0">
                <a:latin typeface="Roboto Condensed"/>
              </a:rPr>
              <a:t> Team, Scrum Master</a:t>
            </a:r>
            <a:endParaRPr lang="pt-BR" sz="2000" i="1" dirty="0">
              <a:latin typeface="Roboto Condensed"/>
            </a:endParaRP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Eventos:</a:t>
            </a:r>
            <a:r>
              <a:rPr lang="pt-BR" sz="2400" i="1" dirty="0">
                <a:latin typeface="Roboto Condensed"/>
              </a:rPr>
              <a:t> </a:t>
            </a:r>
            <a:r>
              <a:rPr lang="pt-BR" sz="2000" dirty="0">
                <a:latin typeface="Roboto Condensed"/>
              </a:rPr>
              <a:t>Sprint, Sprint Planning, Daily, Review, </a:t>
            </a:r>
            <a:r>
              <a:rPr lang="pt-BR" sz="2000" dirty="0" err="1">
                <a:latin typeface="Roboto Condensed"/>
              </a:rPr>
              <a:t>Retrospective</a:t>
            </a:r>
            <a:endParaRPr lang="pt-BR" sz="2000" dirty="0">
              <a:latin typeface="Roboto Condensed"/>
            </a:endParaRP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Roboto Condensed"/>
              </a:rPr>
              <a:t>Artefatos:</a:t>
            </a:r>
            <a:r>
              <a:rPr lang="pt-BR" sz="2000" i="1" dirty="0">
                <a:latin typeface="Roboto Condensed"/>
              </a:rPr>
              <a:t> </a:t>
            </a:r>
            <a:r>
              <a:rPr lang="pt-BR" sz="2000" dirty="0" err="1">
                <a:latin typeface="Roboto Condensed"/>
              </a:rPr>
              <a:t>Product</a:t>
            </a:r>
            <a:r>
              <a:rPr lang="pt-BR" sz="2000" dirty="0">
                <a:latin typeface="Roboto Condensed"/>
              </a:rPr>
              <a:t> Backlog, Sprint Backlog, </a:t>
            </a:r>
            <a:r>
              <a:rPr lang="pt-BR" sz="2000" dirty="0" err="1">
                <a:latin typeface="Roboto Condensed"/>
              </a:rPr>
              <a:t>Incremeto</a:t>
            </a:r>
            <a:endParaRPr lang="pt-BR" sz="2000" b="1" dirty="0">
              <a:latin typeface="Roboto Condensed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C115318-77D8-49E4-BED6-276709DA0689}"/>
              </a:ext>
            </a:extLst>
          </p:cNvPr>
          <p:cNvSpPr/>
          <p:nvPr/>
        </p:nvSpPr>
        <p:spPr>
          <a:xfrm>
            <a:off x="1808427" y="1803889"/>
            <a:ext cx="3842248" cy="3842248"/>
          </a:xfrm>
          <a:prstGeom prst="ellipse">
            <a:avLst/>
          </a:prstGeom>
          <a:solidFill>
            <a:srgbClr val="079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 err="1">
                <a:latin typeface="Roboto Condensed" panose="02000000000000000000"/>
              </a:rPr>
              <a:t>Agile</a:t>
            </a:r>
            <a:endParaRPr lang="pt-BR" sz="6600" dirty="0">
              <a:latin typeface="Roboto Condensed" panose="02000000000000000000"/>
            </a:endParaRPr>
          </a:p>
          <a:p>
            <a:pPr algn="ctr"/>
            <a:r>
              <a:rPr lang="pt-BR" sz="2000" dirty="0">
                <a:latin typeface="Roboto Condensed" panose="02000000000000000000"/>
              </a:rPr>
              <a:t>(valores)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A997258-F917-46D6-8AD8-7D509CC4A644}"/>
              </a:ext>
            </a:extLst>
          </p:cNvPr>
          <p:cNvSpPr/>
          <p:nvPr/>
        </p:nvSpPr>
        <p:spPr>
          <a:xfrm>
            <a:off x="190010" y="5444261"/>
            <a:ext cx="7645725" cy="293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BR" sz="2400" b="1" dirty="0">
                <a:latin typeface="Roboto Condensed"/>
              </a:rPr>
              <a:t>Indivíduos e interações </a:t>
            </a:r>
            <a:r>
              <a:rPr lang="pt-BR" sz="2000" dirty="0">
                <a:latin typeface="Roboto Condensed"/>
              </a:rPr>
              <a:t>MAIS QUE </a:t>
            </a:r>
            <a:r>
              <a:rPr lang="pt-BR" i="1" dirty="0">
                <a:latin typeface="Roboto Condensed"/>
              </a:rPr>
              <a:t>processos e ferramentas</a:t>
            </a:r>
            <a:endParaRPr lang="pt-BR" sz="2000" i="1" dirty="0">
              <a:latin typeface="Roboto Condensed"/>
            </a:endParaRPr>
          </a:p>
          <a:p>
            <a:pPr>
              <a:lnSpc>
                <a:spcPct val="200000"/>
              </a:lnSpc>
            </a:pPr>
            <a:r>
              <a:rPr lang="pt-BR" sz="2400" b="1" dirty="0">
                <a:latin typeface="Roboto Condensed"/>
              </a:rPr>
              <a:t>Software funcionando</a:t>
            </a:r>
            <a:r>
              <a:rPr lang="pt-BR" sz="2400" dirty="0">
                <a:latin typeface="Roboto Condensed"/>
              </a:rPr>
              <a:t> </a:t>
            </a:r>
            <a:r>
              <a:rPr lang="pt-BR" sz="2000" dirty="0">
                <a:latin typeface="Roboto Condensed"/>
              </a:rPr>
              <a:t>MAIS QUE</a:t>
            </a:r>
            <a:r>
              <a:rPr lang="pt-BR" sz="2000" i="1" dirty="0">
                <a:latin typeface="Roboto Condensed"/>
              </a:rPr>
              <a:t> </a:t>
            </a:r>
            <a:r>
              <a:rPr lang="pt-BR" i="1" dirty="0">
                <a:latin typeface="Roboto Condensed"/>
              </a:rPr>
              <a:t>documentação abrangente</a:t>
            </a:r>
            <a:endParaRPr lang="pt-BR" sz="2000" i="1" dirty="0">
              <a:latin typeface="Roboto Condensed"/>
            </a:endParaRPr>
          </a:p>
          <a:p>
            <a:pPr>
              <a:lnSpc>
                <a:spcPct val="200000"/>
              </a:lnSpc>
            </a:pPr>
            <a:r>
              <a:rPr lang="pt-BR" sz="2400" b="1" dirty="0">
                <a:latin typeface="Roboto Condensed"/>
              </a:rPr>
              <a:t>Colaboração com o cliente </a:t>
            </a:r>
            <a:r>
              <a:rPr lang="pt-BR" sz="2000" dirty="0">
                <a:latin typeface="Roboto Condensed"/>
              </a:rPr>
              <a:t>MAIS QUE </a:t>
            </a:r>
            <a:r>
              <a:rPr lang="pt-BR" i="1" dirty="0">
                <a:latin typeface="Roboto Condensed"/>
              </a:rPr>
              <a:t>negociar contratos</a:t>
            </a:r>
            <a:endParaRPr lang="pt-BR" sz="2000" i="1" dirty="0">
              <a:latin typeface="Roboto Condensed"/>
            </a:endParaRPr>
          </a:p>
          <a:p>
            <a:pPr>
              <a:lnSpc>
                <a:spcPct val="200000"/>
              </a:lnSpc>
            </a:pPr>
            <a:r>
              <a:rPr lang="pt-BR" sz="2400" b="1" dirty="0">
                <a:latin typeface="Roboto Condensed"/>
              </a:rPr>
              <a:t>Responder à mudanças</a:t>
            </a:r>
            <a:r>
              <a:rPr lang="pt-BR" sz="2400" i="1" dirty="0">
                <a:latin typeface="Roboto Condensed"/>
              </a:rPr>
              <a:t> </a:t>
            </a:r>
            <a:r>
              <a:rPr lang="pt-BR" sz="2000" dirty="0">
                <a:latin typeface="Roboto Condensed"/>
              </a:rPr>
              <a:t>MAIS QUE </a:t>
            </a:r>
            <a:r>
              <a:rPr lang="pt-BR" i="1" dirty="0">
                <a:latin typeface="Roboto Condensed"/>
              </a:rPr>
              <a:t>seguir um plano</a:t>
            </a:r>
            <a:endParaRPr lang="pt-BR" sz="2000" dirty="0">
              <a:latin typeface="Roboto Condensed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21BE269-587A-40DE-8C6C-71DC170A4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928" y="1824459"/>
            <a:ext cx="5904342" cy="3801376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50529D9-086E-4E44-AAEC-3968AFB4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206" y="1524381"/>
            <a:ext cx="6095238" cy="6095238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805C84D6-5460-4119-B7F7-D5B3AD26752F}"/>
              </a:ext>
            </a:extLst>
          </p:cNvPr>
          <p:cNvSpPr/>
          <p:nvPr/>
        </p:nvSpPr>
        <p:spPr>
          <a:xfrm>
            <a:off x="7642308" y="7054798"/>
            <a:ext cx="6880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 err="1">
                <a:latin typeface="Roboto Condensed"/>
              </a:rPr>
              <a:t>turkkub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03296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E748D4FB-03C2-450B-B094-56FF21F7D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000" y="403292"/>
            <a:ext cx="2168422" cy="216842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9690EF8-B2D6-44F2-A5AE-41966FA8E2FF}"/>
              </a:ext>
            </a:extLst>
          </p:cNvPr>
          <p:cNvSpPr txBox="1"/>
          <p:nvPr/>
        </p:nvSpPr>
        <p:spPr>
          <a:xfrm>
            <a:off x="4346194" y="2119272"/>
            <a:ext cx="755726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8000" b="1" dirty="0">
                <a:latin typeface="Roboto Condensed" panose="02000000000000000000"/>
              </a:rPr>
              <a:t>A Hora </a:t>
            </a:r>
            <a:r>
              <a:rPr lang="pt-BR" sz="8000" b="1" dirty="0" err="1">
                <a:latin typeface="Roboto Condensed" panose="02000000000000000000"/>
              </a:rPr>
              <a:t>Kanban</a:t>
            </a:r>
            <a:endParaRPr lang="pt-BR" sz="8000" b="1" dirty="0">
              <a:latin typeface="Roboto Condensed" panose="02000000000000000000"/>
            </a:endParaRPr>
          </a:p>
          <a:p>
            <a:pPr algn="ctr"/>
            <a:r>
              <a:rPr lang="pt-BR" sz="3200" dirty="0">
                <a:latin typeface="Roboto Condensed" panose="02000000000000000000"/>
              </a:rPr>
              <a:t>The </a:t>
            </a:r>
            <a:r>
              <a:rPr lang="pt-BR" sz="3200" dirty="0" err="1">
                <a:latin typeface="Roboto Condensed" panose="02000000000000000000"/>
              </a:rPr>
              <a:t>Flow</a:t>
            </a:r>
            <a:r>
              <a:rPr lang="pt-BR" sz="3200" dirty="0">
                <a:latin typeface="Roboto Condensed" panose="02000000000000000000"/>
              </a:rPr>
              <a:t> Hour</a:t>
            </a:r>
            <a:endParaRPr lang="pt-BR" sz="1600" dirty="0">
              <a:latin typeface="Roboto Condensed" panose="0200000000000000000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9E69129-44C9-4197-A154-354C4015D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3" y="842195"/>
            <a:ext cx="1815882" cy="1815882"/>
          </a:xfrm>
          <a:prstGeom prst="ellipse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4A7C7410-67F2-46F2-ACC6-354E394E9207}"/>
              </a:ext>
            </a:extLst>
          </p:cNvPr>
          <p:cNvSpPr/>
          <p:nvPr/>
        </p:nvSpPr>
        <p:spPr>
          <a:xfrm>
            <a:off x="154350" y="2790092"/>
            <a:ext cx="2396810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Roboto Condensed" panose="02000000000000000000"/>
                <a:ea typeface="Roboto Light" pitchFamily="2" charset="0"/>
              </a:rPr>
              <a:t>Rodrigo </a:t>
            </a:r>
            <a:r>
              <a:rPr lang="pt-BR" sz="2000" b="1" dirty="0" err="1">
                <a:latin typeface="Roboto Condensed" panose="02000000000000000000"/>
                <a:ea typeface="Roboto Light" pitchFamily="2" charset="0"/>
              </a:rPr>
              <a:t>Yoshima</a:t>
            </a:r>
            <a:endParaRPr lang="pt-BR" sz="2000" b="1" dirty="0">
              <a:latin typeface="Roboto Condensed" panose="02000000000000000000"/>
              <a:ea typeface="Roboto Light" pitchFamily="2" charset="0"/>
            </a:endParaRPr>
          </a:p>
          <a:p>
            <a:r>
              <a:rPr lang="pt-BR" sz="1100" dirty="0" err="1">
                <a:latin typeface="Roboto Condensed" panose="02000000000000000000"/>
                <a:ea typeface="Roboto Light" pitchFamily="2" charset="0"/>
              </a:rPr>
              <a:t>Accredited</a:t>
            </a:r>
            <a:r>
              <a:rPr lang="pt-BR" sz="1100" dirty="0">
                <a:latin typeface="Roboto Condensed" panose="02000000000000000000"/>
                <a:ea typeface="Roboto Light" pitchFamily="2" charset="0"/>
              </a:rPr>
              <a:t> </a:t>
            </a:r>
            <a:r>
              <a:rPr lang="pt-BR" sz="1100" dirty="0" err="1">
                <a:latin typeface="Roboto Condensed" panose="02000000000000000000"/>
                <a:ea typeface="Roboto Light" pitchFamily="2" charset="0"/>
              </a:rPr>
              <a:t>Kanban</a:t>
            </a:r>
            <a:r>
              <a:rPr lang="pt-BR" sz="1100" dirty="0">
                <a:latin typeface="Roboto Condensed" panose="02000000000000000000"/>
                <a:ea typeface="Roboto Light" pitchFamily="2" charset="0"/>
              </a:rPr>
              <a:t> </a:t>
            </a:r>
            <a:r>
              <a:rPr lang="pt-BR" sz="1100" dirty="0" err="1">
                <a:latin typeface="Roboto Condensed" panose="02000000000000000000"/>
                <a:ea typeface="Roboto Light" pitchFamily="2" charset="0"/>
              </a:rPr>
              <a:t>Trainer</a:t>
            </a:r>
            <a:r>
              <a:rPr lang="pt-BR" sz="1100" dirty="0">
                <a:latin typeface="Roboto Condensed" panose="02000000000000000000"/>
                <a:ea typeface="Roboto Light" pitchFamily="2" charset="0"/>
              </a:rPr>
              <a:t> (AKT) </a:t>
            </a:r>
          </a:p>
          <a:p>
            <a:r>
              <a:rPr lang="pt-BR" sz="1100" dirty="0" err="1">
                <a:latin typeface="Roboto Condensed" panose="02000000000000000000"/>
                <a:ea typeface="Roboto Light" pitchFamily="2" charset="0"/>
              </a:rPr>
              <a:t>Kanban</a:t>
            </a:r>
            <a:r>
              <a:rPr lang="pt-BR" sz="1100" dirty="0">
                <a:latin typeface="Roboto Condensed" panose="02000000000000000000"/>
                <a:ea typeface="Roboto Light" pitchFamily="2" charset="0"/>
              </a:rPr>
              <a:t> Coach Professional (KCP) </a:t>
            </a:r>
          </a:p>
          <a:p>
            <a:r>
              <a:rPr lang="pt-BR" sz="1100" dirty="0">
                <a:latin typeface="Roboto Condensed" panose="02000000000000000000"/>
                <a:ea typeface="Roboto Light" pitchFamily="2" charset="0"/>
              </a:rPr>
              <a:t>Entrepreneur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2FA3B3-60FC-4514-8728-EC9EC27FB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3" y="3830048"/>
            <a:ext cx="2168982" cy="216898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1B77904-D34E-49AA-BE78-BA8D4AB28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652" y="6979627"/>
            <a:ext cx="1814400" cy="1814400"/>
          </a:xfrm>
          <a:prstGeom prst="ellipse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A69A7D5E-FD58-4D42-86A6-50AC9BDAC4D7}"/>
              </a:ext>
            </a:extLst>
          </p:cNvPr>
          <p:cNvSpPr/>
          <p:nvPr/>
        </p:nvSpPr>
        <p:spPr>
          <a:xfrm>
            <a:off x="13683930" y="6201508"/>
            <a:ext cx="2521844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err="1">
                <a:latin typeface="Roboto Condensed" panose="02000000000000000000"/>
                <a:ea typeface="Roboto Light" pitchFamily="2" charset="0"/>
              </a:rPr>
              <a:t>Andre</a:t>
            </a:r>
            <a:r>
              <a:rPr lang="pt-BR" sz="2000" b="1" dirty="0">
                <a:latin typeface="Roboto Condensed" panose="02000000000000000000"/>
                <a:ea typeface="Roboto Light" pitchFamily="2" charset="0"/>
              </a:rPr>
              <a:t> </a:t>
            </a:r>
            <a:r>
              <a:rPr lang="pt-BR" sz="2000" b="1" dirty="0" err="1">
                <a:latin typeface="Roboto Condensed" panose="02000000000000000000"/>
                <a:ea typeface="Roboto Light" pitchFamily="2" charset="0"/>
              </a:rPr>
              <a:t>Suman</a:t>
            </a:r>
            <a:endParaRPr lang="pt-BR" sz="2000" b="1" dirty="0">
              <a:latin typeface="Roboto Condensed" panose="02000000000000000000"/>
              <a:ea typeface="Roboto Light" pitchFamily="2" charset="0"/>
            </a:endParaRPr>
          </a:p>
          <a:p>
            <a:r>
              <a:rPr lang="en-US" sz="1100" dirty="0">
                <a:latin typeface="Roboto Condensed" panose="02000000000000000000"/>
                <a:ea typeface="Roboto Light" pitchFamily="2" charset="0"/>
              </a:rPr>
              <a:t>Agile Coach, KMP, </a:t>
            </a:r>
            <a:r>
              <a:rPr lang="en-US" sz="1100" dirty="0" err="1">
                <a:latin typeface="Roboto Condensed" panose="02000000000000000000"/>
                <a:ea typeface="Roboto Light" pitchFamily="2" charset="0"/>
              </a:rPr>
              <a:t>SAFe</a:t>
            </a:r>
            <a:r>
              <a:rPr lang="en-US" sz="1100" dirty="0">
                <a:latin typeface="Roboto Condensed" panose="02000000000000000000"/>
                <a:ea typeface="Roboto Light" pitchFamily="2" charset="0"/>
              </a:rPr>
              <a:t>, CSP, CSM</a:t>
            </a:r>
            <a:endParaRPr lang="pt-BR" sz="1100" dirty="0">
              <a:latin typeface="Roboto Condensed" panose="02000000000000000000"/>
              <a:ea typeface="Roboto Light" pitchFamily="2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D34AD20-034A-453E-9BD2-3904523F4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9452" y="3926342"/>
            <a:ext cx="2170800" cy="2170800"/>
          </a:xfrm>
          <a:prstGeom prst="rect">
            <a:avLst/>
          </a:prstGeom>
        </p:spPr>
      </p:pic>
      <p:pic>
        <p:nvPicPr>
          <p:cNvPr id="5124" name="Picture 4" descr="Resultado de imagem para linkedin logo">
            <a:extLst>
              <a:ext uri="{FF2B5EF4-FFF2-40B4-BE49-F238E27FC236}">
                <a16:creationId xmlns:a16="http://schemas.microsoft.com/office/drawing/2014/main" id="{AF78083A-EA3E-4AF8-95BC-FC9A76291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53" y="5846351"/>
            <a:ext cx="569388" cy="5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Resultado de imagem para linkedin logo">
            <a:extLst>
              <a:ext uri="{FF2B5EF4-FFF2-40B4-BE49-F238E27FC236}">
                <a16:creationId xmlns:a16="http://schemas.microsoft.com/office/drawing/2014/main" id="{8AB534B1-6F53-4A66-8BFA-1E527A16A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652" y="3545354"/>
            <a:ext cx="569388" cy="5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E6897E72-3A4F-46ED-A45E-6DA3D049FEFF}"/>
              </a:ext>
            </a:extLst>
          </p:cNvPr>
          <p:cNvSpPr txBox="1"/>
          <p:nvPr/>
        </p:nvSpPr>
        <p:spPr>
          <a:xfrm>
            <a:off x="3360120" y="4196803"/>
            <a:ext cx="952949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 Condensed" panose="02000000000000000000"/>
              </a:rPr>
              <a:t>A </a:t>
            </a:r>
            <a:r>
              <a:rPr lang="pt-BR" sz="3600" dirty="0">
                <a:latin typeface="Roboto Condensed" panose="02000000000000000000"/>
              </a:rPr>
              <a:t>“</a:t>
            </a:r>
            <a:r>
              <a:rPr lang="pt-BR" sz="3600" b="1" dirty="0">
                <a:latin typeface="Roboto Condensed" panose="02000000000000000000"/>
              </a:rPr>
              <a:t>Hora </a:t>
            </a:r>
            <a:r>
              <a:rPr lang="pt-BR" sz="3600" b="1" dirty="0" err="1">
                <a:latin typeface="Roboto Condensed" panose="02000000000000000000"/>
              </a:rPr>
              <a:t>Kanban</a:t>
            </a:r>
            <a:r>
              <a:rPr lang="pt-BR" sz="3600" dirty="0">
                <a:latin typeface="Roboto Condensed" panose="02000000000000000000"/>
              </a:rPr>
              <a:t>”</a:t>
            </a:r>
            <a:r>
              <a:rPr lang="pt-BR" sz="2800" dirty="0">
                <a:latin typeface="Roboto Condensed" panose="02000000000000000000"/>
              </a:rPr>
              <a:t> é uma atividade que explica alguns conceitos de </a:t>
            </a:r>
            <a:r>
              <a:rPr lang="pt-BR" sz="2800" b="1" dirty="0" err="1">
                <a:latin typeface="Roboto Condensed" panose="02000000000000000000"/>
              </a:rPr>
              <a:t>Lean</a:t>
            </a:r>
            <a:r>
              <a:rPr lang="pt-BR" sz="2800" b="1" dirty="0">
                <a:latin typeface="Roboto Condensed" panose="02000000000000000000"/>
              </a:rPr>
              <a:t> </a:t>
            </a:r>
            <a:r>
              <a:rPr lang="pt-BR" sz="2800" dirty="0">
                <a:latin typeface="Roboto Condensed" panose="02000000000000000000"/>
              </a:rPr>
              <a:t>e </a:t>
            </a:r>
            <a:r>
              <a:rPr lang="pt-BR" sz="2800" b="1" dirty="0" err="1">
                <a:latin typeface="Roboto Condensed" panose="02000000000000000000"/>
              </a:rPr>
              <a:t>Kanban</a:t>
            </a:r>
            <a:r>
              <a:rPr lang="pt-BR" sz="2800" dirty="0">
                <a:latin typeface="Roboto Condensed" panose="02000000000000000000"/>
              </a:rPr>
              <a:t>, tais como:</a:t>
            </a:r>
          </a:p>
          <a:p>
            <a:endParaRPr lang="pt-BR" sz="2800" dirty="0">
              <a:latin typeface="Roboto Condensed" panose="02000000000000000000"/>
            </a:endParaRP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Tamanho de Lote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Sistema Puxado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Cadeia de Valor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Visualização de Fluxo de Trabalho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Limitação de Trabalho em Andamento (WIP)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Gargalos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Cadências</a:t>
            </a:r>
          </a:p>
          <a:p>
            <a:pPr marL="457200" indent="-457200">
              <a:buFontTx/>
              <a:buChar char="-"/>
            </a:pPr>
            <a:r>
              <a:rPr lang="pt-BR" sz="2800" dirty="0">
                <a:latin typeface="Roboto Condensed" panose="02000000000000000000"/>
              </a:rPr>
              <a:t>Muito+</a:t>
            </a:r>
          </a:p>
          <a:p>
            <a:pPr marL="457200" indent="-457200">
              <a:buFontTx/>
              <a:buChar char="-"/>
            </a:pPr>
            <a:endParaRPr lang="pt-BR" sz="2800" dirty="0">
              <a:latin typeface="Roboto Condensed" panose="0200000000000000000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C93F9DE-D0C2-45F8-8C6D-78C419688028}"/>
              </a:ext>
            </a:extLst>
          </p:cNvPr>
          <p:cNvSpPr/>
          <p:nvPr/>
        </p:nvSpPr>
        <p:spPr>
          <a:xfrm>
            <a:off x="8468150" y="5319665"/>
            <a:ext cx="28376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Roboto Condensed" panose="02000000000000000000"/>
              </a:rPr>
              <a:t>Sprint Planning</a:t>
            </a:r>
          </a:p>
        </p:txBody>
      </p:sp>
      <p:pic>
        <p:nvPicPr>
          <p:cNvPr id="5128" name="Picture 8" descr="Resultado de imagem para arrow draw">
            <a:extLst>
              <a:ext uri="{FF2B5EF4-FFF2-40B4-BE49-F238E27FC236}">
                <a16:creationId xmlns:a16="http://schemas.microsoft.com/office/drawing/2014/main" id="{25ADA296-63ED-44C6-85C7-4B01E2F93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6155" flipH="1">
            <a:off x="6794643" y="4887520"/>
            <a:ext cx="1494119" cy="189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67870174-B486-41AA-9CDC-0B7793EB99B8}"/>
              </a:ext>
            </a:extLst>
          </p:cNvPr>
          <p:cNvSpPr/>
          <p:nvPr/>
        </p:nvSpPr>
        <p:spPr>
          <a:xfrm>
            <a:off x="8374365" y="6165852"/>
            <a:ext cx="1221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Roboto Condensed" panose="02000000000000000000"/>
              </a:rPr>
              <a:t>Sprint</a:t>
            </a:r>
          </a:p>
        </p:txBody>
      </p:sp>
      <p:pic>
        <p:nvPicPr>
          <p:cNvPr id="27" name="Picture 8" descr="Resultado de imagem para arrow draw">
            <a:extLst>
              <a:ext uri="{FF2B5EF4-FFF2-40B4-BE49-F238E27FC236}">
                <a16:creationId xmlns:a16="http://schemas.microsoft.com/office/drawing/2014/main" id="{CFFBEAED-2D69-47B7-B8C9-7827F93CF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8933">
            <a:off x="6588316" y="5782186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842BF867-1F45-4A00-B244-05B2636D08FB}"/>
              </a:ext>
            </a:extLst>
          </p:cNvPr>
          <p:cNvSpPr/>
          <p:nvPr/>
        </p:nvSpPr>
        <p:spPr>
          <a:xfrm>
            <a:off x="11352552" y="6090120"/>
            <a:ext cx="202491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Roboto Condensed" panose="02000000000000000000"/>
              </a:rPr>
              <a:t>Transp.</a:t>
            </a:r>
          </a:p>
          <a:p>
            <a:r>
              <a:rPr lang="pt-BR" sz="2800" b="1" dirty="0">
                <a:latin typeface="Roboto Condensed" panose="02000000000000000000"/>
              </a:rPr>
              <a:t>Inspeção</a:t>
            </a:r>
          </a:p>
          <a:p>
            <a:r>
              <a:rPr lang="pt-BR" sz="2800" b="1" dirty="0">
                <a:latin typeface="Roboto Condensed" panose="02000000000000000000"/>
              </a:rPr>
              <a:t>Adaptação</a:t>
            </a:r>
          </a:p>
        </p:txBody>
      </p:sp>
      <p:pic>
        <p:nvPicPr>
          <p:cNvPr id="29" name="Picture 8" descr="Resultado de imagem para arrow draw">
            <a:extLst>
              <a:ext uri="{FF2B5EF4-FFF2-40B4-BE49-F238E27FC236}">
                <a16:creationId xmlns:a16="http://schemas.microsoft.com/office/drawing/2014/main" id="{157A78A3-F20E-4462-9BC2-305CF66BE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8933">
            <a:off x="9583364" y="6113896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id="{273793A6-2332-4353-8E72-B23515DDAAED}"/>
              </a:ext>
            </a:extLst>
          </p:cNvPr>
          <p:cNvSpPr/>
          <p:nvPr/>
        </p:nvSpPr>
        <p:spPr>
          <a:xfrm>
            <a:off x="7427616" y="7835270"/>
            <a:ext cx="45000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Roboto Condensed" panose="02000000000000000000"/>
              </a:rPr>
              <a:t>Daily, Review, </a:t>
            </a:r>
            <a:r>
              <a:rPr lang="pt-BR" sz="2800" b="1" dirty="0" err="1">
                <a:latin typeface="Roboto Condensed" panose="02000000000000000000"/>
              </a:rPr>
              <a:t>Retrospec</a:t>
            </a:r>
            <a:r>
              <a:rPr lang="pt-BR" sz="2800" b="1" dirty="0">
                <a:latin typeface="Roboto Condensed" panose="02000000000000000000"/>
              </a:rPr>
              <a:t>.</a:t>
            </a:r>
          </a:p>
        </p:txBody>
      </p:sp>
      <p:pic>
        <p:nvPicPr>
          <p:cNvPr id="31" name="Picture 8" descr="Resultado de imagem para arrow draw">
            <a:extLst>
              <a:ext uri="{FF2B5EF4-FFF2-40B4-BE49-F238E27FC236}">
                <a16:creationId xmlns:a16="http://schemas.microsoft.com/office/drawing/2014/main" id="{195ABC89-1518-4231-AB50-9AA28E5C7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8933">
            <a:off x="5686505" y="7413367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Resultado de imagem para arrow draw">
            <a:extLst>
              <a:ext uri="{FF2B5EF4-FFF2-40B4-BE49-F238E27FC236}">
                <a16:creationId xmlns:a16="http://schemas.microsoft.com/office/drawing/2014/main" id="{E6D5B150-1A26-4EBD-A517-888374AA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524" y="963213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28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2" grpId="0"/>
      <p:bldP spid="15" grpId="0"/>
      <p:bldP spid="26" grpId="0"/>
      <p:bldP spid="28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AD9E717D-740D-45F7-9A57-43E4862F8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7" y="574812"/>
            <a:ext cx="6095238" cy="6095238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015D8941-A0BC-4A05-B1A3-23A35C135A45}"/>
              </a:ext>
            </a:extLst>
          </p:cNvPr>
          <p:cNvSpPr/>
          <p:nvPr/>
        </p:nvSpPr>
        <p:spPr>
          <a:xfrm>
            <a:off x="2730339" y="6105229"/>
            <a:ext cx="6880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 err="1">
                <a:latin typeface="Roboto Condensed"/>
              </a:rPr>
              <a:t>turkkub</a:t>
            </a:r>
            <a:endParaRPr lang="pt-BR" sz="12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466C07B-5027-430D-B6FD-49D96A5F5D44}"/>
              </a:ext>
            </a:extLst>
          </p:cNvPr>
          <p:cNvSpPr txBox="1"/>
          <p:nvPr/>
        </p:nvSpPr>
        <p:spPr>
          <a:xfrm>
            <a:off x="5184387" y="6960902"/>
            <a:ext cx="106170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8000" b="1" dirty="0">
                <a:latin typeface="Roboto Condensed" panose="02000000000000000000"/>
              </a:rPr>
              <a:t>Como isso funciona?</a:t>
            </a:r>
          </a:p>
        </p:txBody>
      </p:sp>
    </p:spTree>
    <p:extLst>
      <p:ext uri="{BB962C8B-B14F-4D97-AF65-F5344CB8AC3E}">
        <p14:creationId xmlns:p14="http://schemas.microsoft.com/office/powerpoint/2010/main" val="1242877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id="{86790D66-DD92-472B-8F11-8D08312E062D}"/>
              </a:ext>
            </a:extLst>
          </p:cNvPr>
          <p:cNvSpPr/>
          <p:nvPr/>
        </p:nvSpPr>
        <p:spPr>
          <a:xfrm>
            <a:off x="715105" y="2438400"/>
            <a:ext cx="3048002" cy="1301263"/>
          </a:xfrm>
          <a:prstGeom prst="chevron">
            <a:avLst/>
          </a:prstGeom>
          <a:solidFill>
            <a:srgbClr val="0794CE"/>
          </a:solidFill>
          <a:ln w="76200">
            <a:solidFill>
              <a:srgbClr val="0B5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O Problema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C280C4-EA94-4934-A71D-2DB51974A99D}"/>
              </a:ext>
            </a:extLst>
          </p:cNvPr>
          <p:cNvSpPr txBox="1"/>
          <p:nvPr/>
        </p:nvSpPr>
        <p:spPr>
          <a:xfrm>
            <a:off x="344189" y="5404338"/>
            <a:ext cx="10054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atin typeface="Roboto Condensed" panose="02000000000000000000"/>
              </a:rPr>
              <a:t>O QUE o cliente quer?</a:t>
            </a:r>
          </a:p>
          <a:p>
            <a:r>
              <a:rPr lang="pt-BR" sz="7200" b="1" dirty="0">
                <a:latin typeface="Roboto Condensed" panose="02000000000000000000"/>
              </a:rPr>
              <a:t>COMO vamos fazer?</a:t>
            </a:r>
            <a:endParaRPr lang="pt-BR" sz="1400" dirty="0">
              <a:latin typeface="Roboto Condensed" panose="02000000000000000000"/>
            </a:endParaRPr>
          </a:p>
        </p:txBody>
      </p:sp>
      <p:pic>
        <p:nvPicPr>
          <p:cNvPr id="8" name="Picture 8" descr="Resultado de imagem para arrow draw">
            <a:extLst>
              <a:ext uri="{FF2B5EF4-FFF2-40B4-BE49-F238E27FC236}">
                <a16:creationId xmlns:a16="http://schemas.microsoft.com/office/drawing/2014/main" id="{A3572D59-D790-4EAA-9C16-D2BC568D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7356">
            <a:off x="9846438" y="5719199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0B4A32E-0054-445C-8343-B44CA4093230}"/>
              </a:ext>
            </a:extLst>
          </p:cNvPr>
          <p:cNvSpPr txBox="1"/>
          <p:nvPr/>
        </p:nvSpPr>
        <p:spPr>
          <a:xfrm>
            <a:off x="11691478" y="4958061"/>
            <a:ext cx="455817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pt-BR" sz="4800" dirty="0">
                <a:latin typeface="Roboto Condensed" panose="02000000000000000000"/>
              </a:rPr>
              <a:t>Demandas</a:t>
            </a:r>
          </a:p>
          <a:p>
            <a:pPr marL="685800" indent="-685800">
              <a:buFontTx/>
              <a:buChar char="-"/>
            </a:pPr>
            <a:r>
              <a:rPr lang="pt-BR" sz="4800" dirty="0">
                <a:latin typeface="Roboto Condensed" panose="02000000000000000000"/>
              </a:rPr>
              <a:t>Entregáveis</a:t>
            </a:r>
          </a:p>
          <a:p>
            <a:pPr marL="685800" indent="-685800">
              <a:buFontTx/>
              <a:buChar char="-"/>
            </a:pPr>
            <a:r>
              <a:rPr lang="pt-BR" sz="4800" dirty="0">
                <a:latin typeface="Roboto Condensed" panose="02000000000000000000"/>
              </a:rPr>
              <a:t>Datas</a:t>
            </a:r>
          </a:p>
          <a:p>
            <a:pPr marL="685800" indent="-685800">
              <a:buFontTx/>
              <a:buChar char="-"/>
            </a:pPr>
            <a:r>
              <a:rPr lang="pt-BR" sz="4800" dirty="0">
                <a:latin typeface="Roboto Condensed" panose="02000000000000000000"/>
              </a:rPr>
              <a:t>Políticas</a:t>
            </a:r>
          </a:p>
          <a:p>
            <a:pPr marL="171450" indent="-171450">
              <a:buFontTx/>
              <a:buChar char="-"/>
            </a:pPr>
            <a:endParaRPr lang="pt-BR" sz="1000" dirty="0">
              <a:latin typeface="Roboto Condensed" panose="0200000000000000000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83420B0-6E2D-434A-8CF4-7AEA64C5B599}"/>
              </a:ext>
            </a:extLst>
          </p:cNvPr>
          <p:cNvSpPr/>
          <p:nvPr/>
        </p:nvSpPr>
        <p:spPr>
          <a:xfrm>
            <a:off x="597872" y="691664"/>
            <a:ext cx="30480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45000"/>
            </a:pPr>
            <a:r>
              <a:rPr lang="pt-BR" b="1" dirty="0">
                <a:latin typeface="Roboto Condensed" panose="02000000000000000000"/>
              </a:rPr>
              <a:t>Retrospectiva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foi entregue?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Qual a qualidade? (1-5)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Avalie o foco, a visibilidade e a previsibilidade.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podemos melhorar?</a:t>
            </a:r>
          </a:p>
        </p:txBody>
      </p:sp>
    </p:spTree>
    <p:extLst>
      <p:ext uri="{BB962C8B-B14F-4D97-AF65-F5344CB8AC3E}">
        <p14:creationId xmlns:p14="http://schemas.microsoft.com/office/powerpoint/2010/main" val="425681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id="{86790D66-DD92-472B-8F11-8D08312E062D}"/>
              </a:ext>
            </a:extLst>
          </p:cNvPr>
          <p:cNvSpPr/>
          <p:nvPr/>
        </p:nvSpPr>
        <p:spPr>
          <a:xfrm>
            <a:off x="715105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O Problema</a:t>
            </a:r>
          </a:p>
        </p:txBody>
      </p:sp>
      <p:sp>
        <p:nvSpPr>
          <p:cNvPr id="3" name="Seta: Divisa 2">
            <a:extLst>
              <a:ext uri="{FF2B5EF4-FFF2-40B4-BE49-F238E27FC236}">
                <a16:creationId xmlns:a16="http://schemas.microsoft.com/office/drawing/2014/main" id="{FDAC71F3-1769-4504-9AFD-D540B561E12E}"/>
              </a:ext>
            </a:extLst>
          </p:cNvPr>
          <p:cNvSpPr/>
          <p:nvPr/>
        </p:nvSpPr>
        <p:spPr>
          <a:xfrm>
            <a:off x="3645874" y="2438400"/>
            <a:ext cx="3048002" cy="1301263"/>
          </a:xfrm>
          <a:prstGeom prst="chevron">
            <a:avLst/>
          </a:prstGeom>
          <a:solidFill>
            <a:srgbClr val="0794CE"/>
          </a:solidFill>
          <a:ln w="76200">
            <a:solidFill>
              <a:srgbClr val="0B5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Visualizar o fluxo de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C280C4-EA94-4934-A71D-2DB51974A99D}"/>
              </a:ext>
            </a:extLst>
          </p:cNvPr>
          <p:cNvSpPr txBox="1"/>
          <p:nvPr/>
        </p:nvSpPr>
        <p:spPr>
          <a:xfrm>
            <a:off x="344189" y="5404338"/>
            <a:ext cx="10054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atin typeface="Roboto Condensed" panose="02000000000000000000"/>
              </a:rPr>
              <a:t>O Cliente e o Time</a:t>
            </a:r>
          </a:p>
          <a:p>
            <a:r>
              <a:rPr lang="pt-BR" sz="7200" b="1" dirty="0">
                <a:latin typeface="Roboto Condensed" panose="02000000000000000000"/>
              </a:rPr>
              <a:t>visualizam o trabalho</a:t>
            </a:r>
            <a:endParaRPr lang="pt-BR" sz="1400" b="1" dirty="0">
              <a:latin typeface="Roboto Condensed" panose="02000000000000000000"/>
            </a:endParaRPr>
          </a:p>
        </p:txBody>
      </p:sp>
      <p:pic>
        <p:nvPicPr>
          <p:cNvPr id="8" name="Picture 8" descr="Resultado de imagem para arrow draw">
            <a:extLst>
              <a:ext uri="{FF2B5EF4-FFF2-40B4-BE49-F238E27FC236}">
                <a16:creationId xmlns:a16="http://schemas.microsoft.com/office/drawing/2014/main" id="{A3572D59-D790-4EAA-9C16-D2BC568D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7356">
            <a:off x="9559069" y="5379231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EF6271B-28AC-47CC-9C96-EB1DA378A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138" y="4501260"/>
            <a:ext cx="3754692" cy="3854595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8D670F04-10BB-445F-A8DA-57B7463652B1}"/>
              </a:ext>
            </a:extLst>
          </p:cNvPr>
          <p:cNvSpPr/>
          <p:nvPr/>
        </p:nvSpPr>
        <p:spPr>
          <a:xfrm>
            <a:off x="3645874" y="691664"/>
            <a:ext cx="304800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45000"/>
            </a:pPr>
            <a:r>
              <a:rPr lang="pt-BR" b="1" dirty="0">
                <a:latin typeface="Roboto Condensed" panose="02000000000000000000"/>
              </a:rPr>
              <a:t>Retrospectiva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foi entregue?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Qual a qualidade? (1-5)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Avalie o foco, a visibilidade e a previsibilidade.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podemos melhorar?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quadro retrata o trabalho?</a:t>
            </a:r>
          </a:p>
        </p:txBody>
      </p:sp>
    </p:spTree>
    <p:extLst>
      <p:ext uri="{BB962C8B-B14F-4D97-AF65-F5344CB8AC3E}">
        <p14:creationId xmlns:p14="http://schemas.microsoft.com/office/powerpoint/2010/main" val="159941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id="{86790D66-DD92-472B-8F11-8D08312E062D}"/>
              </a:ext>
            </a:extLst>
          </p:cNvPr>
          <p:cNvSpPr/>
          <p:nvPr/>
        </p:nvSpPr>
        <p:spPr>
          <a:xfrm>
            <a:off x="715105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O Problema</a:t>
            </a:r>
          </a:p>
        </p:txBody>
      </p:sp>
      <p:sp>
        <p:nvSpPr>
          <p:cNvPr id="3" name="Seta: Divisa 2">
            <a:extLst>
              <a:ext uri="{FF2B5EF4-FFF2-40B4-BE49-F238E27FC236}">
                <a16:creationId xmlns:a16="http://schemas.microsoft.com/office/drawing/2014/main" id="{FDAC71F3-1769-4504-9AFD-D540B561E12E}"/>
              </a:ext>
            </a:extLst>
          </p:cNvPr>
          <p:cNvSpPr/>
          <p:nvPr/>
        </p:nvSpPr>
        <p:spPr>
          <a:xfrm>
            <a:off x="3645874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Visualizar o fluxo de Trabalho</a:t>
            </a:r>
          </a:p>
        </p:txBody>
      </p:sp>
      <p:sp>
        <p:nvSpPr>
          <p:cNvPr id="4" name="Seta: Divisa 3">
            <a:extLst>
              <a:ext uri="{FF2B5EF4-FFF2-40B4-BE49-F238E27FC236}">
                <a16:creationId xmlns:a16="http://schemas.microsoft.com/office/drawing/2014/main" id="{4281DA96-99AC-4934-9D0B-F2E30D01BAFB}"/>
              </a:ext>
            </a:extLst>
          </p:cNvPr>
          <p:cNvSpPr/>
          <p:nvPr/>
        </p:nvSpPr>
        <p:spPr>
          <a:xfrm>
            <a:off x="6576643" y="2438400"/>
            <a:ext cx="3048002" cy="1301263"/>
          </a:xfrm>
          <a:prstGeom prst="chevron">
            <a:avLst/>
          </a:prstGeom>
          <a:solidFill>
            <a:srgbClr val="0794CE"/>
          </a:solidFill>
          <a:ln w="76200">
            <a:solidFill>
              <a:srgbClr val="0B5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Limitar o Trabalho em Progresso (WIP)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C280C4-EA94-4934-A71D-2DB51974A99D}"/>
              </a:ext>
            </a:extLst>
          </p:cNvPr>
          <p:cNvSpPr txBox="1"/>
          <p:nvPr/>
        </p:nvSpPr>
        <p:spPr>
          <a:xfrm>
            <a:off x="344189" y="5404338"/>
            <a:ext cx="10054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atin typeface="Roboto Condensed" panose="02000000000000000000"/>
              </a:rPr>
              <a:t>Começar a entregar</a:t>
            </a:r>
          </a:p>
          <a:p>
            <a:r>
              <a:rPr lang="pt-BR" sz="7200" b="1" dirty="0">
                <a:latin typeface="Roboto Condensed" panose="02000000000000000000"/>
              </a:rPr>
              <a:t>Parar de começar</a:t>
            </a:r>
          </a:p>
          <a:p>
            <a:r>
              <a:rPr lang="pt-BR" sz="7200" b="1" dirty="0">
                <a:latin typeface="Roboto Condensed" panose="02000000000000000000"/>
              </a:rPr>
              <a:t>(Quadro atualizado)</a:t>
            </a:r>
          </a:p>
        </p:txBody>
      </p:sp>
      <p:pic>
        <p:nvPicPr>
          <p:cNvPr id="8" name="Picture 8" descr="Resultado de imagem para arrow draw">
            <a:extLst>
              <a:ext uri="{FF2B5EF4-FFF2-40B4-BE49-F238E27FC236}">
                <a16:creationId xmlns:a16="http://schemas.microsoft.com/office/drawing/2014/main" id="{A3572D59-D790-4EAA-9C16-D2BC568D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7356">
            <a:off x="9559069" y="5379231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FEB2316-8020-418E-8306-319E82893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138" y="4501260"/>
            <a:ext cx="3754692" cy="385459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488C7510-4462-4129-A0DB-06D9B64B1EB8}"/>
              </a:ext>
            </a:extLst>
          </p:cNvPr>
          <p:cNvSpPr/>
          <p:nvPr/>
        </p:nvSpPr>
        <p:spPr>
          <a:xfrm>
            <a:off x="6459410" y="691664"/>
            <a:ext cx="304800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45000"/>
            </a:pPr>
            <a:r>
              <a:rPr lang="pt-BR" b="1" dirty="0">
                <a:latin typeface="Roboto Condensed" panose="02000000000000000000"/>
              </a:rPr>
              <a:t>Retrospectiva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foi entregue?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Qual a qualidade? (1-5)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Avalie o foco, a visibilidade e a previsibilidade.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podemos melhorar?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quadro retrata o trabalho?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6670AF6-75D3-40EE-B2EF-5E3166A2C1C4}"/>
              </a:ext>
            </a:extLst>
          </p:cNvPr>
          <p:cNvSpPr/>
          <p:nvPr/>
        </p:nvSpPr>
        <p:spPr>
          <a:xfrm>
            <a:off x="13149033" y="4560277"/>
            <a:ext cx="1082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45000"/>
            </a:pPr>
            <a:r>
              <a:rPr lang="pt-BR" b="1" dirty="0">
                <a:latin typeface="Roboto Condensed" panose="02000000000000000000"/>
              </a:rPr>
              <a:t>WIP = 3</a:t>
            </a:r>
            <a:endParaRPr lang="pt-BR" sz="1400" dirty="0">
              <a:latin typeface="Roboto Condense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6790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id="{86790D66-DD92-472B-8F11-8D08312E062D}"/>
              </a:ext>
            </a:extLst>
          </p:cNvPr>
          <p:cNvSpPr/>
          <p:nvPr/>
        </p:nvSpPr>
        <p:spPr>
          <a:xfrm>
            <a:off x="715105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O Problema</a:t>
            </a:r>
          </a:p>
        </p:txBody>
      </p:sp>
      <p:sp>
        <p:nvSpPr>
          <p:cNvPr id="3" name="Seta: Divisa 2">
            <a:extLst>
              <a:ext uri="{FF2B5EF4-FFF2-40B4-BE49-F238E27FC236}">
                <a16:creationId xmlns:a16="http://schemas.microsoft.com/office/drawing/2014/main" id="{FDAC71F3-1769-4504-9AFD-D540B561E12E}"/>
              </a:ext>
            </a:extLst>
          </p:cNvPr>
          <p:cNvSpPr/>
          <p:nvPr/>
        </p:nvSpPr>
        <p:spPr>
          <a:xfrm>
            <a:off x="3645874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Visualizar o fluxo de Trabalho</a:t>
            </a:r>
          </a:p>
        </p:txBody>
      </p:sp>
      <p:sp>
        <p:nvSpPr>
          <p:cNvPr id="4" name="Seta: Divisa 3">
            <a:extLst>
              <a:ext uri="{FF2B5EF4-FFF2-40B4-BE49-F238E27FC236}">
                <a16:creationId xmlns:a16="http://schemas.microsoft.com/office/drawing/2014/main" id="{4281DA96-99AC-4934-9D0B-F2E30D01BAFB}"/>
              </a:ext>
            </a:extLst>
          </p:cNvPr>
          <p:cNvSpPr/>
          <p:nvPr/>
        </p:nvSpPr>
        <p:spPr>
          <a:xfrm>
            <a:off x="6576643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Limitar o Trabalho em Progresso (WIP)</a:t>
            </a:r>
          </a:p>
        </p:txBody>
      </p:sp>
      <p:sp>
        <p:nvSpPr>
          <p:cNvPr id="5" name="Seta: Divisa 4">
            <a:extLst>
              <a:ext uri="{FF2B5EF4-FFF2-40B4-BE49-F238E27FC236}">
                <a16:creationId xmlns:a16="http://schemas.microsoft.com/office/drawing/2014/main" id="{F0892DE5-65CD-4BE1-B865-2C5D6CCC2C93}"/>
              </a:ext>
            </a:extLst>
          </p:cNvPr>
          <p:cNvSpPr/>
          <p:nvPr/>
        </p:nvSpPr>
        <p:spPr>
          <a:xfrm>
            <a:off x="9390179" y="2438400"/>
            <a:ext cx="3048002" cy="1301263"/>
          </a:xfrm>
          <a:prstGeom prst="chevron">
            <a:avLst/>
          </a:prstGeom>
          <a:solidFill>
            <a:srgbClr val="0794CE"/>
          </a:solidFill>
          <a:ln w="76200">
            <a:solidFill>
              <a:srgbClr val="0B5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Evolução Constante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C280C4-EA94-4934-A71D-2DB51974A99D}"/>
              </a:ext>
            </a:extLst>
          </p:cNvPr>
          <p:cNvSpPr txBox="1"/>
          <p:nvPr/>
        </p:nvSpPr>
        <p:spPr>
          <a:xfrm>
            <a:off x="344189" y="5404338"/>
            <a:ext cx="10054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atin typeface="Roboto Condensed" panose="02000000000000000000"/>
              </a:rPr>
              <a:t>Deixar claro as políticas</a:t>
            </a:r>
          </a:p>
          <a:p>
            <a:r>
              <a:rPr lang="pt-BR" sz="7200" b="1" dirty="0">
                <a:latin typeface="Roboto Condensed" panose="02000000000000000000"/>
              </a:rPr>
              <a:t>Evolução Constante</a:t>
            </a:r>
          </a:p>
        </p:txBody>
      </p:sp>
      <p:pic>
        <p:nvPicPr>
          <p:cNvPr id="8" name="Picture 8" descr="Resultado de imagem para arrow draw">
            <a:extLst>
              <a:ext uri="{FF2B5EF4-FFF2-40B4-BE49-F238E27FC236}">
                <a16:creationId xmlns:a16="http://schemas.microsoft.com/office/drawing/2014/main" id="{A3572D59-D790-4EAA-9C16-D2BC568D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7356">
            <a:off x="8550878" y="6044466"/>
            <a:ext cx="1678601" cy="16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7C059CB3-7113-4982-88B3-DDE436328C7A}"/>
              </a:ext>
            </a:extLst>
          </p:cNvPr>
          <p:cNvSpPr/>
          <p:nvPr/>
        </p:nvSpPr>
        <p:spPr>
          <a:xfrm>
            <a:off x="9272946" y="688982"/>
            <a:ext cx="304800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45000"/>
            </a:pPr>
            <a:r>
              <a:rPr lang="pt-BR" b="1" dirty="0">
                <a:latin typeface="Roboto Condensed" panose="02000000000000000000"/>
              </a:rPr>
              <a:t>Retrospectiva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foi entregue?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Qual a qualidade? (1-5)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Avalie o foco, a visibilidade e a previsibilidade.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que podemos melhorar?</a:t>
            </a:r>
          </a:p>
          <a:p>
            <a:pPr lvl="0">
              <a:buSzPct val="45000"/>
            </a:pPr>
            <a:r>
              <a:rPr lang="pt-BR" sz="1400" dirty="0">
                <a:latin typeface="Roboto Condensed" panose="02000000000000000000"/>
              </a:rPr>
              <a:t>- O quadro retrata o trabalho?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1EA6700-D45D-48DD-AB66-F98EFA358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096" y="5225553"/>
            <a:ext cx="5933873" cy="3316425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6670AF6-75D3-40EE-B2EF-5E3166A2C1C4}"/>
              </a:ext>
            </a:extLst>
          </p:cNvPr>
          <p:cNvSpPr/>
          <p:nvPr/>
        </p:nvSpPr>
        <p:spPr>
          <a:xfrm>
            <a:off x="11632996" y="5250449"/>
            <a:ext cx="10827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45000"/>
            </a:pPr>
            <a:r>
              <a:rPr lang="pt-BR" sz="1400" b="1" dirty="0">
                <a:latin typeface="Roboto Condensed" panose="02000000000000000000"/>
              </a:rPr>
              <a:t>WIP = 3</a:t>
            </a:r>
            <a:endParaRPr lang="pt-BR" sz="1100" dirty="0">
              <a:latin typeface="Roboto Condensed" panose="0200000000000000000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E00F661-947D-4103-8762-B56CA8B4816F}"/>
              </a:ext>
            </a:extLst>
          </p:cNvPr>
          <p:cNvSpPr/>
          <p:nvPr/>
        </p:nvSpPr>
        <p:spPr>
          <a:xfrm>
            <a:off x="13083896" y="5404336"/>
            <a:ext cx="10827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45000"/>
            </a:pPr>
            <a:r>
              <a:rPr lang="pt-BR" sz="1400" b="1" dirty="0">
                <a:latin typeface="Roboto Condensed" panose="02000000000000000000"/>
              </a:rPr>
              <a:t>WIP = 2</a:t>
            </a:r>
            <a:endParaRPr lang="pt-BR" sz="1100" dirty="0">
              <a:latin typeface="Roboto Condensed" panose="0200000000000000000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1947AA9-8765-4B72-BC6C-E2C993772287}"/>
              </a:ext>
            </a:extLst>
          </p:cNvPr>
          <p:cNvSpPr/>
          <p:nvPr/>
        </p:nvSpPr>
        <p:spPr>
          <a:xfrm>
            <a:off x="13993405" y="5404336"/>
            <a:ext cx="10827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45000"/>
            </a:pPr>
            <a:r>
              <a:rPr lang="pt-BR" sz="1400" b="1" dirty="0">
                <a:latin typeface="Roboto Condensed" panose="02000000000000000000"/>
              </a:rPr>
              <a:t>WIP = 2</a:t>
            </a:r>
            <a:endParaRPr lang="pt-BR" sz="1100" dirty="0">
              <a:latin typeface="Roboto Condense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99558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id="{86790D66-DD92-472B-8F11-8D08312E062D}"/>
              </a:ext>
            </a:extLst>
          </p:cNvPr>
          <p:cNvSpPr/>
          <p:nvPr/>
        </p:nvSpPr>
        <p:spPr>
          <a:xfrm>
            <a:off x="715105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O Problema</a:t>
            </a:r>
          </a:p>
        </p:txBody>
      </p:sp>
      <p:sp>
        <p:nvSpPr>
          <p:cNvPr id="3" name="Seta: Divisa 2">
            <a:extLst>
              <a:ext uri="{FF2B5EF4-FFF2-40B4-BE49-F238E27FC236}">
                <a16:creationId xmlns:a16="http://schemas.microsoft.com/office/drawing/2014/main" id="{FDAC71F3-1769-4504-9AFD-D540B561E12E}"/>
              </a:ext>
            </a:extLst>
          </p:cNvPr>
          <p:cNvSpPr/>
          <p:nvPr/>
        </p:nvSpPr>
        <p:spPr>
          <a:xfrm>
            <a:off x="3645874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Visualizar o fluxo de Trabalho</a:t>
            </a:r>
          </a:p>
        </p:txBody>
      </p:sp>
      <p:sp>
        <p:nvSpPr>
          <p:cNvPr id="4" name="Seta: Divisa 3">
            <a:extLst>
              <a:ext uri="{FF2B5EF4-FFF2-40B4-BE49-F238E27FC236}">
                <a16:creationId xmlns:a16="http://schemas.microsoft.com/office/drawing/2014/main" id="{4281DA96-99AC-4934-9D0B-F2E30D01BAFB}"/>
              </a:ext>
            </a:extLst>
          </p:cNvPr>
          <p:cNvSpPr/>
          <p:nvPr/>
        </p:nvSpPr>
        <p:spPr>
          <a:xfrm>
            <a:off x="6576643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Limitar o Trabalho em Progresso (WIP)</a:t>
            </a:r>
          </a:p>
        </p:txBody>
      </p:sp>
      <p:sp>
        <p:nvSpPr>
          <p:cNvPr id="5" name="Seta: Divisa 4">
            <a:extLst>
              <a:ext uri="{FF2B5EF4-FFF2-40B4-BE49-F238E27FC236}">
                <a16:creationId xmlns:a16="http://schemas.microsoft.com/office/drawing/2014/main" id="{F0892DE5-65CD-4BE1-B865-2C5D6CCC2C93}"/>
              </a:ext>
            </a:extLst>
          </p:cNvPr>
          <p:cNvSpPr/>
          <p:nvPr/>
        </p:nvSpPr>
        <p:spPr>
          <a:xfrm>
            <a:off x="9390179" y="2438400"/>
            <a:ext cx="3048002" cy="1301263"/>
          </a:xfrm>
          <a:prstGeom prst="chevron">
            <a:avLst/>
          </a:prstGeom>
          <a:solidFill>
            <a:srgbClr val="0794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Evolução Constante</a:t>
            </a:r>
          </a:p>
        </p:txBody>
      </p:sp>
      <p:sp>
        <p:nvSpPr>
          <p:cNvPr id="6" name="Seta: Divisa 5">
            <a:extLst>
              <a:ext uri="{FF2B5EF4-FFF2-40B4-BE49-F238E27FC236}">
                <a16:creationId xmlns:a16="http://schemas.microsoft.com/office/drawing/2014/main" id="{D5DF43A1-10E4-4292-AE6E-C79E67463C73}"/>
              </a:ext>
            </a:extLst>
          </p:cNvPr>
          <p:cNvSpPr/>
          <p:nvPr/>
        </p:nvSpPr>
        <p:spPr>
          <a:xfrm>
            <a:off x="12320948" y="2438400"/>
            <a:ext cx="3048002" cy="1301263"/>
          </a:xfrm>
          <a:prstGeom prst="chevron">
            <a:avLst/>
          </a:prstGeom>
          <a:solidFill>
            <a:srgbClr val="0794CE"/>
          </a:solidFill>
          <a:ln w="76200">
            <a:solidFill>
              <a:srgbClr val="0B54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Roboto Condensed"/>
              </a:rPr>
              <a:t>Medir o Fluxo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C280C4-EA94-4934-A71D-2DB51974A99D}"/>
              </a:ext>
            </a:extLst>
          </p:cNvPr>
          <p:cNvSpPr txBox="1"/>
          <p:nvPr/>
        </p:nvSpPr>
        <p:spPr>
          <a:xfrm>
            <a:off x="344189" y="5404338"/>
            <a:ext cx="10054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atin typeface="Roboto Condensed" panose="02000000000000000000"/>
              </a:rPr>
              <a:t>Lead Time</a:t>
            </a:r>
          </a:p>
          <a:p>
            <a:r>
              <a:rPr lang="pt-BR" sz="7200" b="1" dirty="0">
                <a:latin typeface="Roboto Condensed" panose="02000000000000000000"/>
              </a:rPr>
              <a:t>Vazão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36B8AB6-07C6-4292-9F05-56B2FB2A1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294" y="4226062"/>
            <a:ext cx="9621305" cy="4664875"/>
          </a:xfrm>
          <a:prstGeom prst="rect">
            <a:avLst/>
          </a:prstGeom>
        </p:spPr>
      </p:pic>
      <p:pic>
        <p:nvPicPr>
          <p:cNvPr id="25" name="Picture 8" descr="Resultado de imagem para arrow draw">
            <a:extLst>
              <a:ext uri="{FF2B5EF4-FFF2-40B4-BE49-F238E27FC236}">
                <a16:creationId xmlns:a16="http://schemas.microsoft.com/office/drawing/2014/main" id="{202CB806-0749-4C96-8CB2-CAFE16B98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0445" flipV="1">
            <a:off x="7765163" y="5500571"/>
            <a:ext cx="1773917" cy="139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20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19-04-23 at 18.36.13">
            <a:hlinkClick r:id="" action="ppaction://media"/>
            <a:extLst>
              <a:ext uri="{FF2B5EF4-FFF2-40B4-BE49-F238E27FC236}">
                <a16:creationId xmlns:a16="http://schemas.microsoft.com/office/drawing/2014/main" id="{4A5291D3-4932-4ED2-A19B-BED33A7B7D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127" y="918206"/>
            <a:ext cx="7724775" cy="77247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D341721-6E00-46FF-A523-CE0D74DB7BD3}"/>
              </a:ext>
            </a:extLst>
          </p:cNvPr>
          <p:cNvSpPr txBox="1"/>
          <p:nvPr/>
        </p:nvSpPr>
        <p:spPr>
          <a:xfrm>
            <a:off x="8390750" y="2038643"/>
            <a:ext cx="7458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Roboto Condensed" panose="02000000000000000000"/>
              </a:rPr>
              <a:t>O Time de #</a:t>
            </a:r>
            <a:r>
              <a:rPr lang="pt-BR" sz="5400" b="1" dirty="0" err="1">
                <a:latin typeface="Roboto Condensed" panose="02000000000000000000"/>
              </a:rPr>
              <a:t>Zuppers</a:t>
            </a:r>
            <a:endParaRPr lang="pt-BR" sz="5400" b="1" dirty="0">
              <a:latin typeface="Roboto Condensed" panose="0200000000000000000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2DFEC1-F837-401C-9F69-7C7FF3066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5" y="3089032"/>
            <a:ext cx="1800000" cy="1800000"/>
          </a:xfrm>
          <a:prstGeom prst="ellipse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B46E45E-131E-4325-BF8E-578137B3E5E6}"/>
              </a:ext>
            </a:extLst>
          </p:cNvPr>
          <p:cNvSpPr txBox="1"/>
          <p:nvPr/>
        </p:nvSpPr>
        <p:spPr>
          <a:xfrm>
            <a:off x="8124825" y="4985238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Igor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695793-6E53-4967-A094-808875EDA7BD}"/>
              </a:ext>
            </a:extLst>
          </p:cNvPr>
          <p:cNvSpPr txBox="1"/>
          <p:nvPr/>
        </p:nvSpPr>
        <p:spPr>
          <a:xfrm>
            <a:off x="10190748" y="5067299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Letícia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EBB864E-E9F0-47F7-927E-C417F69347BA}"/>
              </a:ext>
            </a:extLst>
          </p:cNvPr>
          <p:cNvSpPr txBox="1"/>
          <p:nvPr/>
        </p:nvSpPr>
        <p:spPr>
          <a:xfrm>
            <a:off x="8124825" y="7784795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Hector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76103A-1943-45B9-82F1-DB52A7DB2BC0}"/>
              </a:ext>
            </a:extLst>
          </p:cNvPr>
          <p:cNvSpPr txBox="1"/>
          <p:nvPr/>
        </p:nvSpPr>
        <p:spPr>
          <a:xfrm>
            <a:off x="10190748" y="7784795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Daniel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1C71DDD-DECC-443D-92AC-11F548BF0184}"/>
              </a:ext>
            </a:extLst>
          </p:cNvPr>
          <p:cNvSpPr txBox="1"/>
          <p:nvPr/>
        </p:nvSpPr>
        <p:spPr>
          <a:xfrm>
            <a:off x="12256671" y="5067299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err="1">
                <a:latin typeface="Roboto Condensed" panose="02000000000000000000"/>
              </a:rPr>
              <a:t>Higor</a:t>
            </a:r>
            <a:endParaRPr lang="pt-BR" sz="2400" b="1" dirty="0">
              <a:latin typeface="Roboto Condensed" panose="0200000000000000000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AAAF29-C7CD-4A83-A557-8B8C8E197A90}"/>
              </a:ext>
            </a:extLst>
          </p:cNvPr>
          <p:cNvSpPr txBox="1"/>
          <p:nvPr/>
        </p:nvSpPr>
        <p:spPr>
          <a:xfrm>
            <a:off x="12256671" y="7784795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Luan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D0F4087-5E92-4EB4-9A4F-80683AC11197}"/>
              </a:ext>
            </a:extLst>
          </p:cNvPr>
          <p:cNvSpPr txBox="1"/>
          <p:nvPr/>
        </p:nvSpPr>
        <p:spPr>
          <a:xfrm>
            <a:off x="14322594" y="5029200"/>
            <a:ext cx="18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 Condensed" panose="02000000000000000000"/>
              </a:rPr>
              <a:t>Anderson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D84DE554-78A6-4DA4-9E9F-F40D4C4181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48" y="3182816"/>
            <a:ext cx="1800000" cy="1800000"/>
          </a:xfrm>
          <a:prstGeom prst="ellipse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DDF3BB7-958C-4A63-9E25-6D6158EE84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6671" y="3172304"/>
            <a:ext cx="1800000" cy="1800000"/>
          </a:xfrm>
          <a:prstGeom prst="ellipse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8866C5F8-E59E-42ED-927A-688D71D5D2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7427" y="3172304"/>
            <a:ext cx="1800000" cy="1800000"/>
          </a:xfrm>
          <a:prstGeom prst="ellipse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A5282351-2BDE-4B1E-ABF1-3882818964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5" y="5888589"/>
            <a:ext cx="1800000" cy="1800000"/>
          </a:xfrm>
          <a:prstGeom prst="ellipse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F47D40F2-F421-4897-A907-0E64D33D2D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48" y="5888589"/>
            <a:ext cx="1800000" cy="1800000"/>
          </a:xfrm>
          <a:prstGeom prst="ellipse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38AB9EDB-1190-423A-A8EF-1FC8200111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450" y="5888589"/>
            <a:ext cx="1800000" cy="180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8594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540CA5-CD10-48D5-AF68-E892E7CB84CD}"/>
              </a:ext>
            </a:extLst>
          </p:cNvPr>
          <p:cNvSpPr txBox="1"/>
          <p:nvPr/>
        </p:nvSpPr>
        <p:spPr>
          <a:xfrm>
            <a:off x="616561" y="419424"/>
            <a:ext cx="9941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latin typeface="Roboto Condensed" panose="02000000000000000000"/>
              </a:rPr>
              <a:t>O que você achou do Workshop?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2142621-F04B-405A-8267-6470E30BC54C}"/>
              </a:ext>
            </a:extLst>
          </p:cNvPr>
          <p:cNvSpPr/>
          <p:nvPr/>
        </p:nvSpPr>
        <p:spPr>
          <a:xfrm>
            <a:off x="5995622" y="2675056"/>
            <a:ext cx="7763664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“Gostei muito, mostrou situações reais de forma rápida e divertida”</a:t>
            </a:r>
            <a:endParaRPr lang="pt-BR" sz="2000" dirty="0">
              <a:latin typeface="Roboto Condensed" panose="0200000000000000000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BA2B912-D9DF-44BF-A865-1538A734C8F6}"/>
              </a:ext>
            </a:extLst>
          </p:cNvPr>
          <p:cNvSpPr/>
          <p:nvPr/>
        </p:nvSpPr>
        <p:spPr>
          <a:xfrm>
            <a:off x="832338" y="3598043"/>
            <a:ext cx="8124825" cy="101566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“Efetivo, tive pouquíssima experiência com Scrum o conteúdo apresentado ajudou a esclarecer a importância e como funciona utilizar o Scrum no dia a dia”</a:t>
            </a:r>
            <a:endParaRPr lang="pt-BR" sz="2000" dirty="0">
              <a:latin typeface="Roboto Condensed" panose="0200000000000000000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E5E31D-26DB-4242-B9FE-557A95FC419E}"/>
              </a:ext>
            </a:extLst>
          </p:cNvPr>
          <p:cNvSpPr/>
          <p:nvPr/>
        </p:nvSpPr>
        <p:spPr>
          <a:xfrm>
            <a:off x="7128363" y="4950981"/>
            <a:ext cx="8124825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“Achei bacana, tive uma visão mais clara dos processos </a:t>
            </a:r>
            <a:r>
              <a:rPr lang="pt-BR" sz="2000">
                <a:solidFill>
                  <a:srgbClr val="333E48"/>
                </a:solidFill>
                <a:latin typeface="Roboto Condensed" panose="02000000000000000000"/>
              </a:rPr>
              <a:t>Scrum.”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FE204DF-6E42-4FC9-BDB2-2C9A9D50B58E}"/>
              </a:ext>
            </a:extLst>
          </p:cNvPr>
          <p:cNvSpPr/>
          <p:nvPr/>
        </p:nvSpPr>
        <p:spPr>
          <a:xfrm>
            <a:off x="984738" y="6303919"/>
            <a:ext cx="8124825" cy="132343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“Durante o workshop foi mostrado a importância de aplicar a metodologia, organizando e melhorando assim o resultado, através de uma dinâmica que nos estimulou a pensar e agir dentro das práticas do Scrum, de uma forma muito descontraída.”</a:t>
            </a:r>
            <a:endParaRPr lang="pt-BR" sz="2000" dirty="0">
              <a:latin typeface="Roboto Condensed" panose="0200000000000000000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FB3488-50E1-482B-A007-4DF22E3F4318}"/>
              </a:ext>
            </a:extLst>
          </p:cNvPr>
          <p:cNvSpPr/>
          <p:nvPr/>
        </p:nvSpPr>
        <p:spPr>
          <a:xfrm>
            <a:off x="11347611" y="7904257"/>
            <a:ext cx="2670924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“Dinâmico e eficiente”</a:t>
            </a:r>
            <a:endParaRPr lang="pt-BR" sz="2000" dirty="0">
              <a:latin typeface="Roboto Condensed" panose="0200000000000000000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65BAAED1-08B0-4807-9AE7-3F376F3F987B}"/>
              </a:ext>
            </a:extLst>
          </p:cNvPr>
          <p:cNvCxnSpPr>
            <a:cxnSpLocks/>
          </p:cNvCxnSpPr>
          <p:nvPr/>
        </p:nvCxnSpPr>
        <p:spPr>
          <a:xfrm>
            <a:off x="6494584" y="4267201"/>
            <a:ext cx="1641230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643FB3D-9F71-486A-97C8-CCE442C53B08}"/>
              </a:ext>
            </a:extLst>
          </p:cNvPr>
          <p:cNvCxnSpPr>
            <a:cxnSpLocks/>
          </p:cNvCxnSpPr>
          <p:nvPr/>
        </p:nvCxnSpPr>
        <p:spPr>
          <a:xfrm>
            <a:off x="832338" y="4566814"/>
            <a:ext cx="3305908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4F0C5EA-F0CD-4F8A-8388-6B07E5BFE97C}"/>
              </a:ext>
            </a:extLst>
          </p:cNvPr>
          <p:cNvCxnSpPr>
            <a:cxnSpLocks/>
          </p:cNvCxnSpPr>
          <p:nvPr/>
        </p:nvCxnSpPr>
        <p:spPr>
          <a:xfrm>
            <a:off x="7737964" y="3016551"/>
            <a:ext cx="5743574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258A4C4-2823-4BF2-B8BA-59409B73D773}"/>
              </a:ext>
            </a:extLst>
          </p:cNvPr>
          <p:cNvCxnSpPr>
            <a:cxnSpLocks/>
          </p:cNvCxnSpPr>
          <p:nvPr/>
        </p:nvCxnSpPr>
        <p:spPr>
          <a:xfrm>
            <a:off x="1875692" y="3950678"/>
            <a:ext cx="4677508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47A52725-7574-4659-BB88-09738D7559A6}"/>
              </a:ext>
            </a:extLst>
          </p:cNvPr>
          <p:cNvCxnSpPr>
            <a:cxnSpLocks/>
          </p:cNvCxnSpPr>
          <p:nvPr/>
        </p:nvCxnSpPr>
        <p:spPr>
          <a:xfrm>
            <a:off x="8921259" y="5292476"/>
            <a:ext cx="5439510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47995BDC-C83F-4F8D-8407-5C11AEE82568}"/>
              </a:ext>
            </a:extLst>
          </p:cNvPr>
          <p:cNvCxnSpPr>
            <a:cxnSpLocks/>
          </p:cNvCxnSpPr>
          <p:nvPr/>
        </p:nvCxnSpPr>
        <p:spPr>
          <a:xfrm>
            <a:off x="2567353" y="6951786"/>
            <a:ext cx="3071447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E418ABD-4818-45DE-B614-F294054EEF8C}"/>
              </a:ext>
            </a:extLst>
          </p:cNvPr>
          <p:cNvCxnSpPr>
            <a:cxnSpLocks/>
          </p:cNvCxnSpPr>
          <p:nvPr/>
        </p:nvCxnSpPr>
        <p:spPr>
          <a:xfrm>
            <a:off x="3604113" y="7244863"/>
            <a:ext cx="5176472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31C575AD-B9C7-435C-9B2F-79BD61ACFCBC}"/>
              </a:ext>
            </a:extLst>
          </p:cNvPr>
          <p:cNvCxnSpPr>
            <a:cxnSpLocks/>
          </p:cNvCxnSpPr>
          <p:nvPr/>
        </p:nvCxnSpPr>
        <p:spPr>
          <a:xfrm>
            <a:off x="1041889" y="7568743"/>
            <a:ext cx="5176472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727B4775-02C2-4F28-B196-50A19CA1A877}"/>
              </a:ext>
            </a:extLst>
          </p:cNvPr>
          <p:cNvSpPr/>
          <p:nvPr/>
        </p:nvSpPr>
        <p:spPr>
          <a:xfrm>
            <a:off x="2286000" y="7315200"/>
            <a:ext cx="3845169" cy="230097"/>
          </a:xfrm>
          <a:prstGeom prst="rect">
            <a:avLst/>
          </a:prstGeom>
          <a:solidFill>
            <a:schemeClr val="accent6">
              <a:lumMod val="40000"/>
              <a:lumOff val="6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4C2F1E4-3924-48D3-91E7-3B1B5DED48C2}"/>
              </a:ext>
            </a:extLst>
          </p:cNvPr>
          <p:cNvSpPr/>
          <p:nvPr/>
        </p:nvSpPr>
        <p:spPr>
          <a:xfrm>
            <a:off x="10784239" y="2755181"/>
            <a:ext cx="2721050" cy="240744"/>
          </a:xfrm>
          <a:prstGeom prst="rect">
            <a:avLst/>
          </a:prstGeom>
          <a:solidFill>
            <a:schemeClr val="accent6">
              <a:lumMod val="40000"/>
              <a:lumOff val="6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6267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540CA5-CD10-48D5-AF68-E892E7CB84CD}"/>
              </a:ext>
            </a:extLst>
          </p:cNvPr>
          <p:cNvSpPr txBox="1"/>
          <p:nvPr/>
        </p:nvSpPr>
        <p:spPr>
          <a:xfrm>
            <a:off x="616561" y="419424"/>
            <a:ext cx="9941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latin typeface="Roboto Condensed" panose="02000000000000000000"/>
              </a:rPr>
              <a:t>Como o Workshop está te ajudando no projeto atual?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2142621-F04B-405A-8267-6470E30BC54C}"/>
              </a:ext>
            </a:extLst>
          </p:cNvPr>
          <p:cNvSpPr/>
          <p:nvPr/>
        </p:nvSpPr>
        <p:spPr>
          <a:xfrm>
            <a:off x="5995622" y="2675056"/>
            <a:ext cx="8678979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“Agora eu tenho mais facilidade e entendimento dos processos do Scrum.”</a:t>
            </a:r>
            <a:endParaRPr lang="pt-BR" sz="2000" dirty="0">
              <a:latin typeface="Roboto Condensed" panose="0200000000000000000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BA2B912-D9DF-44BF-A865-1538A734C8F6}"/>
              </a:ext>
            </a:extLst>
          </p:cNvPr>
          <p:cNvSpPr/>
          <p:nvPr/>
        </p:nvSpPr>
        <p:spPr>
          <a:xfrm>
            <a:off x="832338" y="3598043"/>
            <a:ext cx="8124825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“Ao relembrar de situações do workshop e comparar com o dia-dia posso tentar evitar problemas ou antecipar soluções. “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E5E31D-26DB-4242-B9FE-557A95FC419E}"/>
              </a:ext>
            </a:extLst>
          </p:cNvPr>
          <p:cNvSpPr/>
          <p:nvPr/>
        </p:nvSpPr>
        <p:spPr>
          <a:xfrm>
            <a:off x="7128363" y="4613860"/>
            <a:ext cx="8124825" cy="163121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“No individual, me ajudou a entender o meu papel no projeto e em cada etapa do processo. Falando da equipe, como nem todos tinham experiência com Scrum, a vivência do workshop acredito que deu um pouco mais de confiança pro pessoal interagir e contribuir um com o outro”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FE204DF-6E42-4FC9-BDB2-2C9A9D50B58E}"/>
              </a:ext>
            </a:extLst>
          </p:cNvPr>
          <p:cNvSpPr/>
          <p:nvPr/>
        </p:nvSpPr>
        <p:spPr>
          <a:xfrm>
            <a:off x="1137138" y="6663429"/>
            <a:ext cx="8124825" cy="101566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“É a primeira vez que trabalho em um projeto e o workshop me deu uma base para que eu conseguisse me organizar e ser mais produtiva”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FB3488-50E1-482B-A007-4DF22E3F4318}"/>
              </a:ext>
            </a:extLst>
          </p:cNvPr>
          <p:cNvSpPr/>
          <p:nvPr/>
        </p:nvSpPr>
        <p:spPr>
          <a:xfrm>
            <a:off x="7349149" y="8097445"/>
            <a:ext cx="844980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“Atualmente estamos tentando implementar o </a:t>
            </a:r>
            <a:r>
              <a:rPr lang="pt-BR" sz="2000" dirty="0" err="1">
                <a:solidFill>
                  <a:srgbClr val="333E48"/>
                </a:solidFill>
                <a:latin typeface="Roboto Condensed" panose="02000000000000000000"/>
              </a:rPr>
              <a:t>scrum</a:t>
            </a:r>
            <a:r>
              <a:rPr lang="pt-BR" sz="2000" dirty="0">
                <a:solidFill>
                  <a:srgbClr val="333E48"/>
                </a:solidFill>
                <a:latin typeface="Roboto Condensed" panose="02000000000000000000"/>
              </a:rPr>
              <a:t>, nesse caso, o workshop ajudou a perceber a como faz falta uma metodologia ágil.” 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39C7C046-2A4B-4ED2-B2B2-2A674DE1B47B}"/>
              </a:ext>
            </a:extLst>
          </p:cNvPr>
          <p:cNvCxnSpPr>
            <a:cxnSpLocks/>
          </p:cNvCxnSpPr>
          <p:nvPr/>
        </p:nvCxnSpPr>
        <p:spPr>
          <a:xfrm>
            <a:off x="8551298" y="3007168"/>
            <a:ext cx="5770344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72CF521-A345-469B-873C-E34C47759401}"/>
              </a:ext>
            </a:extLst>
          </p:cNvPr>
          <p:cNvCxnSpPr>
            <a:cxnSpLocks/>
          </p:cNvCxnSpPr>
          <p:nvPr/>
        </p:nvCxnSpPr>
        <p:spPr>
          <a:xfrm>
            <a:off x="2421653" y="4235410"/>
            <a:ext cx="4394783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17F970A2-6AF6-4340-8ABA-9445140A67A6}"/>
              </a:ext>
            </a:extLst>
          </p:cNvPr>
          <p:cNvCxnSpPr>
            <a:cxnSpLocks/>
          </p:cNvCxnSpPr>
          <p:nvPr/>
        </p:nvCxnSpPr>
        <p:spPr>
          <a:xfrm>
            <a:off x="8957163" y="5895977"/>
            <a:ext cx="6076998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1A433EC-D703-4E01-81A2-2DC6526582F6}"/>
              </a:ext>
            </a:extLst>
          </p:cNvPr>
          <p:cNvCxnSpPr>
            <a:cxnSpLocks/>
          </p:cNvCxnSpPr>
          <p:nvPr/>
        </p:nvCxnSpPr>
        <p:spPr>
          <a:xfrm>
            <a:off x="7128363" y="6189536"/>
            <a:ext cx="697476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0391365E-840C-418C-BA2F-538EF97E62B8}"/>
              </a:ext>
            </a:extLst>
          </p:cNvPr>
          <p:cNvCxnSpPr>
            <a:cxnSpLocks/>
          </p:cNvCxnSpPr>
          <p:nvPr/>
        </p:nvCxnSpPr>
        <p:spPr>
          <a:xfrm>
            <a:off x="1724177" y="7018829"/>
            <a:ext cx="4569745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1545D6FD-2C93-4DC9-A85F-4F6EF7A9023D}"/>
              </a:ext>
            </a:extLst>
          </p:cNvPr>
          <p:cNvCxnSpPr>
            <a:cxnSpLocks/>
          </p:cNvCxnSpPr>
          <p:nvPr/>
        </p:nvCxnSpPr>
        <p:spPr>
          <a:xfrm>
            <a:off x="5260254" y="7301858"/>
            <a:ext cx="2864571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D437B9E-1BE0-4559-BD69-F2DD5C6FEBFE}"/>
              </a:ext>
            </a:extLst>
          </p:cNvPr>
          <p:cNvCxnSpPr>
            <a:cxnSpLocks/>
          </p:cNvCxnSpPr>
          <p:nvPr/>
        </p:nvCxnSpPr>
        <p:spPr>
          <a:xfrm>
            <a:off x="1137138" y="7620511"/>
            <a:ext cx="1284515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3E62A22B-36BC-4C59-B4FB-E37B831908D3}"/>
              </a:ext>
            </a:extLst>
          </p:cNvPr>
          <p:cNvCxnSpPr>
            <a:cxnSpLocks/>
          </p:cNvCxnSpPr>
          <p:nvPr/>
        </p:nvCxnSpPr>
        <p:spPr>
          <a:xfrm>
            <a:off x="8844622" y="8451785"/>
            <a:ext cx="4491368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9372A620-6B8D-4818-8C15-F9EA7A12930D}"/>
              </a:ext>
            </a:extLst>
          </p:cNvPr>
          <p:cNvCxnSpPr>
            <a:cxnSpLocks/>
          </p:cNvCxnSpPr>
          <p:nvPr/>
        </p:nvCxnSpPr>
        <p:spPr>
          <a:xfrm>
            <a:off x="8598285" y="8752405"/>
            <a:ext cx="6435876" cy="0"/>
          </a:xfrm>
          <a:prstGeom prst="line">
            <a:avLst/>
          </a:prstGeom>
          <a:ln w="38100">
            <a:solidFill>
              <a:srgbClr val="0B5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35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2CC5119A-05A4-44F3-934C-880618F3F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132" y="5198669"/>
            <a:ext cx="13944794" cy="1057921"/>
          </a:xfrm>
        </p:spPr>
        <p:txBody>
          <a:bodyPr/>
          <a:lstStyle/>
          <a:p>
            <a:pPr algn="ctr"/>
            <a:r>
              <a:rPr lang="pt-BR" altLang="pt-BR" b="1" dirty="0">
                <a:ea typeface="ＭＳ Ｐゴシック" panose="020B0600070205080204" pitchFamily="34" charset="-128"/>
              </a:rPr>
              <a:t>Harlan Santos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9D42F0B6-0A95-4A67-8419-60F5475E3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3310" y="6256590"/>
            <a:ext cx="13947616" cy="575508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3554" dirty="0">
                <a:ea typeface="ＭＳ Ｐゴシック" panose="020B0600070205080204" pitchFamily="34" charset="-128"/>
              </a:rPr>
              <a:t>Scrum Master |           .</a:t>
            </a:r>
          </a:p>
        </p:txBody>
      </p:sp>
      <p:pic>
        <p:nvPicPr>
          <p:cNvPr id="5" name="Picture 2" descr="Resultado de imagem para zup logo">
            <a:extLst>
              <a:ext uri="{FF2B5EF4-FFF2-40B4-BE49-F238E27FC236}">
                <a16:creationId xmlns:a16="http://schemas.microsoft.com/office/drawing/2014/main" id="{FBAAD004-E829-4DC7-B46D-A22919162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444" y="5993799"/>
            <a:ext cx="1650756" cy="117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Espaço Reservado para Imagem 12">
            <a:extLst>
              <a:ext uri="{FF2B5EF4-FFF2-40B4-BE49-F238E27FC236}">
                <a16:creationId xmlns:a16="http://schemas.microsoft.com/office/drawing/2014/main" id="{314091D9-BB6C-4201-94DA-AEE799DCF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752" y="2838935"/>
            <a:ext cx="3466130" cy="3466130"/>
          </a:xfrm>
          <a:prstGeom prst="ellipse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7C514E0-5D8B-48E4-BBAE-24EDEA36A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6018" y="2899079"/>
            <a:ext cx="2857500" cy="2857500"/>
          </a:xfrm>
          <a:prstGeom prst="rect">
            <a:avLst/>
          </a:prstGeom>
        </p:spPr>
      </p:pic>
      <p:pic>
        <p:nvPicPr>
          <p:cNvPr id="9" name="Picture 4" descr="Resultado de imagem para linkedin logo">
            <a:extLst>
              <a:ext uri="{FF2B5EF4-FFF2-40B4-BE49-F238E27FC236}">
                <a16:creationId xmlns:a16="http://schemas.microsoft.com/office/drawing/2014/main" id="{26795A5C-A208-412D-BEF5-0F72F90C9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622" y="5623948"/>
            <a:ext cx="569388" cy="56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E0D4511C-2E60-41AF-9FE9-3A23CD0DA1DB}"/>
              </a:ext>
            </a:extLst>
          </p:cNvPr>
          <p:cNvSpPr txBox="1">
            <a:spLocks/>
          </p:cNvSpPr>
          <p:nvPr/>
        </p:nvSpPr>
        <p:spPr>
          <a:xfrm>
            <a:off x="12919578" y="5749816"/>
            <a:ext cx="3330072" cy="333268"/>
          </a:xfrm>
          <a:prstGeom prst="rect">
            <a:avLst/>
          </a:prstGeom>
        </p:spPr>
        <p:txBody>
          <a:bodyPr/>
          <a:lstStyle>
            <a:lvl1pPr marL="0" indent="0" algn="ctr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charset="0"/>
              <a:buNone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pt-BR" altLang="pt-BR" sz="1600" dirty="0">
                <a:ea typeface="ＭＳ Ｐゴシック" panose="020B0600070205080204" pitchFamily="34" charset="-128"/>
              </a:rPr>
              <a:t>linkedin.com/in/</a:t>
            </a:r>
            <a:r>
              <a:rPr lang="pt-BR" altLang="pt-BR" sz="1600" dirty="0" err="1">
                <a:ea typeface="ＭＳ Ｐゴシック" panose="020B0600070205080204" pitchFamily="34" charset="-128"/>
              </a:rPr>
              <a:t>harlanbruno</a:t>
            </a:r>
            <a:r>
              <a:rPr lang="pt-BR" altLang="pt-BR" sz="1600" dirty="0">
                <a:ea typeface="ＭＳ Ｐゴシック" panose="020B0600070205080204" pitchFamily="34" charset="-128"/>
              </a:rPr>
              <a:t>/</a:t>
            </a:r>
          </a:p>
        </p:txBody>
      </p:sp>
      <p:pic>
        <p:nvPicPr>
          <p:cNvPr id="11266" name="Picture 2" descr="Resultado de imagem para email logo">
            <a:extLst>
              <a:ext uri="{FF2B5EF4-FFF2-40B4-BE49-F238E27FC236}">
                <a16:creationId xmlns:a16="http://schemas.microsoft.com/office/drawing/2014/main" id="{E53C9B70-880F-4708-BF00-ABB24A61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622" y="6245700"/>
            <a:ext cx="568800" cy="5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EAFEA032-F936-4F39-84EA-A2D21E97C7A8}"/>
              </a:ext>
            </a:extLst>
          </p:cNvPr>
          <p:cNvSpPr txBox="1">
            <a:spLocks/>
          </p:cNvSpPr>
          <p:nvPr/>
        </p:nvSpPr>
        <p:spPr>
          <a:xfrm>
            <a:off x="12919578" y="6363494"/>
            <a:ext cx="3330072" cy="333268"/>
          </a:xfrm>
          <a:prstGeom prst="rect">
            <a:avLst/>
          </a:prstGeom>
        </p:spPr>
        <p:txBody>
          <a:bodyPr/>
          <a:lstStyle>
            <a:lvl1pPr marL="0" indent="0" algn="ctr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charset="0"/>
              <a:buNone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pt-BR" altLang="pt-BR" sz="1600" dirty="0">
                <a:ea typeface="ＭＳ Ｐゴシック" panose="020B0600070205080204" pitchFamily="34" charset="-128"/>
              </a:rPr>
              <a:t>harlan.bruno.santos@gmail.com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B6A5D1F-F6CD-48FD-92BC-8F86F2A56F06}"/>
              </a:ext>
            </a:extLst>
          </p:cNvPr>
          <p:cNvSpPr txBox="1">
            <a:spLocks/>
          </p:cNvSpPr>
          <p:nvPr/>
        </p:nvSpPr>
        <p:spPr>
          <a:xfrm>
            <a:off x="1151017" y="7476670"/>
            <a:ext cx="13947616" cy="575508"/>
          </a:xfrm>
          <a:prstGeom prst="rect">
            <a:avLst/>
          </a:prstGeom>
        </p:spPr>
        <p:txBody>
          <a:bodyPr/>
          <a:lstStyle>
            <a:lvl1pPr marL="0" indent="0" algn="ctr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charset="0"/>
              <a:buNone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altLang="pt-BR" sz="11500" b="1" dirty="0">
                <a:ea typeface="ＭＳ Ｐゴシック" panose="020B0600070205080204" pitchFamily="34" charset="-128"/>
              </a:rPr>
              <a:t>OBRIGADO!</a:t>
            </a:r>
          </a:p>
        </p:txBody>
      </p:sp>
      <p:pic>
        <p:nvPicPr>
          <p:cNvPr id="11268" name="Picture 4" descr="Resultado de imagem para arrow draw">
            <a:extLst>
              <a:ext uri="{FF2B5EF4-FFF2-40B4-BE49-F238E27FC236}">
                <a16:creationId xmlns:a16="http://schemas.microsoft.com/office/drawing/2014/main" id="{EBF63153-84FD-4024-AC36-8EDA077AD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0008" flipH="1">
            <a:off x="14962341" y="4205956"/>
            <a:ext cx="1075080" cy="161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2205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</TotalTime>
  <Words>829</Words>
  <Application>Microsoft Office PowerPoint</Application>
  <PresentationFormat>Personalizar</PresentationFormat>
  <Paragraphs>135</Paragraphs>
  <Slides>16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7" baseType="lpstr">
      <vt:lpstr>Arial</vt:lpstr>
      <vt:lpstr>Calibri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1_Personalizar design</vt:lpstr>
      <vt:lpstr>Trilha – Agile</vt:lpstr>
      <vt:lpstr>TRILHA AGILE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Harlan Santos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Harlan Bruno Laurindo da Silva Santos</cp:lastModifiedBy>
  <cp:revision>170</cp:revision>
  <dcterms:created xsi:type="dcterms:W3CDTF">2008-09-08T18:46:53Z</dcterms:created>
  <dcterms:modified xsi:type="dcterms:W3CDTF">2019-07-20T18:30:32Z</dcterms:modified>
</cp:coreProperties>
</file>