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25"/>
  </p:notesMasterIdLst>
  <p:handoutMasterIdLst>
    <p:handoutMasterId r:id="rId26"/>
  </p:handoutMasterIdLst>
  <p:sldIdLst>
    <p:sldId id="323" r:id="rId2"/>
    <p:sldId id="265" r:id="rId3"/>
    <p:sldId id="297" r:id="rId4"/>
    <p:sldId id="307" r:id="rId5"/>
    <p:sldId id="299" r:id="rId6"/>
    <p:sldId id="298" r:id="rId7"/>
    <p:sldId id="301" r:id="rId8"/>
    <p:sldId id="300" r:id="rId9"/>
    <p:sldId id="309" r:id="rId10"/>
    <p:sldId id="308" r:id="rId11"/>
    <p:sldId id="310" r:id="rId12"/>
    <p:sldId id="311" r:id="rId13"/>
    <p:sldId id="312" r:id="rId14"/>
    <p:sldId id="269" r:id="rId15"/>
    <p:sldId id="315" r:id="rId16"/>
    <p:sldId id="313" r:id="rId17"/>
    <p:sldId id="316" r:id="rId18"/>
    <p:sldId id="317" r:id="rId19"/>
    <p:sldId id="320" r:id="rId20"/>
    <p:sldId id="319" r:id="rId21"/>
    <p:sldId id="318" r:id="rId22"/>
    <p:sldId id="321" r:id="rId23"/>
    <p:sldId id="322" r:id="rId24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5A706"/>
    <a:srgbClr val="F5EC00"/>
    <a:srgbClr val="FF2600"/>
    <a:srgbClr val="0433FF"/>
    <a:srgbClr val="29AF50"/>
    <a:srgbClr val="4F7A28"/>
    <a:srgbClr val="EF822F"/>
    <a:srgbClr val="F7FDFC"/>
    <a:srgbClr val="0B5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94713"/>
  </p:normalViewPr>
  <p:slideViewPr>
    <p:cSldViewPr snapToGrid="0" showGuides="1">
      <p:cViewPr varScale="1">
        <p:scale>
          <a:sx n="49" d="100"/>
          <a:sy n="49" d="100"/>
        </p:scale>
        <p:origin x="444" y="54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‹#›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‹#›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13/07/2019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vitalitychicago.com/blog/5-key-differences-between-agile-adoption-and-agile-transformati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stevedenning/2018/11/04/the-twelve-stages-of-the-agile-transformation-journey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hyperlink" Target="https://www.mckinsey.com/business-functions/organization/our-insights/the-keys-to-organizational-agility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ledge21.com.br/blog/coaching-the-agile-coach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ledge21.com.br/blog/coaching-the-agile-coach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agilecoachinginstitute.com/agile-coaching-resources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6249650" cy="9144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13607" y="4325303"/>
            <a:ext cx="9002129" cy="1845056"/>
          </a:xfrm>
        </p:spPr>
        <p:txBody>
          <a:bodyPr/>
          <a:lstStyle/>
          <a:p>
            <a:pPr algn="ctr"/>
            <a:r>
              <a:rPr lang="pt-BR" sz="4000" spc="600" dirty="0" smtClean="0"/>
              <a:t>Trilha </a:t>
            </a:r>
            <a:r>
              <a:rPr lang="pt-BR" sz="4000" spc="600" dirty="0"/>
              <a:t>Agile </a:t>
            </a:r>
            <a:r>
              <a:rPr lang="pt-BR" sz="4000" spc="600" dirty="0" smtClean="0"/>
              <a:t>Coaching</a:t>
            </a:r>
          </a:p>
          <a:p>
            <a:pPr algn="ctr"/>
            <a:endParaRPr lang="pt-BR" sz="1600" dirty="0" smtClean="0"/>
          </a:p>
          <a:p>
            <a:pPr algn="ctr"/>
            <a:r>
              <a:rPr lang="pt-BR" sz="4800" b="1" dirty="0" smtClean="0"/>
              <a:t>Suportando </a:t>
            </a:r>
            <a:r>
              <a:rPr lang="pt-BR" sz="4800" b="1" dirty="0"/>
              <a:t>a Transformação </a:t>
            </a:r>
            <a:r>
              <a:rPr lang="pt-BR" sz="4800" b="1" dirty="0" smtClean="0"/>
              <a:t>Ágil</a:t>
            </a:r>
          </a:p>
          <a:p>
            <a:pPr algn="ctr"/>
            <a:r>
              <a:rPr lang="pt-BR" sz="4800" b="1" dirty="0" smtClean="0"/>
              <a:t>através de QA Coaching Imersivo</a:t>
            </a:r>
            <a:endParaRPr lang="pt-BR" sz="4800" b="1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0389" y="6833596"/>
            <a:ext cx="9002440" cy="465144"/>
          </a:xfrm>
        </p:spPr>
        <p:txBody>
          <a:bodyPr/>
          <a:lstStyle/>
          <a:p>
            <a:r>
              <a:rPr lang="pt-BR" dirty="0"/>
              <a:t>Daniel Castro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0389" y="7391401"/>
            <a:ext cx="9002128" cy="465144"/>
          </a:xfrm>
        </p:spPr>
        <p:txBody>
          <a:bodyPr/>
          <a:lstStyle/>
          <a:p>
            <a:r>
              <a:rPr lang="pt-BR" sz="2800" dirty="0"/>
              <a:t>QA Tech Lead</a:t>
            </a:r>
          </a:p>
        </p:txBody>
      </p:sp>
      <p:pic>
        <p:nvPicPr>
          <p:cNvPr id="12" name="Espaço Reservado para Imagem 7">
            <a:extLst>
              <a:ext uri="{FF2B5EF4-FFF2-40B4-BE49-F238E27FC236}">
                <a16:creationId xmlns:a16="http://schemas.microsoft.com/office/drawing/2014/main" id="{84078DB5-2B55-A44C-A5E7-E941B4784E60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14974"/>
          <a:stretch/>
        </p:blipFill>
        <p:spPr>
          <a:xfrm rot="20770379" flipH="1">
            <a:off x="435641" y="4890199"/>
            <a:ext cx="2560320" cy="2560320"/>
          </a:xfrm>
          <a:prstGeom prst="ellipse">
            <a:avLst/>
          </a:prstGeom>
        </p:spPr>
      </p:pic>
      <p:pic>
        <p:nvPicPr>
          <p:cNvPr id="1026" name="Picture 2" descr="Image result for inmetric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345" y="7949206"/>
            <a:ext cx="2465155" cy="8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3099298" y="7949206"/>
            <a:ext cx="24252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601761" y="4946239"/>
            <a:ext cx="69342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03750" y="2068623"/>
            <a:ext cx="7315200" cy="548640"/>
          </a:xfrm>
        </p:spPr>
        <p:txBody>
          <a:bodyPr/>
          <a:lstStyle/>
          <a:p>
            <a:r>
              <a:rPr lang="pt-BR" dirty="0" smtClean="0"/>
              <a:t>1. A </a:t>
            </a:r>
            <a:r>
              <a:rPr lang="pt-BR" dirty="0" smtClean="0"/>
              <a:t>Transformação Ágil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7E6043-0443-B241-B4F5-C9DCAD421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Adoção X Transformação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Tendências</a:t>
            </a:r>
            <a:endParaRPr lang="pt-B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93163" y="3646900"/>
            <a:ext cx="7315200" cy="548640"/>
          </a:xfrm>
        </p:spPr>
        <p:txBody>
          <a:bodyPr/>
          <a:lstStyle/>
          <a:p>
            <a:r>
              <a:rPr lang="pt-BR" dirty="0" smtClean="0"/>
              <a:t>2. Whatever Coaching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FB1ED3E-1B98-7543-987B-883E202143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Agilidade: 4 </a:t>
            </a:r>
            <a:r>
              <a:rPr lang="pt-BR" dirty="0"/>
              <a:t>Domínios em 3 </a:t>
            </a:r>
            <a:r>
              <a:rPr lang="pt-BR" dirty="0" smtClean="0"/>
              <a:t>Níveis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Agile Coaching Competency </a:t>
            </a:r>
            <a:r>
              <a:rPr lang="pt-BR" dirty="0" smtClean="0"/>
              <a:t>Framework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93162" y="5219135"/>
            <a:ext cx="7315200" cy="548640"/>
          </a:xfrm>
        </p:spPr>
        <p:txBody>
          <a:bodyPr/>
          <a:lstStyle/>
          <a:p>
            <a:r>
              <a:rPr lang="pt-BR" dirty="0" smtClean="0"/>
              <a:t>3. QA stands for...</a:t>
            </a:r>
            <a:endParaRPr lang="pt-BR" dirty="0"/>
          </a:p>
          <a:p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465217B-8A85-5A46-AE26-CED0201BAB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Assurance, </a:t>
            </a:r>
            <a:r>
              <a:rPr lang="pt-BR" dirty="0" smtClean="0"/>
              <a:t>Assistance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Advisor!</a:t>
            </a:r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C2DBED88-49EB-D047-B026-4D8F6688C1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93162" y="6887174"/>
            <a:ext cx="7315200" cy="548640"/>
          </a:xfrm>
        </p:spPr>
        <p:txBody>
          <a:bodyPr/>
          <a:lstStyle/>
          <a:p>
            <a:r>
              <a:rPr lang="pt-BR" dirty="0" smtClean="0"/>
              <a:t>4. QA Coaching</a:t>
            </a:r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BBE4D9B2-7BAC-834E-81E2-DEE9FE836CE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Imersão: diagnóstico + 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Handover: autonomia  + acompanhamento</a:t>
            </a:r>
            <a:endParaRPr lang="pt-BR" dirty="0"/>
          </a:p>
        </p:txBody>
      </p:sp>
      <p:pic>
        <p:nvPicPr>
          <p:cNvPr id="10" name="Picture 9" descr="Resultado de imagem para inmetrics logo">
            <a:extLst>
              <a:ext uri="{FF2B5EF4-FFF2-40B4-BE49-F238E27FC236}">
                <a16:creationId xmlns:a16="http://schemas.microsoft.com/office/drawing/2014/main" id="{D0D1E006-8F9B-4001-86E8-B6E9E9678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83" b="27752"/>
          <a:stretch/>
        </p:blipFill>
        <p:spPr bwMode="auto">
          <a:xfrm>
            <a:off x="15527828" y="8381411"/>
            <a:ext cx="585242" cy="50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195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uiExpand="1" build="p"/>
      <p:bldP spid="4" grpId="0" build="p"/>
      <p:bldP spid="5" grpId="0" uiExpand="1" build="p"/>
      <p:bldP spid="6" grpId="0" build="p"/>
      <p:bldP spid="7" grpId="0" uiExpand="1" build="p"/>
      <p:bldP spid="8" grpId="0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17" y="2697596"/>
            <a:ext cx="4851871" cy="3777792"/>
          </a:xfrm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1277" y="4357576"/>
            <a:ext cx="9569905" cy="2117812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Adoção X Transformação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Tendências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1277" y="3184367"/>
            <a:ext cx="8949064" cy="1173209"/>
          </a:xfrm>
        </p:spPr>
        <p:txBody>
          <a:bodyPr/>
          <a:lstStyle/>
          <a:p>
            <a:r>
              <a:rPr lang="pt-BR" sz="6600" dirty="0" smtClean="0"/>
              <a:t>1. A </a:t>
            </a:r>
            <a:r>
              <a:rPr lang="pt-BR" sz="6600" dirty="0"/>
              <a:t>Transformação Ágil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266206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globo reporter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89104"/>
            <a:ext cx="16249651" cy="863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47734" y="1204933"/>
            <a:ext cx="8870501" cy="4154984"/>
          </a:xfrm>
          <a:prstGeom prst="rect">
            <a:avLst/>
          </a:prstGeom>
          <a:noFill/>
          <a:scene3d>
            <a:camera prst="perspectiveHeroicExtremeLeftFacing" fov="2700000">
              <a:rot lat="487347" lon="2067641" rev="21594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pt-BR" sz="6600" spc="-300" dirty="0" smtClean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AGILE TRANSFORMATION:</a:t>
            </a:r>
          </a:p>
          <a:p>
            <a:pPr algn="ctr"/>
            <a:r>
              <a:rPr lang="pt-BR" sz="6600" spc="-300" dirty="0" smtClean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O QUE É?</a:t>
            </a:r>
          </a:p>
          <a:p>
            <a:pPr algn="ctr"/>
            <a:r>
              <a:rPr lang="pt-BR" sz="6600" spc="-300" dirty="0" smtClean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ONDE HABITA?</a:t>
            </a:r>
            <a:endParaRPr lang="en-US" sz="6600" spc="-3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618" y="411392"/>
            <a:ext cx="2798500" cy="201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i.imgflip.com/1hj22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" b="3510"/>
          <a:stretch/>
        </p:blipFill>
        <p:spPr bwMode="auto">
          <a:xfrm>
            <a:off x="-2" y="374508"/>
            <a:ext cx="16249652" cy="865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30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2.wp.com/anagilemind.net/wp-content/uploads/2015/02/Say-Agile-One-More-Time-Meme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49374"/>
            <a:ext cx="16249652" cy="865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46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media.makeameme.org/created/agile-9gix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8" b="2747"/>
          <a:stretch/>
        </p:blipFill>
        <p:spPr bwMode="auto">
          <a:xfrm>
            <a:off x="0" y="373733"/>
            <a:ext cx="16249652" cy="864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media.makeameme.org/created/agile-9gix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64" t="91570" b="5335"/>
          <a:stretch/>
        </p:blipFill>
        <p:spPr bwMode="auto">
          <a:xfrm>
            <a:off x="12587589" y="8486188"/>
            <a:ext cx="3662061" cy="29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s://media.makeameme.org/created/agile-9gix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64" t="91570" b="5335"/>
          <a:stretch/>
        </p:blipFill>
        <p:spPr bwMode="auto">
          <a:xfrm>
            <a:off x="12587589" y="8486189"/>
            <a:ext cx="3662060" cy="544546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s://media.makeameme.org/created/agile-9gix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64" t="91570" r="19738" b="5125"/>
          <a:stretch/>
        </p:blipFill>
        <p:spPr bwMode="auto">
          <a:xfrm>
            <a:off x="12454237" y="8505237"/>
            <a:ext cx="789323" cy="522987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3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6086353" y="489658"/>
            <a:ext cx="8936314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buNone/>
            </a:pPr>
            <a:r>
              <a:rPr lang="pt-BR" sz="6000" dirty="0" smtClean="0"/>
              <a:t>1. Transformação Ágil: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 smtClean="0"/>
              <a:t>Adoção </a:t>
            </a:r>
            <a:r>
              <a:rPr lang="pt-BR" sz="5400" b="1" dirty="0"/>
              <a:t>X Transformação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6575898" y="4319081"/>
            <a:ext cx="7957225" cy="3339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91702" y="3757413"/>
            <a:ext cx="4380689" cy="3538332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310322" y="2610105"/>
            <a:ext cx="10642127" cy="6235621"/>
            <a:chOff x="3310322" y="2610105"/>
            <a:chExt cx="10642127" cy="6235621"/>
          </a:xfrm>
        </p:grpSpPr>
        <p:pic>
          <p:nvPicPr>
            <p:cNvPr id="24" name="Picture 2" descr="5 Key Differences Between Agile Adoption &amp; Agile Transforma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0322" y="2610105"/>
              <a:ext cx="10642127" cy="6235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485416" y="8339887"/>
              <a:ext cx="954964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hlinkClick r:id="rId4"/>
                </a:rPr>
                <a:t>https://vitalitychicago.com/blog/5-key-differences-between-agile-adoption-and-agile-transformation/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27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1.wp.com/anagilemind.net/wp-content/uploads/2015/02/Yoda-Be-or-Not-Be-Agile-Meme-Featu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733"/>
            <a:ext cx="16249649" cy="864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21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75898" y="4319081"/>
            <a:ext cx="7957225" cy="3339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91702" y="3757413"/>
            <a:ext cx="4380689" cy="3538332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24658" y="8449313"/>
            <a:ext cx="1157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https://www.forbes.com/sites/stevedenning/2018/11/04/the-twelve-stages-of-the-agile-transformation-journey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 smtClean="0"/>
          </a:p>
          <a:p>
            <a:r>
              <a:rPr lang="en-US" sz="1600" dirty="0">
                <a:hlinkClick r:id="rId4"/>
              </a:rPr>
              <a:t>https://www.mckinsey.com/business-functions/organization/our-insights/the-keys-to-organizational-agility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769778" y="3757413"/>
            <a:ext cx="4380689" cy="3538332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658" y="2584710"/>
            <a:ext cx="4542365" cy="58783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10145" y="2584710"/>
            <a:ext cx="74319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Roboto" panose="02000000000000000000"/>
              </a:rPr>
              <a:t>Rewriting the rules for the digital </a:t>
            </a:r>
            <a:r>
              <a:rPr lang="en-US" sz="2800" b="1" dirty="0" smtClean="0">
                <a:latin typeface="Roboto" panose="02000000000000000000"/>
              </a:rPr>
              <a:t>age</a:t>
            </a:r>
          </a:p>
          <a:p>
            <a:r>
              <a:rPr lang="en-US" sz="2800" b="1" dirty="0">
                <a:latin typeface="Roboto" panose="02000000000000000000"/>
              </a:rPr>
              <a:t>2017 </a:t>
            </a:r>
            <a:r>
              <a:rPr lang="en-US" sz="2800" b="1" dirty="0" smtClean="0">
                <a:latin typeface="Roboto" panose="02000000000000000000"/>
              </a:rPr>
              <a:t>Deloitte </a:t>
            </a:r>
            <a:r>
              <a:rPr lang="en-US" sz="2800" b="1" dirty="0">
                <a:latin typeface="Roboto" panose="02000000000000000000"/>
              </a:rPr>
              <a:t>Global Human Capital </a:t>
            </a:r>
            <a:r>
              <a:rPr lang="en-US" sz="2800" b="1" dirty="0" smtClean="0">
                <a:latin typeface="Roboto" panose="02000000000000000000"/>
              </a:rPr>
              <a:t>Trends</a:t>
            </a:r>
          </a:p>
          <a:p>
            <a:endParaRPr lang="en-US" sz="2800" dirty="0" smtClean="0">
              <a:latin typeface="Roboto" panose="020000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Roboto" panose="02000000000000000000"/>
              </a:rPr>
              <a:t>Pesquisa</a:t>
            </a:r>
            <a:r>
              <a:rPr lang="en-US" sz="2800" dirty="0" smtClean="0">
                <a:latin typeface="Roboto" panose="02000000000000000000"/>
              </a:rPr>
              <a:t> com </a:t>
            </a:r>
            <a:r>
              <a:rPr lang="en-US" sz="2800" dirty="0" err="1" smtClean="0">
                <a:latin typeface="Roboto" panose="02000000000000000000"/>
              </a:rPr>
              <a:t>mais</a:t>
            </a:r>
            <a:r>
              <a:rPr lang="en-US" sz="2800" dirty="0" smtClean="0">
                <a:latin typeface="Roboto" panose="02000000000000000000"/>
              </a:rPr>
              <a:t> de </a:t>
            </a:r>
            <a:r>
              <a:rPr lang="en-US" sz="2800" b="1" dirty="0" smtClean="0">
                <a:latin typeface="Roboto" panose="02000000000000000000"/>
              </a:rPr>
              <a:t>10 mil </a:t>
            </a:r>
            <a:r>
              <a:rPr lang="en-US" sz="2800" b="1" dirty="0" err="1" smtClean="0">
                <a:latin typeface="Roboto" panose="02000000000000000000"/>
              </a:rPr>
              <a:t>executivos</a:t>
            </a:r>
            <a:r>
              <a:rPr lang="en-US" sz="2800" dirty="0" smtClean="0">
                <a:latin typeface="Roboto" panose="0200000000000000000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 smtClean="0">
                <a:latin typeface="Roboto" panose="02000000000000000000"/>
              </a:rPr>
              <a:t>Menos</a:t>
            </a:r>
            <a:r>
              <a:rPr lang="en-US" sz="2800" b="1" dirty="0" smtClean="0">
                <a:latin typeface="Roboto" panose="02000000000000000000"/>
              </a:rPr>
              <a:t> de </a:t>
            </a:r>
            <a:r>
              <a:rPr lang="en-US" sz="2800" b="1" dirty="0">
                <a:latin typeface="Roboto" panose="02000000000000000000"/>
              </a:rPr>
              <a:t>10% </a:t>
            </a:r>
            <a:r>
              <a:rPr lang="en-US" sz="2800" dirty="0" err="1" smtClean="0">
                <a:latin typeface="Roboto" panose="02000000000000000000"/>
              </a:rPr>
              <a:t>consideram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suas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organizações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como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b="1" dirty="0" smtClean="0">
                <a:latin typeface="Roboto" panose="02000000000000000000"/>
              </a:rPr>
              <a:t>“</a:t>
            </a:r>
            <a:r>
              <a:rPr lang="en-US" sz="2800" b="1" dirty="0" err="1" smtClean="0">
                <a:latin typeface="Roboto" panose="02000000000000000000"/>
              </a:rPr>
              <a:t>altamente</a:t>
            </a:r>
            <a:r>
              <a:rPr lang="en-US" sz="2800" b="1" dirty="0" smtClean="0">
                <a:latin typeface="Roboto" panose="02000000000000000000"/>
              </a:rPr>
              <a:t> </a:t>
            </a:r>
            <a:r>
              <a:rPr lang="en-US" sz="2800" b="1" dirty="0" err="1" smtClean="0">
                <a:latin typeface="Roboto" panose="02000000000000000000"/>
              </a:rPr>
              <a:t>ágeis</a:t>
            </a:r>
            <a:r>
              <a:rPr lang="en-US" sz="2800" b="1" dirty="0" smtClean="0">
                <a:latin typeface="Roboto" panose="02000000000000000000"/>
              </a:rPr>
              <a:t>”</a:t>
            </a:r>
            <a:r>
              <a:rPr lang="en-US" sz="2800" dirty="0" smtClean="0">
                <a:latin typeface="Roboto" panose="0200000000000000000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Roboto" panose="02000000000000000000"/>
              </a:rPr>
              <a:t>90% </a:t>
            </a:r>
            <a:r>
              <a:rPr lang="en-US" sz="2800" dirty="0" err="1" smtClean="0">
                <a:latin typeface="Roboto" panose="02000000000000000000"/>
              </a:rPr>
              <a:t>consideram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b="1" dirty="0" smtClean="0">
                <a:latin typeface="Roboto" panose="02000000000000000000"/>
              </a:rPr>
              <a:t>“</a:t>
            </a:r>
            <a:r>
              <a:rPr lang="en-US" sz="2800" b="1" dirty="0" err="1" smtClean="0">
                <a:latin typeface="Roboto" panose="02000000000000000000"/>
              </a:rPr>
              <a:t>agilidade</a:t>
            </a:r>
            <a:r>
              <a:rPr lang="en-US" sz="2800" b="1" dirty="0" smtClean="0">
                <a:latin typeface="Roboto" panose="02000000000000000000"/>
              </a:rPr>
              <a:t> e </a:t>
            </a:r>
            <a:r>
              <a:rPr lang="en-US" sz="2800" b="1" dirty="0" err="1" smtClean="0">
                <a:latin typeface="Roboto" panose="02000000000000000000"/>
              </a:rPr>
              <a:t>colaboração</a:t>
            </a:r>
            <a:r>
              <a:rPr lang="en-US" sz="2800" b="1" dirty="0" smtClean="0">
                <a:latin typeface="Roboto" panose="02000000000000000000"/>
              </a:rPr>
              <a:t>”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fatores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críticos</a:t>
            </a:r>
            <a:r>
              <a:rPr lang="en-US" sz="2800" dirty="0" smtClean="0">
                <a:latin typeface="Roboto" panose="02000000000000000000"/>
              </a:rPr>
              <a:t> para o </a:t>
            </a:r>
            <a:r>
              <a:rPr lang="en-US" sz="2800" dirty="0" err="1" smtClean="0">
                <a:latin typeface="Roboto" panose="02000000000000000000"/>
              </a:rPr>
              <a:t>sucesso</a:t>
            </a:r>
            <a:r>
              <a:rPr lang="en-US" sz="2800" dirty="0" smtClean="0">
                <a:latin typeface="Roboto" panose="02000000000000000000"/>
              </a:rPr>
              <a:t> de </a:t>
            </a:r>
            <a:r>
              <a:rPr lang="en-US" sz="2800" dirty="0" err="1" smtClean="0">
                <a:latin typeface="Roboto" panose="02000000000000000000"/>
              </a:rPr>
              <a:t>seus</a:t>
            </a:r>
            <a:r>
              <a:rPr lang="en-US" sz="2800" dirty="0" smtClean="0">
                <a:latin typeface="Roboto" panose="02000000000000000000"/>
              </a:rPr>
              <a:t> </a:t>
            </a:r>
            <a:r>
              <a:rPr lang="en-US" sz="2800" dirty="0" err="1" smtClean="0">
                <a:latin typeface="Roboto" panose="02000000000000000000"/>
              </a:rPr>
              <a:t>negócios</a:t>
            </a:r>
            <a:r>
              <a:rPr lang="en-US" sz="2800" dirty="0">
                <a:latin typeface="Roboto" panose="02000000000000000000"/>
              </a:rPr>
              <a:t>.</a:t>
            </a:r>
            <a:endParaRPr lang="en-US" sz="2800" dirty="0" smtClean="0">
              <a:latin typeface="Roboto" panose="02000000000000000000"/>
            </a:endParaRPr>
          </a:p>
          <a:p>
            <a:endParaRPr lang="en-US" sz="2800" b="1" dirty="0" smtClean="0">
              <a:latin typeface="Roboto" panose="02000000000000000000"/>
            </a:endParaRPr>
          </a:p>
          <a:p>
            <a:r>
              <a:rPr lang="pt-BR" sz="2800" b="1" dirty="0">
                <a:latin typeface="Roboto" panose="02000000000000000000"/>
              </a:rPr>
              <a:t>Entrevista com </a:t>
            </a:r>
            <a:r>
              <a:rPr lang="pt-BR" sz="2800" b="1" dirty="0" smtClean="0">
                <a:latin typeface="Roboto" panose="02000000000000000000"/>
              </a:rPr>
              <a:t> diretores da </a:t>
            </a:r>
            <a:r>
              <a:rPr lang="en-US" sz="2800" b="1" dirty="0" smtClean="0">
                <a:latin typeface="Roboto" panose="02000000000000000000"/>
              </a:rPr>
              <a:t>McKinsey &amp; Company: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Roboto" panose="02000000000000000000"/>
              </a:rPr>
              <a:t>Empresas implementando </a:t>
            </a:r>
            <a:r>
              <a:rPr lang="pt-BR" sz="2800" b="1" dirty="0" smtClean="0">
                <a:latin typeface="Roboto" panose="02000000000000000000"/>
              </a:rPr>
              <a:t>Agile</a:t>
            </a:r>
            <a:r>
              <a:rPr lang="pt-BR" sz="2800" dirty="0" smtClean="0">
                <a:latin typeface="Roboto" panose="02000000000000000000"/>
              </a:rPr>
              <a:t> tem melhores </a:t>
            </a:r>
            <a:r>
              <a:rPr lang="pt-BR" sz="2800" b="1" dirty="0" smtClean="0">
                <a:latin typeface="Roboto" panose="02000000000000000000"/>
              </a:rPr>
              <a:t>resultados financeiros.</a:t>
            </a:r>
            <a:endParaRPr lang="en-US" sz="2800" b="1" dirty="0">
              <a:latin typeface="Roboto" panose="02000000000000000000"/>
            </a:endParaRP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6086353" y="489658"/>
            <a:ext cx="8936314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 smtClean="0"/>
              <a:t>1. Transformação Ágil: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 smtClean="0"/>
              <a:t>Tendências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17255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1.wp.com/anagilemind.net/wp-content/uploads/2015/02/EstimatesTreatedAsDeadlin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" b="1379"/>
          <a:stretch/>
        </p:blipFill>
        <p:spPr bwMode="auto">
          <a:xfrm>
            <a:off x="0" y="369651"/>
            <a:ext cx="16249650" cy="865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the developers conferenc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778" y="7658951"/>
            <a:ext cx="1361872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76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17" y="2870694"/>
            <a:ext cx="4851871" cy="3431596"/>
          </a:xfrm>
          <a:ln>
            <a:solidFill>
              <a:schemeClr val="tx1"/>
            </a:solidFill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1277" y="4357576"/>
            <a:ext cx="9569905" cy="2117812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Agilidade: </a:t>
            </a:r>
            <a:r>
              <a:rPr lang="pt-B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 Domínios em 3 Níveis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Agile </a:t>
            </a: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Coaching Competency Framework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1277" y="3184367"/>
            <a:ext cx="8949064" cy="1173209"/>
          </a:xfrm>
        </p:spPr>
        <p:txBody>
          <a:bodyPr/>
          <a:lstStyle/>
          <a:p>
            <a:r>
              <a:rPr lang="pt-BR" sz="6600" dirty="0"/>
              <a:t>2. Whatever Coaching</a:t>
            </a:r>
          </a:p>
        </p:txBody>
      </p:sp>
    </p:spTree>
    <p:extLst>
      <p:ext uri="{BB962C8B-B14F-4D97-AF65-F5344CB8AC3E}">
        <p14:creationId xmlns:p14="http://schemas.microsoft.com/office/powerpoint/2010/main" val="9102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12341" y="489658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2. Whatever </a:t>
            </a:r>
            <a:r>
              <a:rPr lang="pt-BR" sz="6000" dirty="0" smtClean="0"/>
              <a:t>Coaching: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/>
              <a:t>Agilidade: 4 Domínios em 3 Níveis</a:t>
            </a:r>
            <a:endParaRPr lang="pt-BR" sz="60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812341" y="2584710"/>
            <a:ext cx="10484309" cy="6234810"/>
            <a:chOff x="1113170" y="2615099"/>
            <a:chExt cx="9612887" cy="6234810"/>
          </a:xfrm>
        </p:grpSpPr>
        <p:pic>
          <p:nvPicPr>
            <p:cNvPr id="16" name="Picture 4" descr="http://www.knowledge21.com.br/wp-content/uploads/2017/01/Coaching-the-coach-Branc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3915" y="2615099"/>
              <a:ext cx="8553970" cy="5877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1113170" y="8511355"/>
              <a:ext cx="9612887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hlinkClick r:id="rId3"/>
                </a:rPr>
                <a:t>https://www.knowledge21.com.br/blog/coaching-the-agile-coach/</a:t>
              </a:r>
              <a:endParaRPr lang="en-US" sz="16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63900" y="41656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234760" y="41656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254940" y="41656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263900" y="5168715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34760" y="5168715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254940" y="5168715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263900" y="6296258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34760" y="6296258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254940" y="6296258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63900" y="72771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234760" y="72771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254940" y="72771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1296650" y="2651618"/>
            <a:ext cx="4141217" cy="6314229"/>
            <a:chOff x="11296650" y="2651618"/>
            <a:chExt cx="4141217" cy="6314229"/>
          </a:xfrm>
        </p:grpSpPr>
        <p:sp>
          <p:nvSpPr>
            <p:cNvPr id="13" name="TextBox 12"/>
            <p:cNvSpPr txBox="1"/>
            <p:nvPr/>
          </p:nvSpPr>
          <p:spPr>
            <a:xfrm>
              <a:off x="11296650" y="8319516"/>
              <a:ext cx="41412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/>
                </a:rPr>
                <a:t>Agile Coach IDEAL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</a:endParaRPr>
            </a:p>
          </p:txBody>
        </p:sp>
        <p:pic>
          <p:nvPicPr>
            <p:cNvPr id="23556" name="Picture 4" descr="Image result for superman transpare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96650" y="2651618"/>
              <a:ext cx="4141217" cy="5552996"/>
            </a:xfrm>
            <a:prstGeom prst="rect">
              <a:avLst/>
            </a:prstGeom>
            <a:noFill/>
            <a:effectLst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454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12341" y="489658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2. Whatever </a:t>
            </a:r>
            <a:r>
              <a:rPr lang="pt-BR" sz="6000" dirty="0" smtClean="0"/>
              <a:t>Coaching: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/>
              <a:t>Agilidade: 4 Domínios em 3 Níveis</a:t>
            </a:r>
            <a:endParaRPr lang="pt-BR" sz="60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812341" y="2584710"/>
            <a:ext cx="10484309" cy="6234810"/>
            <a:chOff x="1113170" y="2615099"/>
            <a:chExt cx="9612887" cy="6234810"/>
          </a:xfrm>
        </p:grpSpPr>
        <p:pic>
          <p:nvPicPr>
            <p:cNvPr id="16" name="Picture 4" descr="http://www.knowledge21.com.br/wp-content/uploads/2017/01/Coaching-the-coach-Branc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3915" y="2615099"/>
              <a:ext cx="8553970" cy="5877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1113170" y="8511355"/>
              <a:ext cx="9612887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hlinkClick r:id="rId3"/>
                </a:rPr>
                <a:t>https://www.knowledge21.com.br/blog/coaching-the-agile-coach/</a:t>
              </a:r>
              <a:endParaRPr lang="en-US" sz="16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63900" y="41656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234760" y="41656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254940" y="4165600"/>
            <a:ext cx="635000" cy="596900"/>
          </a:xfrm>
          <a:prstGeom prst="rect">
            <a:avLst/>
          </a:prstGeom>
          <a:solidFill>
            <a:srgbClr val="043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263900" y="5168715"/>
            <a:ext cx="635000" cy="596900"/>
          </a:xfrm>
          <a:prstGeom prst="rect">
            <a:avLst/>
          </a:prstGeom>
          <a:solidFill>
            <a:srgbClr val="043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34760" y="5168715"/>
            <a:ext cx="635000" cy="596900"/>
          </a:xfrm>
          <a:prstGeom prst="rect">
            <a:avLst/>
          </a:prstGeom>
          <a:solidFill>
            <a:srgbClr val="043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254940" y="5168715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263900" y="6296258"/>
            <a:ext cx="635000" cy="596900"/>
          </a:xfrm>
          <a:prstGeom prst="rect">
            <a:avLst/>
          </a:prstGeom>
          <a:solidFill>
            <a:srgbClr val="043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34760" y="6296258"/>
            <a:ext cx="635000" cy="596900"/>
          </a:xfrm>
          <a:prstGeom prst="rect">
            <a:avLst/>
          </a:prstGeom>
          <a:solidFill>
            <a:srgbClr val="F5EC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254940" y="6296258"/>
            <a:ext cx="635000" cy="596900"/>
          </a:xfrm>
          <a:prstGeom prst="rect">
            <a:avLst/>
          </a:prstGeom>
          <a:solidFill>
            <a:srgbClr val="043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63900" y="7277100"/>
            <a:ext cx="635000" cy="596900"/>
          </a:xfrm>
          <a:prstGeom prst="rect">
            <a:avLst/>
          </a:prstGeom>
          <a:solidFill>
            <a:srgbClr val="F5EC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234760" y="7277100"/>
            <a:ext cx="635000" cy="596900"/>
          </a:xfrm>
          <a:prstGeom prst="rect">
            <a:avLst/>
          </a:prstGeom>
          <a:solidFill>
            <a:srgbClr val="FF26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254940" y="7277100"/>
            <a:ext cx="635000" cy="596900"/>
          </a:xfrm>
          <a:prstGeom prst="rect">
            <a:avLst/>
          </a:prstGeom>
          <a:solidFill>
            <a:srgbClr val="29AF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1296650" y="2841784"/>
            <a:ext cx="4141217" cy="6185618"/>
            <a:chOff x="11296650" y="2841784"/>
            <a:chExt cx="4141217" cy="6185618"/>
          </a:xfrm>
        </p:grpSpPr>
        <p:sp>
          <p:nvSpPr>
            <p:cNvPr id="24" name="TextBox 23"/>
            <p:cNvSpPr txBox="1"/>
            <p:nvPr/>
          </p:nvSpPr>
          <p:spPr>
            <a:xfrm>
              <a:off x="11296650" y="8319516"/>
              <a:ext cx="41412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/>
                </a:rPr>
                <a:t>Agile Coach REAL</a:t>
              </a:r>
              <a:endPara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17878" y="2841784"/>
              <a:ext cx="1898760" cy="5250762"/>
            </a:xfrm>
            <a:prstGeom prst="rect">
              <a:avLst/>
            </a:prstGeom>
            <a:effectLst>
              <a:softEdge rad="25400"/>
            </a:effectLst>
          </p:spPr>
        </p:pic>
      </p:grpSp>
      <p:grpSp>
        <p:nvGrpSpPr>
          <p:cNvPr id="54" name="Group 53"/>
          <p:cNvGrpSpPr/>
          <p:nvPr/>
        </p:nvGrpSpPr>
        <p:grpSpPr>
          <a:xfrm>
            <a:off x="6521919" y="5974080"/>
            <a:ext cx="1115177" cy="2270966"/>
            <a:chOff x="6521919" y="5974080"/>
            <a:chExt cx="1115177" cy="2270966"/>
          </a:xfrm>
        </p:grpSpPr>
        <p:grpSp>
          <p:nvGrpSpPr>
            <p:cNvPr id="55" name="Group 54"/>
            <p:cNvGrpSpPr/>
            <p:nvPr/>
          </p:nvGrpSpPr>
          <p:grpSpPr>
            <a:xfrm>
              <a:off x="6521919" y="5974080"/>
              <a:ext cx="1115177" cy="2270966"/>
              <a:chOff x="6521919" y="5974080"/>
              <a:chExt cx="1115177" cy="227096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6521919" y="5974080"/>
                <a:ext cx="1115177" cy="2270966"/>
                <a:chOff x="6521919" y="6050280"/>
                <a:chExt cx="1115177" cy="2194766"/>
              </a:xfrm>
            </p:grpSpPr>
            <p:sp>
              <p:nvSpPr>
                <p:cNvPr id="59" name="Rounded Rectangle 58"/>
                <p:cNvSpPr/>
                <p:nvPr/>
              </p:nvSpPr>
              <p:spPr>
                <a:xfrm>
                  <a:off x="6542933" y="6050280"/>
                  <a:ext cx="1073153" cy="2194766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0" name="Picture 59"/>
                <p:cNvPicPr>
                  <a:picLocks noChangeAspect="1"/>
                </p:cNvPicPr>
                <p:nvPr/>
              </p:nvPicPr>
              <p:blipFill rotWithShape="1">
                <a:blip r:embed="rId5"/>
                <a:srcRect b="24027"/>
                <a:stretch/>
              </p:blipFill>
              <p:spPr>
                <a:xfrm>
                  <a:off x="6647315" y="7292403"/>
                  <a:ext cx="822366" cy="624777"/>
                </a:xfrm>
                <a:prstGeom prst="rect">
                  <a:avLst/>
                </a:prstGeom>
                <a:effectLst>
                  <a:softEdge rad="12700"/>
                </a:effectLst>
              </p:spPr>
            </p:pic>
            <p:sp>
              <p:nvSpPr>
                <p:cNvPr id="61" name="TextBox 60"/>
                <p:cNvSpPr txBox="1"/>
                <p:nvPr/>
              </p:nvSpPr>
              <p:spPr>
                <a:xfrm>
                  <a:off x="6521919" y="7880156"/>
                  <a:ext cx="11151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t-BR" sz="1600" b="1" dirty="0" smtClean="0"/>
                    <a:t>Technical</a:t>
                  </a:r>
                  <a:endParaRPr lang="en-US" sz="1600" b="1" dirty="0"/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6628103" y="6947330"/>
                <a:ext cx="9028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600" b="1" dirty="0" smtClean="0"/>
                  <a:t>Culture</a:t>
                </a:r>
                <a:endParaRPr lang="en-US" sz="1600" b="1" dirty="0"/>
              </a:p>
            </p:txBody>
          </p:sp>
        </p:grp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32233" y="6141627"/>
              <a:ext cx="932833" cy="859189"/>
            </a:xfrm>
            <a:prstGeom prst="rect">
              <a:avLst/>
            </a:prstGeom>
            <a:effectLst>
              <a:softEdge rad="12700"/>
            </a:effectLst>
          </p:spPr>
        </p:pic>
      </p:grpSp>
    </p:spTree>
    <p:extLst>
      <p:ext uri="{BB962C8B-B14F-4D97-AF65-F5344CB8AC3E}">
        <p14:creationId xmlns:p14="http://schemas.microsoft.com/office/powerpoint/2010/main" val="13498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120284" y="2584710"/>
            <a:ext cx="45217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latin typeface="Roboto" panose="02000000000000000000"/>
              </a:rPr>
              <a:t>Transformation Mastery</a:t>
            </a:r>
          </a:p>
          <a:p>
            <a:endParaRPr lang="en-US" sz="2800" b="1" dirty="0">
              <a:solidFill>
                <a:schemeClr val="bg1"/>
              </a:solidFill>
              <a:latin typeface="Roboto" panose="020000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latin typeface="Roboto" panose="02000000000000000000"/>
              </a:rPr>
              <a:t>Technical Mastery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Roboto" panose="02000000000000000000"/>
              </a:rPr>
              <a:t>“</a:t>
            </a:r>
            <a:r>
              <a:rPr lang="pt-BR" sz="2800" dirty="0">
                <a:solidFill>
                  <a:schemeClr val="bg1"/>
                </a:solidFill>
                <a:latin typeface="Roboto" panose="02000000000000000000"/>
              </a:rPr>
              <a:t>Capacidade de sujar as mãos arquitetando, projetando, codificando, </a:t>
            </a:r>
            <a:r>
              <a:rPr lang="pt-BR" sz="2800" dirty="0" smtClean="0">
                <a:solidFill>
                  <a:schemeClr val="bg1"/>
                </a:solidFill>
                <a:latin typeface="Roboto" panose="02000000000000000000"/>
              </a:rPr>
              <a:t>construindo teste ou </a:t>
            </a:r>
            <a:r>
              <a:rPr lang="pt-BR" sz="2800" dirty="0">
                <a:solidFill>
                  <a:schemeClr val="bg1"/>
                </a:solidFill>
                <a:latin typeface="Roboto" panose="02000000000000000000"/>
              </a:rPr>
              <a:t>executando alguma outra prática técnica, com foco na promoção de habilidades técnicas por meio do exemplo e do ensino fazendo. E experiência em padrões ou estruturas de escalonamento ágil.</a:t>
            </a:r>
            <a:r>
              <a:rPr lang="en-US" sz="2800" dirty="0" smtClean="0">
                <a:solidFill>
                  <a:schemeClr val="bg1"/>
                </a:solidFill>
                <a:latin typeface="Roboto" panose="02000000000000000000"/>
              </a:rPr>
              <a:t>”</a:t>
            </a:r>
            <a:endParaRPr lang="en-US" sz="2800" dirty="0">
              <a:solidFill>
                <a:schemeClr val="bg1"/>
              </a:solidFill>
              <a:latin typeface="Roboto" panose="02000000000000000000"/>
            </a:endParaRP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12341" y="489658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2. Whatever </a:t>
            </a:r>
            <a:r>
              <a:rPr lang="pt-BR" sz="6000" dirty="0" smtClean="0"/>
              <a:t>Coaching: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/>
              <a:t>Agile </a:t>
            </a:r>
            <a:r>
              <a:rPr lang="pt-BR" sz="5400" b="1" dirty="0" smtClean="0"/>
              <a:t>Coaching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 smtClean="0"/>
              <a:t>Competency </a:t>
            </a:r>
            <a:r>
              <a:rPr lang="pt-BR" sz="5400" b="1" dirty="0"/>
              <a:t>Framework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2341" y="8480966"/>
            <a:ext cx="9612887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https://agilecoachinginstitute.com/agile-coaching-resources/</a:t>
            </a:r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812339" y="2876550"/>
            <a:ext cx="9417511" cy="5604416"/>
            <a:chOff x="812340" y="2584710"/>
            <a:chExt cx="9322133" cy="5353060"/>
          </a:xfrm>
        </p:grpSpPr>
        <p:pic>
          <p:nvPicPr>
            <p:cNvPr id="22530" name="Picture 2" descr="http://agilecoachinginstitute.com/wp-content/uploads/2013/03/Agile-Coach-Competency-Framework-for-website.00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42" b="7494"/>
            <a:stretch/>
          </p:blipFill>
          <p:spPr bwMode="auto">
            <a:xfrm>
              <a:off x="812340" y="2584710"/>
              <a:ext cx="9322133" cy="53530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agilecoachinginstitute.com/wp-content/uploads/2013/03/Agile-Coach-Competency-Framework-for-website.00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29" t="92944" r="1021" b="746"/>
            <a:stretch/>
          </p:blipFill>
          <p:spPr bwMode="auto">
            <a:xfrm>
              <a:off x="8860074" y="7331237"/>
              <a:ext cx="1179276" cy="44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ight Triangle 2"/>
          <p:cNvSpPr/>
          <p:nvPr/>
        </p:nvSpPr>
        <p:spPr>
          <a:xfrm rot="17453860">
            <a:off x="1551218" y="4775074"/>
            <a:ext cx="3262488" cy="2717476"/>
          </a:xfrm>
          <a:prstGeom prst="rtTriangle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/>
        </p:nvSpPr>
        <p:spPr>
          <a:xfrm rot="4206590" flipH="1">
            <a:off x="5718054" y="4594537"/>
            <a:ext cx="3425748" cy="3268281"/>
          </a:xfrm>
          <a:prstGeom prst="rtTriangle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4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501" y="2697596"/>
            <a:ext cx="3928903" cy="3777792"/>
          </a:xfrm>
          <a:ln>
            <a:solidFill>
              <a:schemeClr val="tx1"/>
            </a:solidFill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1277" y="4357576"/>
            <a:ext cx="9569905" cy="2117812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Assurance, </a:t>
            </a:r>
            <a:r>
              <a:rPr lang="pt-B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Assistance...</a:t>
            </a:r>
            <a:endParaRPr lang="pt-BR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Advisor!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1277" y="3184367"/>
            <a:ext cx="8949064" cy="1173209"/>
          </a:xfrm>
        </p:spPr>
        <p:txBody>
          <a:bodyPr/>
          <a:lstStyle/>
          <a:p>
            <a:r>
              <a:rPr lang="pt-BR" sz="6600" dirty="0"/>
              <a:t>3. QA stands for...</a:t>
            </a:r>
          </a:p>
        </p:txBody>
      </p:sp>
    </p:spTree>
    <p:extLst>
      <p:ext uri="{BB962C8B-B14F-4D97-AF65-F5344CB8AC3E}">
        <p14:creationId xmlns:p14="http://schemas.microsoft.com/office/powerpoint/2010/main" val="33913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9778" y="3757413"/>
            <a:ext cx="4380689" cy="35383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44578" y="4785303"/>
            <a:ext cx="9158588" cy="3538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6056372" y="464809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3. QA stands for</a:t>
            </a:r>
            <a:r>
              <a:rPr lang="pt-BR" sz="6000" dirty="0" smtClean="0"/>
              <a:t>...</a:t>
            </a:r>
          </a:p>
          <a:p>
            <a:pPr marL="0" indent="0" algn="l">
              <a:spcBef>
                <a:spcPts val="0"/>
              </a:spcBef>
              <a:buNone/>
            </a:pPr>
            <a:endParaRPr lang="pt-BR" sz="6000" dirty="0"/>
          </a:p>
        </p:txBody>
      </p:sp>
      <p:pic>
        <p:nvPicPr>
          <p:cNvPr id="30722" name="Picture 2" descr="Image result for car crash test engineer technici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1"/>
          <a:stretch/>
        </p:blipFill>
        <p:spPr bwMode="auto">
          <a:xfrm>
            <a:off x="458491" y="4098987"/>
            <a:ext cx="6934528" cy="462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458492" y="3124433"/>
            <a:ext cx="6934528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5400" b="1" dirty="0" smtClean="0">
                <a:solidFill>
                  <a:schemeClr val="bg1"/>
                </a:solidFill>
              </a:rPr>
              <a:t>   Assurance...      .</a:t>
            </a:r>
            <a:endParaRPr lang="pt-BR" sz="6000" b="1" dirty="0"/>
          </a:p>
        </p:txBody>
      </p:sp>
      <p:pic>
        <p:nvPicPr>
          <p:cNvPr id="30724" name="Picture 4" descr="Image result for Rally Car Reinforcement Chassis Structure Prepa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741" y="4094797"/>
            <a:ext cx="6943965" cy="463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376741" y="3124433"/>
            <a:ext cx="6943966" cy="970364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5400" b="1" dirty="0" smtClean="0"/>
              <a:t>Assistance</a:t>
            </a:r>
            <a:r>
              <a:rPr lang="pt-BR" sz="5400" b="1" dirty="0"/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203988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9778" y="3757413"/>
            <a:ext cx="4380689" cy="35383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44578" y="4785303"/>
            <a:ext cx="9158588" cy="3538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6056372" y="464809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3. QA stands for</a:t>
            </a:r>
            <a:r>
              <a:rPr lang="pt-BR" sz="6000" dirty="0" smtClean="0"/>
              <a:t>...</a:t>
            </a:r>
          </a:p>
        </p:txBody>
      </p:sp>
      <p:pic>
        <p:nvPicPr>
          <p:cNvPr id="31746" name="Picture 2" descr="Image result for rally copil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9" y="2937753"/>
            <a:ext cx="10592309" cy="595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7103716" y="1992076"/>
            <a:ext cx="3051960" cy="94567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5400" b="1" dirty="0" smtClean="0"/>
              <a:t>Advisor !!!</a:t>
            </a:r>
            <a:endParaRPr lang="pt-BR" sz="5400" b="1" dirty="0"/>
          </a:p>
          <a:p>
            <a:pPr marL="0" indent="0" algn="l">
              <a:spcBef>
                <a:spcPts val="0"/>
              </a:spcBef>
              <a:buNone/>
            </a:pP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114735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501" y="2861254"/>
            <a:ext cx="3928903" cy="3450475"/>
          </a:xfrm>
          <a:ln>
            <a:solidFill>
              <a:schemeClr val="tx1"/>
            </a:solidFill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1277" y="4357576"/>
            <a:ext cx="9569905" cy="2117812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Imersão: diagnóstico + ação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Handover: autonomia  + acompanhamento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1277" y="3184367"/>
            <a:ext cx="8949064" cy="1173209"/>
          </a:xfrm>
        </p:spPr>
        <p:txBody>
          <a:bodyPr/>
          <a:lstStyle/>
          <a:p>
            <a:r>
              <a:rPr lang="pt-BR" sz="6600" dirty="0"/>
              <a:t>4. QA Coaching</a:t>
            </a:r>
          </a:p>
        </p:txBody>
      </p:sp>
    </p:spTree>
    <p:extLst>
      <p:ext uri="{BB962C8B-B14F-4D97-AF65-F5344CB8AC3E}">
        <p14:creationId xmlns:p14="http://schemas.microsoft.com/office/powerpoint/2010/main" val="15015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06" y="2704290"/>
            <a:ext cx="12787160" cy="60304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12341" y="489658"/>
            <a:ext cx="9769732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4. QA </a:t>
            </a:r>
            <a:r>
              <a:rPr lang="pt-BR" sz="6000" dirty="0" smtClean="0"/>
              <a:t>Coaching: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/>
              <a:t>Imersão: diagnóstico + ação</a:t>
            </a:r>
          </a:p>
        </p:txBody>
      </p:sp>
    </p:spTree>
    <p:extLst>
      <p:ext uri="{BB962C8B-B14F-4D97-AF65-F5344CB8AC3E}">
        <p14:creationId xmlns:p14="http://schemas.microsoft.com/office/powerpoint/2010/main" val="4535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3059" y="2883639"/>
            <a:ext cx="8530106" cy="48984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BBC5693-EEF1-8949-B93C-987E52439B63}"/>
              </a:ext>
            </a:extLst>
          </p:cNvPr>
          <p:cNvSpPr txBox="1">
            <a:spLocks/>
          </p:cNvSpPr>
          <p:nvPr/>
        </p:nvSpPr>
        <p:spPr>
          <a:xfrm>
            <a:off x="812341" y="489658"/>
            <a:ext cx="11094314" cy="126595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t-BR"/>
            </a:defPPr>
            <a:lvl1pPr marL="685800" indent="-685800" algn="ctr" defTabSz="1625582" eaLnBrk="1" fontAlgn="auto" latinLnBrk="0" hangingPunct="1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6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87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2031978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284476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3657559" indent="-406396" defTabSz="1625582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5pPr>
            <a:lvl6pPr marL="4470350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6pPr>
            <a:lvl7pPr marL="5283141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7pPr>
            <a:lvl8pPr marL="6095932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8pPr>
            <a:lvl9pPr marL="6908723" indent="-406396" defTabSz="1625582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>
                <a:latin typeface="+mn-lt"/>
                <a:ea typeface="+mn-ea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pt-BR" sz="6000" dirty="0"/>
              <a:t>4. QA </a:t>
            </a:r>
            <a:r>
              <a:rPr lang="pt-BR" sz="6000" dirty="0" smtClean="0"/>
              <a:t>Coaching: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t-BR" sz="5400" b="1" dirty="0"/>
              <a:t>Handover: autonomia  + acompanhamento</a:t>
            </a:r>
          </a:p>
        </p:txBody>
      </p:sp>
      <p:pic>
        <p:nvPicPr>
          <p:cNvPr id="33794" name="Picture 2" descr="Image result for skate kid h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43" y="3199049"/>
            <a:ext cx="7315200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9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4812" y="5236802"/>
            <a:ext cx="9002440" cy="465144"/>
          </a:xfrm>
        </p:spPr>
        <p:txBody>
          <a:bodyPr/>
          <a:lstStyle/>
          <a:p>
            <a:r>
              <a:rPr lang="pt-BR" dirty="0"/>
              <a:t>Daniel Castro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64812" y="5794607"/>
            <a:ext cx="9002128" cy="465144"/>
          </a:xfrm>
        </p:spPr>
        <p:txBody>
          <a:bodyPr/>
          <a:lstStyle/>
          <a:p>
            <a:r>
              <a:rPr lang="pt-BR" sz="2800" dirty="0"/>
              <a:t>QA Tech Lead</a:t>
            </a:r>
          </a:p>
        </p:txBody>
      </p:sp>
      <p:pic>
        <p:nvPicPr>
          <p:cNvPr id="12" name="Espaço Reservado para Imagem 7">
            <a:extLst>
              <a:ext uri="{FF2B5EF4-FFF2-40B4-BE49-F238E27FC236}">
                <a16:creationId xmlns:a16="http://schemas.microsoft.com/office/drawing/2014/main" id="{84078DB5-2B55-A44C-A5E7-E941B4784E60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14974"/>
          <a:stretch/>
        </p:blipFill>
        <p:spPr>
          <a:xfrm rot="20770379" flipH="1">
            <a:off x="435641" y="4890199"/>
            <a:ext cx="2560320" cy="2560320"/>
          </a:xfrm>
          <a:prstGeom prst="ellipse">
            <a:avLst/>
          </a:prstGeom>
        </p:spPr>
      </p:pic>
      <p:pic>
        <p:nvPicPr>
          <p:cNvPr id="1026" name="Picture 2" descr="Image result for inmetric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68" y="6352412"/>
            <a:ext cx="2465155" cy="8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3383721" y="6352412"/>
            <a:ext cx="24252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862363" y="7353826"/>
            <a:ext cx="7935340" cy="1595101"/>
            <a:chOff x="6519963" y="6272914"/>
            <a:chExt cx="7935340" cy="1595101"/>
          </a:xfrm>
        </p:grpSpPr>
        <p:pic>
          <p:nvPicPr>
            <p:cNvPr id="34818" name="Picture 2" descr="Image result for linkedin log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5" t="18060" r="20946" b="19482"/>
            <a:stretch/>
          </p:blipFill>
          <p:spPr bwMode="auto">
            <a:xfrm>
              <a:off x="6519963" y="6272914"/>
              <a:ext cx="1595102" cy="1595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Espaço Reservado para Texto 2">
              <a:extLst>
                <a:ext uri="{FF2B5EF4-FFF2-40B4-BE49-F238E27FC236}">
                  <a16:creationId xmlns:a16="http://schemas.microsoft.com/office/drawing/2014/main" id="{3F7760BA-DA87-224F-A996-6CE0239A01D9}"/>
                </a:ext>
              </a:extLst>
            </p:cNvPr>
            <p:cNvSpPr txBox="1">
              <a:spLocks/>
            </p:cNvSpPr>
            <p:nvPr/>
          </p:nvSpPr>
          <p:spPr>
            <a:xfrm>
              <a:off x="7481453" y="6733371"/>
              <a:ext cx="6973850" cy="56536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0" indent="0" algn="l" defTabSz="1625582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3600" b="0" i="0" kern="1200" baseline="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Arial Narrow" charset="0"/>
                </a:defRPr>
              </a:lvl1pPr>
              <a:lvl2pPr marL="1219187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4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2pPr>
              <a:lvl3pPr marL="2031978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3pPr>
              <a:lvl4pPr marL="2844769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4pPr>
              <a:lvl5pPr marL="3657559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5pPr>
              <a:lvl6pPr marL="4470350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283141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095932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08723" indent="-406396" algn="l" defTabSz="1625582" rtl="0" eaLnBrk="1" latinLnBrk="0" hangingPunct="1">
                <a:lnSpc>
                  <a:spcPct val="90000"/>
                </a:lnSpc>
                <a:spcBef>
                  <a:spcPts val="888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Aft>
                  <a:spcPts val="0"/>
                </a:spcAft>
              </a:pPr>
              <a:r>
                <a:rPr lang="pt-BR" sz="4000" b="1" dirty="0" smtClean="0"/>
                <a:t>linkedin.com/in/danielcasttro</a:t>
              </a:r>
              <a:endParaRPr lang="pt-BR" sz="4000" b="1" dirty="0"/>
            </a:p>
          </p:txBody>
        </p:sp>
      </p:grpSp>
      <p:sp>
        <p:nvSpPr>
          <p:cNvPr id="15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923" y="5400461"/>
            <a:ext cx="9002129" cy="985999"/>
          </a:xfrm>
        </p:spPr>
        <p:txBody>
          <a:bodyPr/>
          <a:lstStyle/>
          <a:p>
            <a:pPr algn="ctr"/>
            <a:r>
              <a:rPr lang="pt-BR" sz="9600" b="1" dirty="0" smtClean="0"/>
              <a:t>Obrigado!</a:t>
            </a:r>
            <a:endParaRPr lang="pt-BR" sz="9600" b="1" dirty="0"/>
          </a:p>
        </p:txBody>
      </p:sp>
    </p:spTree>
    <p:extLst>
      <p:ext uri="{BB962C8B-B14F-4D97-AF65-F5344CB8AC3E}">
        <p14:creationId xmlns:p14="http://schemas.microsoft.com/office/powerpoint/2010/main" val="27527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9350</TotalTime>
  <Words>370</Words>
  <Application>Microsoft Office PowerPoint</Application>
  <PresentationFormat>Custom</PresentationFormat>
  <Paragraphs>80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ＭＳ Ｐゴシック</vt:lpstr>
      <vt:lpstr>Arial</vt:lpstr>
      <vt:lpstr>Arial Black</vt:lpstr>
      <vt:lpstr>Arial Narrow</vt:lpstr>
      <vt:lpstr>Calibri</vt:lpstr>
      <vt:lpstr>Lato</vt:lpstr>
      <vt:lpstr>Lato Black</vt:lpstr>
      <vt:lpstr>Montserrat-Bold</vt:lpstr>
      <vt:lpstr>Roboto</vt:lpstr>
      <vt:lpstr>Roboto Black</vt:lpstr>
      <vt:lpstr>Roboto Condensed</vt:lpstr>
      <vt:lpstr>Roboto Light</vt:lpstr>
      <vt:lpstr>Roboto Medium</vt:lpstr>
      <vt:lpstr>Roboto Thin</vt:lpstr>
      <vt:lpstr>1_Personalizar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Daniel Castro</cp:lastModifiedBy>
  <cp:revision>204</cp:revision>
  <dcterms:created xsi:type="dcterms:W3CDTF">2008-09-08T18:46:53Z</dcterms:created>
  <dcterms:modified xsi:type="dcterms:W3CDTF">2019-07-18T17:17:03Z</dcterms:modified>
</cp:coreProperties>
</file>