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30"/>
  </p:notesMasterIdLst>
  <p:handoutMasterIdLst>
    <p:handoutMasterId r:id="rId31"/>
  </p:handoutMasterIdLst>
  <p:sldIdLst>
    <p:sldId id="349" r:id="rId5"/>
    <p:sldId id="297" r:id="rId6"/>
    <p:sldId id="389" r:id="rId7"/>
    <p:sldId id="263" r:id="rId8"/>
    <p:sldId id="258" r:id="rId9"/>
    <p:sldId id="396" r:id="rId10"/>
    <p:sldId id="410" r:id="rId11"/>
    <p:sldId id="408" r:id="rId12"/>
    <p:sldId id="411" r:id="rId13"/>
    <p:sldId id="409" r:id="rId14"/>
    <p:sldId id="412" r:id="rId15"/>
    <p:sldId id="407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5" r:id="rId24"/>
    <p:sldId id="404" r:id="rId25"/>
    <p:sldId id="390" r:id="rId26"/>
    <p:sldId id="392" r:id="rId27"/>
    <p:sldId id="395" r:id="rId28"/>
    <p:sldId id="413" r:id="rId29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7" userDrawn="1">
          <p15:clr>
            <a:srgbClr val="A4A3A4"/>
          </p15:clr>
        </p15:guide>
        <p15:guide id="2" pos="76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400"/>
    <a:srgbClr val="535353"/>
    <a:srgbClr val="4964FF"/>
    <a:srgbClr val="FF4F70"/>
    <a:srgbClr val="FFD401"/>
    <a:srgbClr val="00E488"/>
    <a:srgbClr val="999999"/>
    <a:srgbClr val="8642FF"/>
    <a:srgbClr val="F9D500"/>
    <a:srgbClr val="727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8"/>
    <p:restoredTop sz="94719"/>
  </p:normalViewPr>
  <p:slideViewPr>
    <p:cSldViewPr snapToGrid="0" snapToObjects="1" showGuides="1">
      <p:cViewPr>
        <p:scale>
          <a:sx n="56" d="100"/>
          <a:sy n="56" d="100"/>
        </p:scale>
        <p:origin x="144" y="832"/>
      </p:cViewPr>
      <p:guideLst>
        <p:guide orient="horz" pos="4297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50308987778579"/>
          <c:y val="2.8659085104353329E-2"/>
          <c:w val="0.67618480148869486"/>
          <c:h val="0.74335779031683979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Android</c:v>
                </c:pt>
              </c:strCache>
            </c:strRef>
          </c:tx>
          <c:dPt>
            <c:idx val="0"/>
            <c:bubble3D val="0"/>
            <c:spPr>
              <a:solidFill>
                <a:srgbClr val="00E4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17-E342-8391-15490D457185}"/>
              </c:ext>
            </c:extLst>
          </c:dPt>
          <c:dPt>
            <c:idx val="1"/>
            <c:bubble3D val="0"/>
            <c:spPr>
              <a:solidFill>
                <a:srgbClr val="4964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717-E342-8391-15490D4571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17-E342-8391-15490D457185}"/>
              </c:ext>
            </c:extLst>
          </c:dPt>
          <c:dPt>
            <c:idx val="3"/>
            <c:bubble3D val="0"/>
            <c:spPr>
              <a:solidFill>
                <a:srgbClr val="FFD40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717-E342-8391-15490D457185}"/>
              </c:ext>
            </c:extLst>
          </c:dPt>
          <c:dPt>
            <c:idx val="4"/>
            <c:bubble3D val="0"/>
            <c:spPr>
              <a:solidFill>
                <a:srgbClr val="FF4F7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717-E342-8391-15490D457185}"/>
              </c:ext>
            </c:extLst>
          </c:dPt>
          <c:cat>
            <c:strRef>
              <c:f>Planilha1!$A$2:$A$6</c:f>
              <c:strCache>
                <c:ptCount val="5"/>
                <c:pt idx="0">
                  <c:v>Nota 5 </c:v>
                </c:pt>
                <c:pt idx="1">
                  <c:v>Nota 4</c:v>
                </c:pt>
                <c:pt idx="2">
                  <c:v>Nota 3</c:v>
                </c:pt>
                <c:pt idx="3">
                  <c:v>Nota 2</c:v>
                </c:pt>
                <c:pt idx="4">
                  <c:v>Nota 1</c:v>
                </c:pt>
              </c:strCache>
            </c:strRef>
          </c:cat>
          <c:val>
            <c:numRef>
              <c:f>Planilha1!$B$2:$B$6</c:f>
              <c:numCache>
                <c:formatCode>#,##0</c:formatCode>
                <c:ptCount val="5"/>
                <c:pt idx="0">
                  <c:v>16443</c:v>
                </c:pt>
                <c:pt idx="1">
                  <c:v>1811</c:v>
                </c:pt>
                <c:pt idx="2" formatCode="General">
                  <c:v>457</c:v>
                </c:pt>
                <c:pt idx="3" formatCode="General">
                  <c:v>161</c:v>
                </c:pt>
                <c:pt idx="4" formatCode="General">
                  <c:v>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717-E342-8391-15490D457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853723544828223E-2"/>
          <c:y val="0.81514712513886656"/>
          <c:w val="0.88852126004920895"/>
          <c:h val="0.172757853708338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 Condensed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2C46A33-BAB6-AB4C-B644-DD07B7B2DA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8B14785-1383-CB42-B12B-4266268842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92836-C365-EB4F-988C-0887F15C649E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E52B477-49BC-EB47-9BF6-DE7F114BBA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737AD9-5CE9-E34C-AAC9-8A81E9E147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F7619-C5DE-B843-98CC-3358CA6A99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34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7F4E9-8827-0845-8496-07BA7543C0C9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FA5B1-22C1-F84A-912C-F67BF7C021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63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71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76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836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655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039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341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A5B1-22C1-F84A-912C-F67BF7C0214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576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-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2BCBEC5-5EAA-8A48-962E-A5206CB76EF2}"/>
              </a:ext>
            </a:extLst>
          </p:cNvPr>
          <p:cNvSpPr/>
          <p:nvPr userDrawn="1"/>
        </p:nvSpPr>
        <p:spPr>
          <a:xfrm>
            <a:off x="780256" y="685800"/>
            <a:ext cx="22821900" cy="12344400"/>
          </a:xfrm>
          <a:prstGeom prst="rect">
            <a:avLst/>
          </a:prstGeom>
          <a:solidFill>
            <a:srgbClr val="FFD400"/>
          </a:solidFill>
          <a:ln>
            <a:solidFill>
              <a:srgbClr val="FFD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98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-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F377220-BAE3-7441-9EC3-AD70461AEB3F}"/>
              </a:ext>
            </a:extLst>
          </p:cNvPr>
          <p:cNvSpPr/>
          <p:nvPr userDrawn="1"/>
        </p:nvSpPr>
        <p:spPr>
          <a:xfrm>
            <a:off x="780256" y="685800"/>
            <a:ext cx="22821900" cy="12344400"/>
          </a:xfrm>
          <a:prstGeom prst="rect">
            <a:avLst/>
          </a:prstGeom>
          <a:solidFill>
            <a:srgbClr val="FFD400"/>
          </a:solidFill>
          <a:ln>
            <a:solidFill>
              <a:srgbClr val="FFD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B2342C1-D2C4-8641-AF44-6294ACFFC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586969" y="9988277"/>
            <a:ext cx="5823284" cy="26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9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solidFill>
            <a:srgbClr val="FFD400"/>
          </a:solidFill>
          <a:ln>
            <a:solidFill>
              <a:srgbClr val="FFD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2B7A1D-5732-2E4A-BCEC-1A0F3E8882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49" y="7563648"/>
            <a:ext cx="5823284" cy="26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8270240" y="685800"/>
            <a:ext cx="15331915" cy="12344400"/>
          </a:xfrm>
          <a:prstGeom prst="rect">
            <a:avLst/>
          </a:prstGeom>
          <a:solidFill>
            <a:srgbClr val="FFD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030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3AE72B3-E17A-4A48-B3A0-F62D2E8F166F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E4FC3C2-5079-EB44-ABA3-4D7E8120E839}"/>
              </a:ext>
            </a:extLst>
          </p:cNvPr>
          <p:cNvSpPr/>
          <p:nvPr userDrawn="1"/>
        </p:nvSpPr>
        <p:spPr>
          <a:xfrm>
            <a:off x="6556308" y="711201"/>
            <a:ext cx="17040292" cy="12293598"/>
          </a:xfrm>
          <a:prstGeom prst="rect">
            <a:avLst/>
          </a:prstGeom>
          <a:solidFill>
            <a:srgbClr val="FFD40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64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2B7A1D-5732-2E4A-BCEC-1A0F3E8882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9129" y="701826"/>
            <a:ext cx="5823284" cy="26056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7CBA56E-0F3D-4141-8E79-F7A631F51DD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1756712"/>
            <a:ext cx="2168279" cy="1959289"/>
          </a:xfrm>
          <a:prstGeom prst="line">
            <a:avLst/>
          </a:prstGeom>
          <a:ln>
            <a:solidFill>
              <a:srgbClr val="FF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F11C3EF-CB53-6D4D-B6CC-35AC5ADC3A73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4072" y="-19878"/>
            <a:ext cx="2174085" cy="1964534"/>
          </a:xfrm>
          <a:prstGeom prst="line">
            <a:avLst/>
          </a:prstGeom>
          <a:ln>
            <a:solidFill>
              <a:srgbClr val="FF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72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2B7A1D-5732-2E4A-BCEC-1A0F3E8882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9129" y="701826"/>
            <a:ext cx="5823284" cy="26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9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07BE85EB-9331-414E-AA83-462E57E675F3}"/>
              </a:ext>
            </a:extLst>
          </p:cNvPr>
          <p:cNvSpPr/>
          <p:nvPr userDrawn="1"/>
        </p:nvSpPr>
        <p:spPr>
          <a:xfrm>
            <a:off x="8388559" y="685800"/>
            <a:ext cx="7606800" cy="12344400"/>
          </a:xfrm>
          <a:prstGeom prst="rect">
            <a:avLst/>
          </a:prstGeom>
          <a:solidFill>
            <a:srgbClr val="864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32E6E4C-961C-FA47-9BF2-594D4D2BA027}"/>
              </a:ext>
            </a:extLst>
          </p:cNvPr>
          <p:cNvSpPr/>
          <p:nvPr userDrawn="1"/>
        </p:nvSpPr>
        <p:spPr>
          <a:xfrm>
            <a:off x="780255" y="685800"/>
            <a:ext cx="7606800" cy="12344400"/>
          </a:xfrm>
          <a:prstGeom prst="rect">
            <a:avLst/>
          </a:prstGeom>
          <a:solidFill>
            <a:srgbClr val="FF4F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98F6EFC-E2E2-7F44-BDD6-BD611398B749}"/>
              </a:ext>
            </a:extLst>
          </p:cNvPr>
          <p:cNvSpPr/>
          <p:nvPr userDrawn="1"/>
        </p:nvSpPr>
        <p:spPr>
          <a:xfrm>
            <a:off x="15995357" y="685800"/>
            <a:ext cx="7606800" cy="12344400"/>
          </a:xfrm>
          <a:prstGeom prst="rect">
            <a:avLst/>
          </a:prstGeom>
          <a:solidFill>
            <a:srgbClr val="49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57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07BE85EB-9331-414E-AA83-462E57E675F3}"/>
              </a:ext>
            </a:extLst>
          </p:cNvPr>
          <p:cNvSpPr/>
          <p:nvPr userDrawn="1"/>
        </p:nvSpPr>
        <p:spPr>
          <a:xfrm>
            <a:off x="8388559" y="685800"/>
            <a:ext cx="7606800" cy="12344400"/>
          </a:xfrm>
          <a:prstGeom prst="rect">
            <a:avLst/>
          </a:prstGeom>
          <a:solidFill>
            <a:srgbClr val="53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32E6E4C-961C-FA47-9BF2-594D4D2BA027}"/>
              </a:ext>
            </a:extLst>
          </p:cNvPr>
          <p:cNvSpPr/>
          <p:nvPr userDrawn="1"/>
        </p:nvSpPr>
        <p:spPr>
          <a:xfrm>
            <a:off x="780255" y="685800"/>
            <a:ext cx="7606800" cy="12344400"/>
          </a:xfrm>
          <a:prstGeom prst="rect">
            <a:avLst/>
          </a:prstGeom>
          <a:solidFill>
            <a:srgbClr val="00E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98F6EFC-E2E2-7F44-BDD6-BD611398B749}"/>
              </a:ext>
            </a:extLst>
          </p:cNvPr>
          <p:cNvSpPr/>
          <p:nvPr userDrawn="1"/>
        </p:nvSpPr>
        <p:spPr>
          <a:xfrm>
            <a:off x="15995357" y="685800"/>
            <a:ext cx="7606800" cy="12344400"/>
          </a:xfrm>
          <a:prstGeom prst="rect">
            <a:avLst/>
          </a:prstGeom>
          <a:solidFill>
            <a:srgbClr val="49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30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003C64E-EAF1-3345-BC5C-55843F8F5B9E}"/>
              </a:ext>
            </a:extLst>
          </p:cNvPr>
          <p:cNvSpPr/>
          <p:nvPr userDrawn="1"/>
        </p:nvSpPr>
        <p:spPr>
          <a:xfrm>
            <a:off x="12191205" y="685800"/>
            <a:ext cx="11410952" cy="6172200"/>
          </a:xfrm>
          <a:prstGeom prst="rect">
            <a:avLst/>
          </a:prstGeom>
          <a:solidFill>
            <a:srgbClr val="53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02ACC0C-0719-1F46-A47E-F26DC2D31B45}"/>
              </a:ext>
            </a:extLst>
          </p:cNvPr>
          <p:cNvSpPr/>
          <p:nvPr userDrawn="1"/>
        </p:nvSpPr>
        <p:spPr>
          <a:xfrm>
            <a:off x="780254" y="685800"/>
            <a:ext cx="11410951" cy="6172200"/>
          </a:xfrm>
          <a:prstGeom prst="rect">
            <a:avLst/>
          </a:prstGeom>
          <a:solidFill>
            <a:srgbClr val="00E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4BDC79E-EEDD-6340-B609-14D11BB6C8B3}"/>
              </a:ext>
            </a:extLst>
          </p:cNvPr>
          <p:cNvSpPr/>
          <p:nvPr userDrawn="1"/>
        </p:nvSpPr>
        <p:spPr>
          <a:xfrm>
            <a:off x="780255" y="6858000"/>
            <a:ext cx="22821902" cy="6172200"/>
          </a:xfrm>
          <a:prstGeom prst="rect">
            <a:avLst/>
          </a:prstGeom>
          <a:solidFill>
            <a:srgbClr val="496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69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706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7" y="685800"/>
            <a:ext cx="10800000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51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12802155" y="685800"/>
            <a:ext cx="10800000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822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6466040-F611-D041-B28D-9240F79D9BD1}"/>
              </a:ext>
            </a:extLst>
          </p:cNvPr>
          <p:cNvSpPr/>
          <p:nvPr userDrawn="1"/>
        </p:nvSpPr>
        <p:spPr>
          <a:xfrm>
            <a:off x="780256" y="685800"/>
            <a:ext cx="22821899" cy="12344400"/>
          </a:xfrm>
          <a:prstGeom prst="rect">
            <a:avLst/>
          </a:prstGeom>
          <a:gradFill>
            <a:gsLst>
              <a:gs pos="0">
                <a:srgbClr val="EDEFF2"/>
              </a:gs>
              <a:gs pos="74000">
                <a:srgbClr val="EFF0F2"/>
              </a:gs>
              <a:gs pos="88000">
                <a:srgbClr val="EFF0F2"/>
              </a:gs>
              <a:gs pos="100000">
                <a:srgbClr val="EFF0F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2B7A1D-5732-2E4A-BCEC-1A0F3E8882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5823284" cy="260563"/>
          </a:xfrm>
          <a:prstGeom prst="rect">
            <a:avLst/>
          </a:prstGeom>
        </p:spPr>
      </p:pic>
      <p:sp>
        <p:nvSpPr>
          <p:cNvPr id="5" name="Retângulo">
            <a:extLst>
              <a:ext uri="{FF2B5EF4-FFF2-40B4-BE49-F238E27FC236}">
                <a16:creationId xmlns:a16="http://schemas.microsoft.com/office/drawing/2014/main" id="{EB1AC8F6-1D7E-C84C-B428-727D9E163E00}"/>
              </a:ext>
            </a:extLst>
          </p:cNvPr>
          <p:cNvSpPr/>
          <p:nvPr userDrawn="1"/>
        </p:nvSpPr>
        <p:spPr>
          <a:xfrm>
            <a:off x="17727543" y="4835826"/>
            <a:ext cx="5556241" cy="718694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defRPr sz="3200">
                <a:solidFill>
                  <a:srgbClr val="EC5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">
            <a:extLst>
              <a:ext uri="{FF2B5EF4-FFF2-40B4-BE49-F238E27FC236}">
                <a16:creationId xmlns:a16="http://schemas.microsoft.com/office/drawing/2014/main" id="{8C4E5062-75B9-CE4F-876C-6BD6B670C039}"/>
              </a:ext>
            </a:extLst>
          </p:cNvPr>
          <p:cNvSpPr/>
          <p:nvPr userDrawn="1"/>
        </p:nvSpPr>
        <p:spPr>
          <a:xfrm>
            <a:off x="1339988" y="5083569"/>
            <a:ext cx="5314882" cy="6939204"/>
          </a:xfrm>
          <a:prstGeom prst="rect">
            <a:avLst/>
          </a:prstGeom>
          <a:solidFill>
            <a:srgbClr val="F9D5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defRPr sz="3200">
                <a:solidFill>
                  <a:srgbClr val="EC5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">
            <a:extLst>
              <a:ext uri="{FF2B5EF4-FFF2-40B4-BE49-F238E27FC236}">
                <a16:creationId xmlns:a16="http://schemas.microsoft.com/office/drawing/2014/main" id="{D622A2FB-D38C-2743-8428-69A46A610A67}"/>
              </a:ext>
            </a:extLst>
          </p:cNvPr>
          <p:cNvSpPr/>
          <p:nvPr userDrawn="1"/>
        </p:nvSpPr>
        <p:spPr>
          <a:xfrm>
            <a:off x="1098629" y="4835825"/>
            <a:ext cx="5314882" cy="69392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lnSpc>
                <a:spcPct val="200000"/>
              </a:lnSpc>
              <a:defRPr sz="3200">
                <a:solidFill>
                  <a:srgbClr val="EC5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94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51025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053EE92-D006-3747-A20E-F2ED5FBEBD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054"/>
          <a:stretch/>
        </p:blipFill>
        <p:spPr>
          <a:xfrm>
            <a:off x="11036545" y="13148674"/>
            <a:ext cx="2309322" cy="4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3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0" r:id="rId2"/>
    <p:sldLayoutId id="2147483672" r:id="rId3"/>
    <p:sldLayoutId id="2147483676" r:id="rId4"/>
    <p:sldLayoutId id="2147483680" r:id="rId5"/>
    <p:sldLayoutId id="2147483671" r:id="rId6"/>
    <p:sldLayoutId id="2147483673" r:id="rId7"/>
    <p:sldLayoutId id="2147483679" r:id="rId8"/>
    <p:sldLayoutId id="2147483682" r:id="rId9"/>
    <p:sldLayoutId id="2147483683" r:id="rId10"/>
    <p:sldLayoutId id="2147483674" r:id="rId11"/>
    <p:sldLayoutId id="2147483675" r:id="rId12"/>
    <p:sldLayoutId id="2147483677" r:id="rId13"/>
    <p:sldLayoutId id="2147483684" r:id="rId14"/>
    <p:sldLayoutId id="2147483685" r:id="rId15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tif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3.mp4"/><Relationship Id="rId7" Type="http://schemas.openxmlformats.org/officeDocument/2006/relationships/image" Target="../media/image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3.mp4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1.tif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tiff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tif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6.mp4"/><Relationship Id="rId7" Type="http://schemas.openxmlformats.org/officeDocument/2006/relationships/image" Target="../media/image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6.mp4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8.jp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1.xml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30.tiff"/><Relationship Id="rId4" Type="http://schemas.openxmlformats.org/officeDocument/2006/relationships/image" Target="../media/image29.tiff"/><Relationship Id="rId9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C8BBFF9-6929-6346-B5D1-14915D1521AC}"/>
              </a:ext>
            </a:extLst>
          </p:cNvPr>
          <p:cNvCxnSpPr/>
          <p:nvPr/>
        </p:nvCxnSpPr>
        <p:spPr>
          <a:xfrm flipV="1">
            <a:off x="15073745" y="-64056"/>
            <a:ext cx="5874328" cy="43780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73C137B-C022-6B4E-A008-2C972F50BD3C}"/>
              </a:ext>
            </a:extLst>
          </p:cNvPr>
          <p:cNvCxnSpPr/>
          <p:nvPr/>
        </p:nvCxnSpPr>
        <p:spPr>
          <a:xfrm flipV="1">
            <a:off x="3536371" y="9337964"/>
            <a:ext cx="5874328" cy="43780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0C4F85-5F06-CB40-9657-15766AAE6B3A}"/>
              </a:ext>
            </a:extLst>
          </p:cNvPr>
          <p:cNvSpPr txBox="1"/>
          <p:nvPr/>
        </p:nvSpPr>
        <p:spPr>
          <a:xfrm>
            <a:off x="18379440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CC45CD-3EC6-024D-ADB8-E7063034473C}"/>
              </a:ext>
            </a:extLst>
          </p:cNvPr>
          <p:cNvSpPr txBox="1"/>
          <p:nvPr/>
        </p:nvSpPr>
        <p:spPr>
          <a:xfrm>
            <a:off x="15064740" y="1028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BEF5C7AF-39AD-9842-83E7-C2D128C0F4EB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latin typeface="DIN Condensed" pitchFamily="2" charset="0"/>
              </a:rPr>
              <a:t>TDC2019</a:t>
            </a:r>
          </a:p>
        </p:txBody>
      </p:sp>
      <p:pic>
        <p:nvPicPr>
          <p:cNvPr id="14" name="Picture 3" descr="I:\TDC2017\Logos\TDC2017\logo-tdc-vertical-A4.emf">
            <a:extLst>
              <a:ext uri="{FF2B5EF4-FFF2-40B4-BE49-F238E27FC236}">
                <a16:creationId xmlns:a16="http://schemas.microsoft.com/office/drawing/2014/main" id="{5CEDAE11-7130-5F4A-A0AC-E50B5EE45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955" y="2490788"/>
            <a:ext cx="10372502" cy="65790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TopRigh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FFF0F39-9CFD-CE4B-986C-80D2D02D4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4171" y="9402021"/>
            <a:ext cx="2410675" cy="282971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D498189-21A4-C249-B2FE-726B01D59DED}"/>
              </a:ext>
            </a:extLst>
          </p:cNvPr>
          <p:cNvSpPr/>
          <p:nvPr/>
        </p:nvSpPr>
        <p:spPr>
          <a:xfrm>
            <a:off x="11946482" y="10323524"/>
            <a:ext cx="6236515" cy="1908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pt-BR" sz="7000" b="1" dirty="0">
                <a:latin typeface="Roboto"/>
              </a:rPr>
              <a:t>Trilha </a:t>
            </a:r>
            <a:r>
              <a:rPr lang="pt-BR" sz="7000" b="1" dirty="0" err="1">
                <a:latin typeface="Roboto"/>
              </a:rPr>
              <a:t>Android</a:t>
            </a:r>
            <a:endParaRPr lang="pt-BR" sz="7000" b="1" dirty="0">
              <a:latin typeface="Roboto"/>
            </a:endParaRPr>
          </a:p>
          <a:p>
            <a:pPr fontAlgn="base"/>
            <a:endParaRPr lang="pt-BR" sz="4800" b="1" i="0" dirty="0">
              <a:effectLst/>
              <a:latin typeface="Robot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B942992-F35E-B84B-8C3A-F02A2B2C3404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12591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Retângulo"/>
          <p:cNvSpPr/>
          <p:nvPr/>
        </p:nvSpPr>
        <p:spPr>
          <a:xfrm>
            <a:off x="828756" y="694387"/>
            <a:ext cx="22747521" cy="12327227"/>
          </a:xfrm>
          <a:prstGeom prst="rect">
            <a:avLst/>
          </a:prstGeom>
          <a:solidFill>
            <a:srgbClr val="00B05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64E09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/>
          </a:p>
        </p:txBody>
      </p:sp>
      <p:sp>
        <p:nvSpPr>
          <p:cNvPr id="538" name="Linha"/>
          <p:cNvSpPr/>
          <p:nvPr/>
        </p:nvSpPr>
        <p:spPr>
          <a:xfrm flipV="1">
            <a:off x="-737224" y="-76827"/>
            <a:ext cx="14618499" cy="14618498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/>
          </a:p>
        </p:txBody>
      </p:sp>
      <p:sp>
        <p:nvSpPr>
          <p:cNvPr id="539" name="Retângulo"/>
          <p:cNvSpPr/>
          <p:nvPr/>
        </p:nvSpPr>
        <p:spPr>
          <a:xfrm>
            <a:off x="929605" y="2665239"/>
            <a:ext cx="22545822" cy="7266110"/>
          </a:xfrm>
          <a:prstGeom prst="rect">
            <a:avLst/>
          </a:prstGeom>
          <a:solidFill>
            <a:srgbClr val="00B05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/>
          </a:p>
        </p:txBody>
      </p:sp>
      <p:pic>
        <p:nvPicPr>
          <p:cNvPr id="540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110" y="12736070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07945950-67ED-D144-875B-7AE69059AA91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34FFE28-89E4-7847-93D5-041908261129}"/>
              </a:ext>
            </a:extLst>
          </p:cNvPr>
          <p:cNvSpPr txBox="1"/>
          <p:nvPr/>
        </p:nvSpPr>
        <p:spPr>
          <a:xfrm>
            <a:off x="4024830" y="4151716"/>
            <a:ext cx="10258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T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R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I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L  H  A      A  N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D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R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O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I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D</a:t>
            </a:r>
            <a:endParaRPr lang="pt-BR" sz="3600">
              <a:solidFill>
                <a:srgbClr val="535353"/>
              </a:solidFill>
              <a:latin typeface="DIN Condensed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058B45-E90D-044F-99FD-AAD9C653F9DB}"/>
              </a:ext>
            </a:extLst>
          </p:cNvPr>
          <p:cNvSpPr txBox="1"/>
          <p:nvPr/>
        </p:nvSpPr>
        <p:spPr>
          <a:xfrm>
            <a:off x="-270007" y="4673691"/>
            <a:ext cx="1889755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800">
                <a:solidFill>
                  <a:schemeClr val="bg1"/>
                </a:solidFill>
                <a:latin typeface="DIN Condensed" pitchFamily="2" charset="0"/>
              </a:rPr>
              <a:t>APP CACHING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1B34302-EDAE-3C42-AF44-AD97F6629479}"/>
              </a:ext>
            </a:extLst>
          </p:cNvPr>
          <p:cNvSpPr txBox="1"/>
          <p:nvPr/>
        </p:nvSpPr>
        <p:spPr>
          <a:xfrm>
            <a:off x="4445715" y="7763348"/>
            <a:ext cx="140425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>
                <a:solidFill>
                  <a:schemeClr val="bg1"/>
                </a:solidFill>
                <a:latin typeface="DIN Condensed" pitchFamily="2" charset="0"/>
              </a:rPr>
              <a:t>Melhorando a usabilidade e </a:t>
            </a:r>
            <a:r>
              <a:rPr lang="pt-BR" sz="6600" err="1">
                <a:solidFill>
                  <a:schemeClr val="bg1"/>
                </a:solidFill>
                <a:latin typeface="DIN Condensed" pitchFamily="2" charset="0"/>
              </a:rPr>
              <a:t>fallback</a:t>
            </a:r>
            <a:r>
              <a:rPr lang="pt-BR" sz="6600">
                <a:solidFill>
                  <a:schemeClr val="bg1"/>
                </a:solidFill>
                <a:latin typeface="DIN Condensed" pitchFamily="2" charset="0"/>
              </a:rPr>
              <a:t> com cache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AAC7A1D-EB47-AC43-B7CA-EDBB05E847BC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57936327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84539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662130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/>
              <a:t>QUEM SOMOS?</a:t>
            </a:r>
            <a:endParaRPr/>
          </a:p>
        </p:txBody>
      </p:sp>
      <p:sp>
        <p:nvSpPr>
          <p:cNvPr id="13" name="Usuários ativos Ibanking">
            <a:extLst>
              <a:ext uri="{FF2B5EF4-FFF2-40B4-BE49-F238E27FC236}">
                <a16:creationId xmlns:a16="http://schemas.microsoft.com/office/drawing/2014/main" id="{2D2B6C14-01A8-8C4D-844A-22F139C2B119}"/>
              </a:ext>
            </a:extLst>
          </p:cNvPr>
          <p:cNvSpPr txBox="1"/>
          <p:nvPr/>
        </p:nvSpPr>
        <p:spPr>
          <a:xfrm>
            <a:off x="15668904" y="8890516"/>
            <a:ext cx="5744399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800">
                <a:solidFill>
                  <a:srgbClr val="00E488"/>
                </a:solidFill>
              </a:rPr>
              <a:t>JULIO CAIRES</a:t>
            </a:r>
          </a:p>
          <a:p>
            <a:r>
              <a:rPr lang="en-US" sz="4800">
                <a:solidFill>
                  <a:srgbClr val="00E488"/>
                </a:solidFill>
              </a:rPr>
              <a:t>SENIOR ANDROID DEVELOPER</a:t>
            </a:r>
            <a:endParaRPr sz="4800">
              <a:solidFill>
                <a:srgbClr val="00E488"/>
              </a:solidFill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4F7ECC04-5EEE-0748-A151-4212F0A44B84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8" name="Usuários ativos Ibanking">
            <a:extLst>
              <a:ext uri="{FF2B5EF4-FFF2-40B4-BE49-F238E27FC236}">
                <a16:creationId xmlns:a16="http://schemas.microsoft.com/office/drawing/2014/main" id="{47DF6445-7F5A-0B40-B19F-41F14007BB7A}"/>
              </a:ext>
            </a:extLst>
          </p:cNvPr>
          <p:cNvSpPr txBox="1"/>
          <p:nvPr/>
        </p:nvSpPr>
        <p:spPr>
          <a:xfrm>
            <a:off x="2393273" y="8953758"/>
            <a:ext cx="10521101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800">
                <a:solidFill>
                  <a:srgbClr val="4964FF"/>
                </a:solidFill>
              </a:rPr>
              <a:t>JEAN RODRIGO DALBON CUNHA</a:t>
            </a:r>
            <a:br>
              <a:rPr lang="en-US" sz="4800">
                <a:solidFill>
                  <a:srgbClr val="4964FF"/>
                </a:solidFill>
              </a:rPr>
            </a:br>
            <a:r>
              <a:rPr lang="en-US" sz="4800">
                <a:solidFill>
                  <a:srgbClr val="4964FF"/>
                </a:solidFill>
              </a:rPr>
              <a:t>ESPECIALISTA / TECH LEAD ANDROID EMISSÃO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D84C02-3675-3545-97EE-740EDCB8B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747" y="3152663"/>
            <a:ext cx="5646795" cy="564679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2105D30-0DBB-0344-99AC-617A6E513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0797" y="3103861"/>
            <a:ext cx="5744399" cy="5744399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661C73F-CDA3-1A42-B40C-59127EDDA354}"/>
              </a:ext>
            </a:extLst>
          </p:cNvPr>
          <p:cNvCxnSpPr>
            <a:cxnSpLocks/>
          </p:cNvCxnSpPr>
          <p:nvPr/>
        </p:nvCxnSpPr>
        <p:spPr>
          <a:xfrm flipH="1">
            <a:off x="12816707" y="3152663"/>
            <a:ext cx="1" cy="65278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E141259-24F5-FC4B-90D3-38917C587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8443" y="11026994"/>
            <a:ext cx="5750757" cy="187016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839A0ED-45D6-6045-B642-8B52AAB26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210" y="11450010"/>
            <a:ext cx="2501900" cy="9525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4D8560E7-483C-3949-B10D-16CAB245D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03305" y="11339911"/>
            <a:ext cx="4187389" cy="1172698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CDB651-7FCF-4C49-85F4-4C417B03BFE6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239D16B0-71B1-AA4D-8099-11F65B304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1719" y="11087885"/>
            <a:ext cx="1714495" cy="171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85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tângulo"/>
          <p:cNvSpPr/>
          <p:nvPr/>
        </p:nvSpPr>
        <p:spPr>
          <a:xfrm>
            <a:off x="811133" y="694386"/>
            <a:ext cx="22747521" cy="12327227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/>
          </a:p>
        </p:txBody>
      </p:sp>
      <p:pic>
        <p:nvPicPr>
          <p:cNvPr id="187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84539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1"/>
          <p:cNvSpPr txBox="1"/>
          <p:nvPr/>
        </p:nvSpPr>
        <p:spPr>
          <a:xfrm>
            <a:off x="2466549" y="3324509"/>
            <a:ext cx="2665620" cy="393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797" tIns="50797" rIns="50797" bIns="50797" anchor="ctr">
            <a:spAutoFit/>
          </a:bodyPr>
          <a:lstStyle>
            <a:lvl1pPr algn="l">
              <a:lnSpc>
                <a:spcPct val="80000"/>
              </a:lnSpc>
              <a:defRPr sz="30000" b="1" cap="all" spc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9997"/>
              <a:t>1</a:t>
            </a:r>
          </a:p>
        </p:txBody>
      </p:sp>
      <p:sp>
        <p:nvSpPr>
          <p:cNvPr id="189" name="Design em escala"/>
          <p:cNvSpPr txBox="1"/>
          <p:nvPr/>
        </p:nvSpPr>
        <p:spPr>
          <a:xfrm>
            <a:off x="3310721" y="4737396"/>
            <a:ext cx="4641297" cy="2318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797" tIns="50797" rIns="50797" bIns="50797" anchor="ctr">
            <a:spAutoFit/>
          </a:bodyPr>
          <a:lstStyle>
            <a:lvl1pPr algn="l">
              <a:defRPr sz="7200">
                <a:solidFill>
                  <a:srgbClr val="EC5D73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7199"/>
              <a:t>USER EXPERIENCE</a:t>
            </a:r>
            <a:endParaRPr sz="7199"/>
          </a:p>
        </p:txBody>
      </p:sp>
      <p:sp>
        <p:nvSpPr>
          <p:cNvPr id="190" name="Por que investir num DS"/>
          <p:cNvSpPr txBox="1"/>
          <p:nvPr/>
        </p:nvSpPr>
        <p:spPr>
          <a:xfrm>
            <a:off x="5631370" y="1641471"/>
            <a:ext cx="13416680" cy="102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797" tIns="50797" rIns="50797" bIns="50797" anchor="ctr">
            <a:spAutoFit/>
          </a:bodyPr>
          <a:lstStyle>
            <a:lvl1pPr>
              <a:defRPr cap="all" spc="1500">
                <a:solidFill>
                  <a:srgbClr val="535353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6000" dirty="0" err="1"/>
              <a:t>Motivações</a:t>
            </a:r>
            <a:r>
              <a:rPr lang="en-US" sz="6000" dirty="0"/>
              <a:t> para </a:t>
            </a:r>
            <a:r>
              <a:rPr lang="en-US" sz="6000" dirty="0" err="1"/>
              <a:t>uso</a:t>
            </a:r>
            <a:r>
              <a:rPr lang="en-US" sz="6000" dirty="0"/>
              <a:t> de cache</a:t>
            </a:r>
            <a:endParaRPr sz="6000" dirty="0"/>
          </a:p>
        </p:txBody>
      </p:sp>
      <p:sp>
        <p:nvSpPr>
          <p:cNvPr id="192" name="2"/>
          <p:cNvSpPr txBox="1"/>
          <p:nvPr/>
        </p:nvSpPr>
        <p:spPr>
          <a:xfrm>
            <a:off x="10114163" y="4172026"/>
            <a:ext cx="2665620" cy="393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797" tIns="50797" rIns="50797" bIns="50797" anchor="ctr">
            <a:spAutoFit/>
          </a:bodyPr>
          <a:lstStyle>
            <a:lvl1pPr algn="l">
              <a:lnSpc>
                <a:spcPct val="80000"/>
              </a:lnSpc>
              <a:defRPr sz="30000" b="1" cap="all" spc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9997" dirty="0"/>
              <a:t>2</a:t>
            </a:r>
          </a:p>
        </p:txBody>
      </p:sp>
      <p:sp>
        <p:nvSpPr>
          <p:cNvPr id="193" name="Menos tempo de go to market"/>
          <p:cNvSpPr txBox="1"/>
          <p:nvPr/>
        </p:nvSpPr>
        <p:spPr>
          <a:xfrm>
            <a:off x="10255035" y="6052804"/>
            <a:ext cx="4641297" cy="1210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797" tIns="50797" rIns="50797" bIns="50797" anchor="ctr">
            <a:spAutoFit/>
          </a:bodyPr>
          <a:lstStyle>
            <a:lvl1pPr algn="l">
              <a:defRPr sz="7200">
                <a:solidFill>
                  <a:srgbClr val="7E47F4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7199"/>
              <a:t>FALLBACK</a:t>
            </a:r>
            <a:endParaRPr sz="7199"/>
          </a:p>
        </p:txBody>
      </p:sp>
      <p:sp>
        <p:nvSpPr>
          <p:cNvPr id="196" name="Podemos criar protótipos de alta fidelidade e validá-los com usuários reais mais rápido. O tempo entre ideação e deploy de uma feature é reduzido consideravelmente."/>
          <p:cNvSpPr txBox="1"/>
          <p:nvPr/>
        </p:nvSpPr>
        <p:spPr>
          <a:xfrm>
            <a:off x="10147245" y="7263258"/>
            <a:ext cx="6406040" cy="2407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797" tIns="50797" rIns="50797" bIns="50797">
            <a:spAutoFit/>
          </a:bodyPr>
          <a:lstStyle>
            <a:lvl1pPr algn="l" defTabSz="355600">
              <a:lnSpc>
                <a:spcPct val="120000"/>
              </a:lnSpc>
              <a:defRPr sz="3200">
                <a:solidFill>
                  <a:srgbClr val="45454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erros</a:t>
            </a:r>
            <a:r>
              <a:rPr lang="en-US" dirty="0"/>
              <a:t> de forma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amigável</a:t>
            </a:r>
            <a:r>
              <a:rPr lang="en-US" dirty="0"/>
              <a:t> </a:t>
            </a:r>
            <a:r>
              <a:rPr lang="en-US" dirty="0" err="1"/>
              <a:t>ajudando</a:t>
            </a:r>
            <a:r>
              <a:rPr lang="en-US" dirty="0"/>
              <a:t> no </a:t>
            </a:r>
            <a:r>
              <a:rPr lang="en-US" dirty="0" err="1"/>
              <a:t>entendimento</a:t>
            </a:r>
            <a:r>
              <a:rPr lang="en-US" dirty="0"/>
              <a:t> do </a:t>
            </a:r>
            <a:r>
              <a:rPr lang="en-US" dirty="0" err="1"/>
              <a:t>usuário</a:t>
            </a:r>
            <a:r>
              <a:rPr lang="en-US" dirty="0"/>
              <a:t>. 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201" name="ResearchOps Logo.png" descr="ResearchOps Logo.png"/>
          <p:cNvPicPr>
            <a:picLocks noChangeAspect="1"/>
          </p:cNvPicPr>
          <p:nvPr/>
        </p:nvPicPr>
        <p:blipFill>
          <a:blip r:embed="rId3">
            <a:alphaModFix amt="50000"/>
          </a:blip>
          <a:srcRect r="31181"/>
          <a:stretch>
            <a:fillRect/>
          </a:stretch>
        </p:blipFill>
        <p:spPr>
          <a:xfrm>
            <a:off x="20625368" y="12167177"/>
            <a:ext cx="2617267" cy="537045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Podemos criar protótipos de alta fidelidade e validá-los com usuários reais mais rápido. O tempo entre ideação e deploy de uma feature é reduzido consideravelmente.">
            <a:extLst>
              <a:ext uri="{FF2B5EF4-FFF2-40B4-BE49-F238E27FC236}">
                <a16:creationId xmlns:a16="http://schemas.microsoft.com/office/drawing/2014/main" id="{BF47C97D-02D3-F046-A6C4-3505A6E64970}"/>
              </a:ext>
            </a:extLst>
          </p:cNvPr>
          <p:cNvSpPr txBox="1"/>
          <p:nvPr/>
        </p:nvSpPr>
        <p:spPr>
          <a:xfrm>
            <a:off x="3292554" y="7082296"/>
            <a:ext cx="6406040" cy="1816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797" tIns="50797" rIns="50797" bIns="50797">
            <a:spAutoFit/>
          </a:bodyPr>
          <a:lstStyle>
            <a:lvl1pPr algn="l" defTabSz="355600">
              <a:lnSpc>
                <a:spcPct val="120000"/>
              </a:lnSpc>
              <a:defRPr sz="3200">
                <a:solidFill>
                  <a:srgbClr val="45454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As </a:t>
            </a:r>
            <a:r>
              <a:rPr lang="en-US" dirty="0" err="1"/>
              <a:t>telas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carregadas</a:t>
            </a:r>
            <a:r>
              <a:rPr lang="en-US" dirty="0"/>
              <a:t> de forma </a:t>
            </a:r>
            <a:r>
              <a:rPr lang="en-US" dirty="0" err="1"/>
              <a:t>instantânea</a:t>
            </a:r>
            <a:r>
              <a:rPr lang="en-US" dirty="0"/>
              <a:t> </a:t>
            </a:r>
            <a:r>
              <a:rPr lang="en-US" dirty="0" err="1"/>
              <a:t>dando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leveza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navegação</a:t>
            </a:r>
            <a:r>
              <a:rPr lang="en-US" dirty="0"/>
              <a:t>.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C9BAAFB3-A242-4442-87C7-38674391FAC3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3" name="2">
            <a:extLst>
              <a:ext uri="{FF2B5EF4-FFF2-40B4-BE49-F238E27FC236}">
                <a16:creationId xmlns:a16="http://schemas.microsoft.com/office/drawing/2014/main" id="{7C82F08C-2A38-0548-9481-766FCC3761C6}"/>
              </a:ext>
            </a:extLst>
          </p:cNvPr>
          <p:cNvSpPr txBox="1"/>
          <p:nvPr/>
        </p:nvSpPr>
        <p:spPr>
          <a:xfrm>
            <a:off x="16738761" y="5048264"/>
            <a:ext cx="2665620" cy="393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797" tIns="50797" rIns="50797" bIns="50797" anchor="ctr">
            <a:spAutoFit/>
          </a:bodyPr>
          <a:lstStyle>
            <a:lvl1pPr algn="l">
              <a:lnSpc>
                <a:spcPct val="80000"/>
              </a:lnSpc>
              <a:defRPr sz="30000" b="1" cap="all" spc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pt-BR" sz="29997" dirty="0"/>
              <a:t>3</a:t>
            </a:r>
            <a:endParaRPr sz="29997" dirty="0"/>
          </a:p>
        </p:txBody>
      </p:sp>
      <p:sp>
        <p:nvSpPr>
          <p:cNvPr id="14" name="Menos tempo de go to market">
            <a:extLst>
              <a:ext uri="{FF2B5EF4-FFF2-40B4-BE49-F238E27FC236}">
                <a16:creationId xmlns:a16="http://schemas.microsoft.com/office/drawing/2014/main" id="{B40B314E-F937-2141-B12A-ECC17346E1F2}"/>
              </a:ext>
            </a:extLst>
          </p:cNvPr>
          <p:cNvSpPr txBox="1"/>
          <p:nvPr/>
        </p:nvSpPr>
        <p:spPr>
          <a:xfrm>
            <a:off x="16832215" y="6796311"/>
            <a:ext cx="4641297" cy="2318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797" tIns="50797" rIns="50797" bIns="50797" anchor="ctr">
            <a:spAutoFit/>
          </a:bodyPr>
          <a:lstStyle>
            <a:lvl1pPr algn="l">
              <a:defRPr sz="7200">
                <a:solidFill>
                  <a:srgbClr val="7E47F4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7199">
                <a:solidFill>
                  <a:srgbClr val="0070C0"/>
                </a:solidFill>
              </a:rPr>
              <a:t>USUÁRIO SATISFEITO</a:t>
            </a:r>
            <a:endParaRPr sz="7199">
              <a:solidFill>
                <a:srgbClr val="0070C0"/>
              </a:solidFill>
            </a:endParaRPr>
          </a:p>
        </p:txBody>
      </p:sp>
      <p:sp>
        <p:nvSpPr>
          <p:cNvPr id="15" name="Podemos criar protótipos de alta fidelidade e validá-los com usuários reais mais rápido. O tempo entre ideação e deploy de uma feature é reduzido consideravelmente.">
            <a:extLst>
              <a:ext uri="{FF2B5EF4-FFF2-40B4-BE49-F238E27FC236}">
                <a16:creationId xmlns:a16="http://schemas.microsoft.com/office/drawing/2014/main" id="{3A4CAFA3-D221-AF4B-8B3F-2598579FCD08}"/>
              </a:ext>
            </a:extLst>
          </p:cNvPr>
          <p:cNvSpPr txBox="1"/>
          <p:nvPr/>
        </p:nvSpPr>
        <p:spPr>
          <a:xfrm>
            <a:off x="16787085" y="9153864"/>
            <a:ext cx="6406040" cy="2998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797" tIns="50797" rIns="50797" bIns="50797">
            <a:spAutoFit/>
          </a:bodyPr>
          <a:lstStyle>
            <a:lvl1pPr algn="l" defTabSz="355600">
              <a:lnSpc>
                <a:spcPct val="120000"/>
              </a:lnSpc>
              <a:defRPr sz="3200">
                <a:solidFill>
                  <a:srgbClr val="45454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Com </a:t>
            </a:r>
            <a:r>
              <a:rPr lang="en-US" dirty="0" err="1"/>
              <a:t>uma</a:t>
            </a:r>
            <a:r>
              <a:rPr lang="en-US" dirty="0"/>
              <a:t> UX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leve</a:t>
            </a:r>
            <a:r>
              <a:rPr lang="en-US" dirty="0"/>
              <a:t> e um fallback de </a:t>
            </a:r>
            <a:r>
              <a:rPr lang="en-US" dirty="0" err="1"/>
              <a:t>erro</a:t>
            </a:r>
            <a:r>
              <a:rPr lang="en-US" dirty="0"/>
              <a:t> </a:t>
            </a:r>
            <a:r>
              <a:rPr lang="en-US" dirty="0" err="1"/>
              <a:t>amigável</a:t>
            </a:r>
            <a:r>
              <a:rPr lang="en-US" dirty="0"/>
              <a:t> o </a:t>
            </a:r>
            <a:r>
              <a:rPr lang="en-US" dirty="0" err="1"/>
              <a:t>usuário</a:t>
            </a:r>
            <a:r>
              <a:rPr lang="en-US" dirty="0"/>
              <a:t> </a:t>
            </a:r>
            <a:r>
              <a:rPr lang="en-US" dirty="0" err="1"/>
              <a:t>fica</a:t>
            </a:r>
            <a:r>
              <a:rPr lang="en-US" dirty="0"/>
              <a:t> </a:t>
            </a:r>
            <a:r>
              <a:rPr lang="en-US" dirty="0" err="1"/>
              <a:t>satisfeito</a:t>
            </a:r>
            <a:r>
              <a:rPr lang="en-US" dirty="0"/>
              <a:t> e </a:t>
            </a:r>
            <a:r>
              <a:rPr lang="en-US" dirty="0" err="1"/>
              <a:t>seu</a:t>
            </a:r>
            <a:r>
              <a:rPr lang="en-US" dirty="0"/>
              <a:t> App </a:t>
            </a:r>
            <a:r>
              <a:rPr lang="en-US" dirty="0" err="1"/>
              <a:t>ganha</a:t>
            </a:r>
            <a:r>
              <a:rPr lang="en-US" dirty="0"/>
              <a:t> </a:t>
            </a:r>
            <a:r>
              <a:rPr lang="en-US" dirty="0" err="1"/>
              <a:t>destaque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loja</a:t>
            </a:r>
            <a:r>
              <a:rPr lang="en-US" dirty="0"/>
              <a:t>.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D6059F6-E69A-0B44-AD48-979A7FEF5734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061121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tângulo"/>
          <p:cNvSpPr/>
          <p:nvPr/>
        </p:nvSpPr>
        <p:spPr>
          <a:xfrm>
            <a:off x="828757" y="694387"/>
            <a:ext cx="8118470" cy="12327227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200"/>
          </a:p>
        </p:txBody>
      </p:sp>
      <p:pic>
        <p:nvPicPr>
          <p:cNvPr id="141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982757" y="2784539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Dificuldade em manter consistência visual e de experiência…"/>
          <p:cNvSpPr txBox="1"/>
          <p:nvPr/>
        </p:nvSpPr>
        <p:spPr>
          <a:xfrm>
            <a:off x="9585507" y="5606570"/>
            <a:ext cx="14296664" cy="902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797" tIns="50797" rIns="50797" bIns="50797" anchor="t">
            <a:spAutoFit/>
          </a:bodyPr>
          <a:lstStyle/>
          <a:p>
            <a:pPr defTabSz="457154">
              <a:buSzPct val="100000"/>
              <a:defRPr sz="5200">
                <a:solidFill>
                  <a:srgbClr val="5E5E5E"/>
                </a:solidFill>
                <a:latin typeface="DIN Condensed"/>
                <a:ea typeface="DIN Condensed"/>
                <a:cs typeface="DIN Condensed"/>
                <a:sym typeface="DIN Condensed"/>
              </a:defRPr>
            </a:pPr>
            <a:r>
              <a:rPr lang="pt-BR" sz="5199"/>
              <a:t>FALLBACK DE ERRO NÃO AMIGÁVEL </a:t>
            </a:r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B7F86EE6-7361-9A47-A3CE-4C0D7E2C9326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pic>
        <p:nvPicPr>
          <p:cNvPr id="10" name="screencapture-1556240067785">
            <a:extLst>
              <a:ext uri="{FF2B5EF4-FFF2-40B4-BE49-F238E27FC236}">
                <a16:creationId xmlns:a16="http://schemas.microsoft.com/office/drawing/2014/main" id="{7FC019BD-22B8-CB43-B1B2-59BDC99C3B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5331" y="1172693"/>
            <a:ext cx="5519488" cy="11370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Adição de fundos">
            <a:extLst>
              <a:ext uri="{FF2B5EF4-FFF2-40B4-BE49-F238E27FC236}">
                <a16:creationId xmlns:a16="http://schemas.microsoft.com/office/drawing/2014/main" id="{E31E0592-047C-D346-A069-8B7E9D252A09}"/>
              </a:ext>
            </a:extLst>
          </p:cNvPr>
          <p:cNvSpPr txBox="1"/>
          <p:nvPr/>
        </p:nvSpPr>
        <p:spPr>
          <a:xfrm>
            <a:off x="9290414" y="2868812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FLUXO SEM CACHE</a:t>
            </a:r>
            <a:endParaRPr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152BFC-40A0-1743-884C-007FB515EBC9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0276092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 dirty="0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186" y="12606377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767219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 err="1"/>
              <a:t>Erros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amigáveis</a:t>
            </a:r>
            <a:endParaRPr dirty="0"/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EE203C2-B68B-A64B-B8E2-8AC24684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714" y="3038887"/>
            <a:ext cx="4506792" cy="9567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DD7DEB0-A7D3-0B4D-BB54-E06D3EAA5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829" y="3296368"/>
            <a:ext cx="4781726" cy="9052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C1CDB89-02B9-8C4F-9ACC-7883BB3F2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8879" y="3091060"/>
            <a:ext cx="4506791" cy="9030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230D5C1-C8F5-2449-9EBA-55FD3546FFFD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36C2C43-AE46-AD4A-B876-9FD569C5A9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290409"/>
            <a:ext cx="3316743" cy="331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274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m" descr="Image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1982757" y="2784539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644264" y="1225467"/>
            <a:ext cx="17989699" cy="126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err="1"/>
              <a:t>fluxo</a:t>
            </a:r>
            <a:r>
              <a:rPr lang="en-US"/>
              <a:t> </a:t>
            </a:r>
            <a:r>
              <a:rPr lang="en-US" err="1"/>
              <a:t>sem</a:t>
            </a:r>
            <a:r>
              <a:rPr lang="en-US"/>
              <a:t> cache </a:t>
            </a:r>
            <a:r>
              <a:rPr lang="pt-BR"/>
              <a:t>😕</a:t>
            </a:r>
            <a:endParaRPr/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pic>
        <p:nvPicPr>
          <p:cNvPr id="5" name="Mídia Online 4" descr="no-cache-prepaid-cut">
            <a:hlinkClick r:id="" action="ppaction://media"/>
            <a:extLst>
              <a:ext uri="{FF2B5EF4-FFF2-40B4-BE49-F238E27FC236}">
                <a16:creationId xmlns:a16="http://schemas.microsoft.com/office/drawing/2014/main" id="{DB00EA13-3B63-7B46-AA30-E6F0860F42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30363" y="2730924"/>
            <a:ext cx="5064701" cy="10431232"/>
          </a:xfrm>
          <a:prstGeom prst="roundRect">
            <a:avLst>
              <a:gd name="adj" fmla="val 5439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7" name="Mídia Online 6" descr="no-cache-credit-cut (2)">
            <a:hlinkClick r:id="" action="ppaction://media"/>
            <a:extLst>
              <a:ext uri="{FF2B5EF4-FFF2-40B4-BE49-F238E27FC236}">
                <a16:creationId xmlns:a16="http://schemas.microsoft.com/office/drawing/2014/main" id="{068F2EF8-EE6B-684A-989E-357B6CB23FA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569262" y="2730924"/>
            <a:ext cx="5064701" cy="10431232"/>
          </a:xfrm>
          <a:prstGeom prst="roundRect">
            <a:avLst>
              <a:gd name="adj" fmla="val 5439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E953E5-1FDF-FE44-983B-CB770C4442D8}"/>
              </a:ext>
            </a:extLst>
          </p:cNvPr>
          <p:cNvSpPr txBox="1"/>
          <p:nvPr/>
        </p:nvSpPr>
        <p:spPr>
          <a:xfrm>
            <a:off x="10247586" y="1545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4E77C60-49AC-B243-9961-4BF78C21818B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3409959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lang="en-US" sz="3200" dirty="0">
              <a:solidFill>
                <a:srgbClr val="8642FF"/>
              </a:solidFill>
            </a:endParaRPr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257281" y="1006816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/>
              <a:t>MECANISMO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8F1DDBA-38CF-6E49-ACFD-2CD05DB56834}"/>
              </a:ext>
            </a:extLst>
          </p:cNvPr>
          <p:cNvSpPr/>
          <p:nvPr/>
        </p:nvSpPr>
        <p:spPr>
          <a:xfrm>
            <a:off x="10523391" y="4394157"/>
            <a:ext cx="2787115" cy="27774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CACHE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6522CD2-8076-D541-86B4-EB0F77828C89}"/>
              </a:ext>
            </a:extLst>
          </p:cNvPr>
          <p:cNvSpPr/>
          <p:nvPr/>
        </p:nvSpPr>
        <p:spPr>
          <a:xfrm>
            <a:off x="9679727" y="8184980"/>
            <a:ext cx="4133384" cy="18400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BACKGROUND REQUEST</a:t>
            </a:r>
          </a:p>
        </p:txBody>
      </p:sp>
      <p:sp>
        <p:nvSpPr>
          <p:cNvPr id="12" name="Balão de Nuvem 11">
            <a:extLst>
              <a:ext uri="{FF2B5EF4-FFF2-40B4-BE49-F238E27FC236}">
                <a16:creationId xmlns:a16="http://schemas.microsoft.com/office/drawing/2014/main" id="{91216E37-01EC-0241-B6E7-452A12076550}"/>
              </a:ext>
            </a:extLst>
          </p:cNvPr>
          <p:cNvSpPr/>
          <p:nvPr/>
        </p:nvSpPr>
        <p:spPr>
          <a:xfrm>
            <a:off x="9382316" y="10915457"/>
            <a:ext cx="4990102" cy="2065756"/>
          </a:xfrm>
          <a:prstGeom prst="cloudCallout">
            <a:avLst>
              <a:gd name="adj1" fmla="val -133762"/>
              <a:gd name="adj2" fmla="val 29259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INTERNET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98006BB-41FF-5149-8167-1C8246386661}"/>
              </a:ext>
            </a:extLst>
          </p:cNvPr>
          <p:cNvSpPr txBox="1"/>
          <p:nvPr/>
        </p:nvSpPr>
        <p:spPr>
          <a:xfrm>
            <a:off x="4542984" y="10920677"/>
            <a:ext cx="2845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Loading</a:t>
            </a:r>
            <a:r>
              <a:rPr lang="pt-BR" sz="3200" dirty="0"/>
              <a:t> UI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4FFC2C0-694F-1F41-B53E-BD125EF31285}"/>
              </a:ext>
            </a:extLst>
          </p:cNvPr>
          <p:cNvCxnSpPr>
            <a:cxnSpLocks/>
          </p:cNvCxnSpPr>
          <p:nvPr/>
        </p:nvCxnSpPr>
        <p:spPr>
          <a:xfrm>
            <a:off x="7988823" y="5782901"/>
            <a:ext cx="235276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D0D0457A-80C9-B643-946B-17D454F85BD0}"/>
              </a:ext>
            </a:extLst>
          </p:cNvPr>
          <p:cNvCxnSpPr>
            <a:cxnSpLocks/>
          </p:cNvCxnSpPr>
          <p:nvPr/>
        </p:nvCxnSpPr>
        <p:spPr>
          <a:xfrm>
            <a:off x="11204834" y="7014011"/>
            <a:ext cx="0" cy="11922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18C7989-37CC-E246-A067-11F2D42FB609}"/>
              </a:ext>
            </a:extLst>
          </p:cNvPr>
          <p:cNvCxnSpPr>
            <a:cxnSpLocks/>
          </p:cNvCxnSpPr>
          <p:nvPr/>
        </p:nvCxnSpPr>
        <p:spPr>
          <a:xfrm flipV="1">
            <a:off x="12647736" y="7014011"/>
            <a:ext cx="0" cy="11922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C222B749-45A5-354D-BB1E-289B0FB23228}"/>
              </a:ext>
            </a:extLst>
          </p:cNvPr>
          <p:cNvCxnSpPr>
            <a:cxnSpLocks/>
          </p:cNvCxnSpPr>
          <p:nvPr/>
        </p:nvCxnSpPr>
        <p:spPr>
          <a:xfrm>
            <a:off x="13331613" y="5740271"/>
            <a:ext cx="28190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76BE2B4-201E-AD4E-BF9C-1B1309C8FC93}"/>
              </a:ext>
            </a:extLst>
          </p:cNvPr>
          <p:cNvCxnSpPr>
            <a:cxnSpLocks/>
          </p:cNvCxnSpPr>
          <p:nvPr/>
        </p:nvCxnSpPr>
        <p:spPr>
          <a:xfrm>
            <a:off x="11102378" y="10046381"/>
            <a:ext cx="0" cy="10600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3FDE6925-6869-C843-AC39-1D909EDB8D24}"/>
              </a:ext>
            </a:extLst>
          </p:cNvPr>
          <p:cNvCxnSpPr>
            <a:cxnSpLocks/>
          </p:cNvCxnSpPr>
          <p:nvPr/>
        </p:nvCxnSpPr>
        <p:spPr>
          <a:xfrm flipV="1">
            <a:off x="12598283" y="10046381"/>
            <a:ext cx="0" cy="826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6A5631C7-504B-7A40-9520-3A36E225C1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2028" y="2870114"/>
            <a:ext cx="2283777" cy="2283777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3DB72E68-1AB7-C74B-9B54-C41571A25174}"/>
              </a:ext>
            </a:extLst>
          </p:cNvPr>
          <p:cNvSpPr txBox="1"/>
          <p:nvPr/>
        </p:nvSpPr>
        <p:spPr>
          <a:xfrm>
            <a:off x="2251385" y="2092879"/>
            <a:ext cx="732636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8642FF"/>
                </a:solidFill>
              </a:rPr>
              <a:t>PRIMEIRO CARREGAMENTO</a:t>
            </a:r>
          </a:p>
          <a:p>
            <a:endParaRPr lang="pt-BR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CF9848C6-19C8-6A4A-8EAF-7594D904C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69363" y="2308011"/>
            <a:ext cx="3610432" cy="74214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Mídia Online 29" descr="shimmer">
            <a:hlinkClick r:id="" action="ppaction://media"/>
            <a:extLst>
              <a:ext uri="{FF2B5EF4-FFF2-40B4-BE49-F238E27FC236}">
                <a16:creationId xmlns:a16="http://schemas.microsoft.com/office/drawing/2014/main" id="{A5B10473-5197-B94B-A76F-37407DA938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9792" y="3063356"/>
            <a:ext cx="3697923" cy="76162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77C5A2AB-12BF-634A-838E-1260BA9CEDB2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437615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lang="en-US" sz="3200" dirty="0">
              <a:solidFill>
                <a:srgbClr val="8642FF"/>
              </a:solidFill>
            </a:endParaRPr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257281" y="1006816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/>
              <a:t>MECANISMO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6522CD2-8076-D541-86B4-EB0F77828C89}"/>
              </a:ext>
            </a:extLst>
          </p:cNvPr>
          <p:cNvSpPr/>
          <p:nvPr/>
        </p:nvSpPr>
        <p:spPr>
          <a:xfrm>
            <a:off x="9679727" y="8184980"/>
            <a:ext cx="4133384" cy="18400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BACKGROUND REQUEST</a:t>
            </a:r>
          </a:p>
        </p:txBody>
      </p:sp>
      <p:sp>
        <p:nvSpPr>
          <p:cNvPr id="12" name="Balão de Nuvem 11">
            <a:extLst>
              <a:ext uri="{FF2B5EF4-FFF2-40B4-BE49-F238E27FC236}">
                <a16:creationId xmlns:a16="http://schemas.microsoft.com/office/drawing/2014/main" id="{91216E37-01EC-0241-B6E7-452A12076550}"/>
              </a:ext>
            </a:extLst>
          </p:cNvPr>
          <p:cNvSpPr/>
          <p:nvPr/>
        </p:nvSpPr>
        <p:spPr>
          <a:xfrm>
            <a:off x="9382316" y="10915457"/>
            <a:ext cx="4990102" cy="2065756"/>
          </a:xfrm>
          <a:prstGeom prst="cloudCallout">
            <a:avLst>
              <a:gd name="adj1" fmla="val -133762"/>
              <a:gd name="adj2" fmla="val 29259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INTERNET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4FFC2C0-694F-1F41-B53E-BD125EF31285}"/>
              </a:ext>
            </a:extLst>
          </p:cNvPr>
          <p:cNvCxnSpPr>
            <a:cxnSpLocks/>
          </p:cNvCxnSpPr>
          <p:nvPr/>
        </p:nvCxnSpPr>
        <p:spPr>
          <a:xfrm>
            <a:off x="7988823" y="5782901"/>
            <a:ext cx="235276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D0D0457A-80C9-B643-946B-17D454F85BD0}"/>
              </a:ext>
            </a:extLst>
          </p:cNvPr>
          <p:cNvCxnSpPr>
            <a:cxnSpLocks/>
          </p:cNvCxnSpPr>
          <p:nvPr/>
        </p:nvCxnSpPr>
        <p:spPr>
          <a:xfrm>
            <a:off x="11204834" y="7014011"/>
            <a:ext cx="0" cy="11922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18C7989-37CC-E246-A067-11F2D42FB609}"/>
              </a:ext>
            </a:extLst>
          </p:cNvPr>
          <p:cNvCxnSpPr>
            <a:cxnSpLocks/>
          </p:cNvCxnSpPr>
          <p:nvPr/>
        </p:nvCxnSpPr>
        <p:spPr>
          <a:xfrm flipV="1">
            <a:off x="12647736" y="7014011"/>
            <a:ext cx="0" cy="11922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C222B749-45A5-354D-BB1E-289B0FB23228}"/>
              </a:ext>
            </a:extLst>
          </p:cNvPr>
          <p:cNvCxnSpPr>
            <a:cxnSpLocks/>
          </p:cNvCxnSpPr>
          <p:nvPr/>
        </p:nvCxnSpPr>
        <p:spPr>
          <a:xfrm>
            <a:off x="13331613" y="5740271"/>
            <a:ext cx="28190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76BE2B4-201E-AD4E-BF9C-1B1309C8FC93}"/>
              </a:ext>
            </a:extLst>
          </p:cNvPr>
          <p:cNvCxnSpPr>
            <a:cxnSpLocks/>
          </p:cNvCxnSpPr>
          <p:nvPr/>
        </p:nvCxnSpPr>
        <p:spPr>
          <a:xfrm>
            <a:off x="11102378" y="10046381"/>
            <a:ext cx="0" cy="10600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3FDE6925-6869-C843-AC39-1D909EDB8D24}"/>
              </a:ext>
            </a:extLst>
          </p:cNvPr>
          <p:cNvCxnSpPr>
            <a:cxnSpLocks/>
          </p:cNvCxnSpPr>
          <p:nvPr/>
        </p:nvCxnSpPr>
        <p:spPr>
          <a:xfrm flipV="1">
            <a:off x="12598283" y="10046381"/>
            <a:ext cx="0" cy="826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DB72E68-1AB7-C74B-9B54-C41571A25174}"/>
              </a:ext>
            </a:extLst>
          </p:cNvPr>
          <p:cNvSpPr txBox="1"/>
          <p:nvPr/>
        </p:nvSpPr>
        <p:spPr>
          <a:xfrm>
            <a:off x="2251385" y="2092879"/>
            <a:ext cx="733918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8642FF"/>
                </a:solidFill>
              </a:rPr>
              <a:t>SEGUNDO CARREGAMENTO</a:t>
            </a:r>
          </a:p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31241E1-93AF-394C-A19C-236A87B1C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37681">
            <a:off x="14842469" y="2905725"/>
            <a:ext cx="327027" cy="101603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F813B28-F35B-6749-838F-A2621AEEF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6523" y="2709833"/>
            <a:ext cx="1718515" cy="2465084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ADDE13C8-A36A-CF48-854B-E1217E20E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0058" y="3087924"/>
            <a:ext cx="3667657" cy="753907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98974E6-54A5-8446-846B-13C0EE0A24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69363" y="2308011"/>
            <a:ext cx="3610432" cy="74214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8F1DDBA-38CF-6E49-ACFD-2CD05DB56834}"/>
              </a:ext>
            </a:extLst>
          </p:cNvPr>
          <p:cNvSpPr/>
          <p:nvPr/>
        </p:nvSpPr>
        <p:spPr>
          <a:xfrm>
            <a:off x="10523391" y="4394157"/>
            <a:ext cx="2787115" cy="27774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CACHE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67CD574-CD75-2B46-978D-F8EF7330173F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52871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m" descr="Image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272647"/>
            <a:ext cx="17989699" cy="126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/>
              <a:t>FLUXO COM CACHE </a:t>
            </a:r>
            <a:r>
              <a:rPr lang="pt-BR"/>
              <a:t>😎</a:t>
            </a:r>
            <a:endParaRPr lang="en-US"/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pic>
        <p:nvPicPr>
          <p:cNvPr id="10" name="Mídia Online 3" descr="cached-credit">
            <a:hlinkClick r:id="" action="ppaction://media"/>
            <a:extLst>
              <a:ext uri="{FF2B5EF4-FFF2-40B4-BE49-F238E27FC236}">
                <a16:creationId xmlns:a16="http://schemas.microsoft.com/office/drawing/2014/main" id="{C444BA91-F777-AF4A-BFA7-916F2053B5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97054" y="2662322"/>
            <a:ext cx="5098010" cy="10499834"/>
          </a:xfrm>
          <a:prstGeom prst="roundRect">
            <a:avLst>
              <a:gd name="adj" fmla="val 5299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pic>
        <p:nvPicPr>
          <p:cNvPr id="11" name="Mídia Online 10" descr="cached-prepaid">
            <a:hlinkClick r:id="" action="ppaction://media"/>
            <a:extLst>
              <a:ext uri="{FF2B5EF4-FFF2-40B4-BE49-F238E27FC236}">
                <a16:creationId xmlns:a16="http://schemas.microsoft.com/office/drawing/2014/main" id="{9484B051-7075-8D43-884A-88FCC2E231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569262" y="2608388"/>
            <a:ext cx="5064702" cy="10431232"/>
          </a:xfrm>
          <a:prstGeom prst="roundRect">
            <a:avLst>
              <a:gd name="adj" fmla="val 5299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BB9C4D3-94F0-C74E-A061-6FB6BA2AA543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407895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m" descr="Imag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272647"/>
            <a:ext cx="17989699" cy="126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FLUXO COM CACHE – ERRO AMIGÁVEL </a:t>
            </a:r>
            <a:r>
              <a:rPr lang="pt-BR" dirty="0"/>
              <a:t>😎</a:t>
            </a:r>
            <a:endParaRPr lang="en-US" dirty="0"/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BB9C4D3-94F0-C74E-A061-6FB6BA2AA543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pic>
        <p:nvPicPr>
          <p:cNvPr id="2" name="Mídia Online 1" descr="prepaid-fallback">
            <a:hlinkClick r:id="" action="ppaction://media"/>
            <a:extLst>
              <a:ext uri="{FF2B5EF4-FFF2-40B4-BE49-F238E27FC236}">
                <a16:creationId xmlns:a16="http://schemas.microsoft.com/office/drawing/2014/main" id="{5B882D70-11EC-5240-A7F7-3D87FD643F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97304" y="2629097"/>
            <a:ext cx="5317451" cy="10951793"/>
          </a:xfrm>
          <a:prstGeom prst="roundRect">
            <a:avLst>
              <a:gd name="adj" fmla="val 5439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65E9BFC2-AD7D-994F-BC21-BDF37861CA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011" y="2539725"/>
            <a:ext cx="5327899" cy="10951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BDA3EBF-D49D-F141-AED1-43BAFF51A89E}"/>
              </a:ext>
            </a:extLst>
          </p:cNvPr>
          <p:cNvSpPr/>
          <p:nvPr/>
        </p:nvSpPr>
        <p:spPr>
          <a:xfrm>
            <a:off x="4762011" y="7508093"/>
            <a:ext cx="5359400" cy="13462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5398B47-F850-FA46-BB7E-338D85C52F8F}"/>
              </a:ext>
            </a:extLst>
          </p:cNvPr>
          <p:cNvCxnSpPr>
            <a:stCxn id="5" idx="1"/>
          </p:cNvCxnSpPr>
          <p:nvPr/>
        </p:nvCxnSpPr>
        <p:spPr>
          <a:xfrm flipH="1">
            <a:off x="3540034" y="8181193"/>
            <a:ext cx="12219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D07172-0C68-8B4B-8DF3-5DC16D0699DF}"/>
              </a:ext>
            </a:extLst>
          </p:cNvPr>
          <p:cNvSpPr txBox="1"/>
          <p:nvPr/>
        </p:nvSpPr>
        <p:spPr>
          <a:xfrm>
            <a:off x="1240104" y="8001455"/>
            <a:ext cx="228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DEU ERRO AQUI</a:t>
            </a:r>
          </a:p>
        </p:txBody>
      </p:sp>
    </p:spTree>
    <p:extLst>
      <p:ext uri="{BB962C8B-B14F-4D97-AF65-F5344CB8AC3E}">
        <p14:creationId xmlns:p14="http://schemas.microsoft.com/office/powerpoint/2010/main" val="4073134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  <a:endParaRPr dirty="0"/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 dirty="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rgbClr val="7BAAF7"/>
                </a:solidFill>
              </a:rPr>
              <a:t>val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uiCache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=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8A65"/>
                </a:solidFill>
              </a:rPr>
              <a:t>UiCache</a:t>
            </a:r>
            <a:r>
              <a:rPr lang="en-US" sz="2800" dirty="0">
                <a:solidFill>
                  <a:srgbClr val="A3A3A3"/>
                </a:solidFill>
              </a:rPr>
              <a:t>(</a:t>
            </a:r>
            <a:r>
              <a:rPr lang="en-US" sz="2800" dirty="0" err="1">
                <a:solidFill>
                  <a:srgbClr val="FF8A65"/>
                </a:solidFill>
              </a:rPr>
              <a:t>MyDTO</a:t>
            </a:r>
            <a:r>
              <a:rPr lang="en-US" sz="2800" dirty="0">
                <a:solidFill>
                  <a:srgbClr val="A3A3A3"/>
                </a:solidFill>
              </a:rPr>
              <a:t>::</a:t>
            </a:r>
            <a:r>
              <a:rPr lang="en-US" sz="2800" dirty="0">
                <a:solidFill>
                  <a:srgbClr val="7BAAF7"/>
                </a:solidFill>
              </a:rPr>
              <a:t>class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>
                <a:solidFill>
                  <a:srgbClr val="FFFFFF"/>
                </a:solidFill>
              </a:rPr>
              <a:t>java</a:t>
            </a:r>
            <a:r>
              <a:rPr lang="en-US" sz="2800" dirty="0">
                <a:solidFill>
                  <a:srgbClr val="A3A3A3"/>
                </a:solidFill>
              </a:rPr>
              <a:t>)                  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ea typeface="Verdana"/>
            </a:endParaRPr>
          </a:p>
          <a:p>
            <a:endParaRPr lang="en-US" sz="2800" dirty="0">
              <a:solidFill>
                <a:srgbClr val="A3A3A3"/>
              </a:solidFill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805BA1D-9964-F541-AF05-B3C852A21E7A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78570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rgbClr val="A3A3A3"/>
              </a:solidFill>
            </a:endParaRPr>
          </a:p>
          <a:p>
            <a:r>
              <a:rPr lang="en-US" sz="2800" dirty="0" err="1">
                <a:solidFill>
                  <a:srgbClr val="FFFFFF"/>
                </a:solidFill>
              </a:rPr>
              <a:t>uiCache</a:t>
            </a:r>
            <a:r>
              <a:rPr lang="en-US" sz="2800" dirty="0" err="1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forRequest</a:t>
            </a:r>
            <a:r>
              <a:rPr lang="en-US" sz="2800" dirty="0">
                <a:solidFill>
                  <a:srgbClr val="A3A3A3"/>
                </a:solidFill>
              </a:rPr>
              <a:t>(</a:t>
            </a:r>
            <a:r>
              <a:rPr lang="en-US" sz="2800" dirty="0" err="1">
                <a:solidFill>
                  <a:srgbClr val="FF8A65"/>
                </a:solidFill>
              </a:rPr>
              <a:t>RestClient</a:t>
            </a:r>
            <a:r>
              <a:rPr lang="en-US" sz="2800" dirty="0" err="1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getCreditCard</a:t>
            </a:r>
            <a:r>
              <a:rPr lang="en-US" sz="2800" dirty="0">
                <a:solidFill>
                  <a:srgbClr val="A3A3A3"/>
                </a:solidFill>
              </a:rPr>
              <a:t>(</a:t>
            </a:r>
            <a:r>
              <a:rPr lang="en-US" sz="2800" dirty="0" err="1">
                <a:solidFill>
                  <a:srgbClr val="FFFFFF"/>
                </a:solidFill>
              </a:rPr>
              <a:t>cardId</a:t>
            </a:r>
            <a:r>
              <a:rPr lang="en-US" sz="2800" dirty="0">
                <a:solidFill>
                  <a:srgbClr val="A3A3A3"/>
                </a:solidFill>
              </a:rPr>
              <a:t>))  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rgbClr val="A3A3A3"/>
                </a:solidFill>
              </a:rPr>
              <a:t> </a:t>
            </a:r>
            <a:r>
              <a:rPr lang="en-US" sz="2800" dirty="0" err="1">
                <a:solidFill>
                  <a:srgbClr val="A3A3A3"/>
                </a:solidFill>
              </a:rPr>
              <a:t>retornará</a:t>
            </a:r>
            <a:r>
              <a:rPr lang="en-US" sz="2800" dirty="0">
                <a:solidFill>
                  <a:srgbClr val="A3A3A3"/>
                </a:solidFill>
              </a:rPr>
              <a:t> o </a:t>
            </a:r>
            <a:r>
              <a:rPr lang="en-US" sz="2800" dirty="0" err="1">
                <a:solidFill>
                  <a:srgbClr val="A3A3A3"/>
                </a:solidFill>
              </a:rPr>
              <a:t>objeto</a:t>
            </a:r>
            <a:endParaRPr lang="en-US" sz="2800" dirty="0" err="1">
              <a:solidFill>
                <a:srgbClr val="000000"/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</a:rPr>
              <a:t>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5819DF6-2A68-1048-824B-A399FBAC81F7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4264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 err="1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</a:rPr>
              <a:t>        .</a:t>
            </a:r>
            <a:r>
              <a:rPr lang="en-US" sz="2800" dirty="0" err="1">
                <a:solidFill>
                  <a:srgbClr val="FFFFFF"/>
                </a:solidFill>
              </a:rPr>
              <a:t>usingKey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57BB8A"/>
                </a:solidFill>
              </a:rPr>
              <a:t>"</a:t>
            </a:r>
            <a:r>
              <a:rPr lang="en-US" sz="2800" dirty="0" err="1">
                <a:solidFill>
                  <a:srgbClr val="57BB8A"/>
                </a:solidFill>
              </a:rPr>
              <a:t>dynamic_key</a:t>
            </a:r>
            <a:r>
              <a:rPr lang="en-US" sz="2800" dirty="0">
                <a:solidFill>
                  <a:srgbClr val="57BB8A"/>
                </a:solidFill>
              </a:rPr>
              <a:t>"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}                       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AA97C6-A992-5949-9B96-0E3A113A993D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03010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 dirty="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withValidity</a:t>
            </a:r>
            <a:r>
              <a:rPr lang="en-US" sz="2800" dirty="0">
                <a:solidFill>
                  <a:srgbClr val="A3A3A3"/>
                </a:solidFill>
              </a:rPr>
              <a:t>(</a:t>
            </a:r>
            <a:r>
              <a:rPr lang="en-US" sz="2800" dirty="0">
                <a:solidFill>
                  <a:srgbClr val="F4B400"/>
                </a:solidFill>
              </a:rPr>
              <a:t>10</a:t>
            </a:r>
            <a:r>
              <a:rPr lang="en-US" sz="2800" dirty="0">
                <a:solidFill>
                  <a:srgbClr val="A3A3A3"/>
                </a:solidFill>
              </a:rPr>
              <a:t>)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rgbClr val="000000"/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BC922F7-DC0B-264C-A6E0-83D595A32EF6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396869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onData</a:t>
            </a:r>
            <a:r>
              <a:rPr lang="en-US" sz="2800" dirty="0">
                <a:solidFill>
                  <a:srgbClr val="FFFFFF"/>
                </a:solidFill>
              </a:rPr>
              <a:t> 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obj</a:t>
            </a:r>
            <a:r>
              <a:rPr lang="en-US" sz="2800" dirty="0">
                <a:solidFill>
                  <a:srgbClr val="A3A3A3"/>
                </a:solidFill>
              </a:rPr>
              <a:t>, </a:t>
            </a:r>
            <a:r>
              <a:rPr lang="en-US" sz="2800" dirty="0" err="1">
                <a:solidFill>
                  <a:srgbClr val="FFFFFF"/>
                </a:solidFill>
              </a:rPr>
              <a:t>fromCache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-&gt; }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rgbClr val="A3A3A3"/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66BD19E-503D-D448-B3BB-00A24A83844E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38659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onRequestError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}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48030F5-B583-2F42-B60F-07655316C58B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25471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dinâmica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                  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onNotCached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}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rgbClr val="A3A3A3"/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E8E287A-CB2D-AA46-AC94-EF0C8E83B124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91361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onCompleted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}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concluída</a:t>
            </a:r>
            <a:endParaRPr lang="en-US" sz="2800" dirty="0" err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F9A365-EE8C-A846-A535-D43899073A96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667106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dinâmica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    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withCacheValidator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{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4B400"/>
                </a:solidFill>
              </a:rPr>
              <a:t>true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A3A3A3"/>
                </a:solidFill>
              </a:rPr>
              <a:t>} 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considerado</a:t>
            </a:r>
            <a:endParaRPr lang="en-US" sz="2800" dirty="0" err="1">
              <a:solidFill>
                <a:srgbClr val="000000"/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1128F19-BF3A-824B-BE0E-87D878F0C10D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62271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 err="1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rgbClr val="A3A3A3"/>
                </a:solidFill>
              </a:rPr>
              <a:t>.</a:t>
            </a:r>
            <a:r>
              <a:rPr lang="en-US" sz="2800" dirty="0">
                <a:solidFill>
                  <a:srgbClr val="FFFFFF"/>
                </a:solidFill>
              </a:rPr>
              <a:t>start</a:t>
            </a:r>
            <a:r>
              <a:rPr lang="en-US" sz="2800" dirty="0">
                <a:solidFill>
                  <a:srgbClr val="A3A3A3"/>
                </a:solidFill>
              </a:rPr>
              <a:t>(</a:t>
            </a:r>
            <a:r>
              <a:rPr lang="en-US" sz="2800" dirty="0">
                <a:solidFill>
                  <a:srgbClr val="F4B400"/>
                </a:solidFill>
              </a:rPr>
              <a:t>true</a:t>
            </a:r>
            <a:r>
              <a:rPr lang="en-US" sz="2800" dirty="0">
                <a:solidFill>
                  <a:srgbClr val="A3A3A3"/>
                </a:solidFill>
              </a:rPr>
              <a:t>)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                              //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rgbClr val="000000"/>
              </a:solidFill>
              <a:ea typeface="Verdana"/>
            </a:endParaRPr>
          </a:p>
          <a:p>
            <a:endParaRPr lang="en-US" sz="2800" dirty="0">
              <a:solidFill>
                <a:srgbClr val="FFFFFF"/>
              </a:solidFill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uiCache.dispose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andamento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348A1DA-8E00-AE4F-852C-DB76BCB73B2F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249341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828810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pt-BR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982757" y="2729121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856427"/>
            <a:ext cx="17989699" cy="123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dirty="0"/>
              <a:t>EXEMPLO DE IMPLEMENTAÇÃO DO CACHE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8AD9522-B896-6849-BC25-E77562EF735F}"/>
              </a:ext>
            </a:extLst>
          </p:cNvPr>
          <p:cNvSpPr txBox="1"/>
          <p:nvPr/>
        </p:nvSpPr>
        <p:spPr>
          <a:xfrm>
            <a:off x="2418660" y="3673521"/>
            <a:ext cx="899686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>
                <a:solidFill>
                  <a:srgbClr val="8642FF"/>
                </a:solidFill>
              </a:rPr>
              <a:t>O QUE ESSE CÓDIGO FAZ?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82AFFA-45D2-9245-932C-11AC43F98E7E}"/>
              </a:ext>
            </a:extLst>
          </p:cNvPr>
          <p:cNvSpPr/>
          <p:nvPr/>
        </p:nvSpPr>
        <p:spPr>
          <a:xfrm>
            <a:off x="2413000" y="4433616"/>
            <a:ext cx="20333515" cy="7810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ADD2E-2C02-48BE-8DDF-8CC33D3533F1}"/>
              </a:ext>
            </a:extLst>
          </p:cNvPr>
          <p:cNvSpPr txBox="1"/>
          <p:nvPr/>
        </p:nvSpPr>
        <p:spPr>
          <a:xfrm>
            <a:off x="2639130" y="5498184"/>
            <a:ext cx="1986389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MyDTO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::class.java)          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Inicializa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cache,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: storage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secundário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uiCache.forRequest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RestClient.getCreditCard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cardId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 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Configura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o Observable que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retornará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objeto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    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usingKey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"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dynamic_key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 }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dinâmica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do cache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withValidity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(10)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 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Validade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onData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{ obj,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fromCache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-&gt;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 // Devolve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objetos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quando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disponíveis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onRequestError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//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Erro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onNotCached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                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Não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há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dados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cache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onCompleted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}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                      // 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concluída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withCacheValidator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 true }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                      // (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Opcional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)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Identifica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deve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considerado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     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.start(true)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                                                     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//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Inicia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processamento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do cache 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chamad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de rede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Verdana"/>
            </a:endParaRPr>
          </a:p>
          <a:p>
            <a:endParaRPr lang="en-US" sz="2800" dirty="0">
              <a:solidFill>
                <a:srgbClr val="FFFFFF"/>
              </a:solidFill>
            </a:endParaRPr>
          </a:p>
          <a:p>
            <a:r>
              <a:rPr lang="en-US" sz="2800" dirty="0" err="1">
                <a:solidFill>
                  <a:srgbClr val="FFFFFF"/>
                </a:solidFill>
              </a:rPr>
              <a:t>uiCache</a:t>
            </a:r>
            <a:r>
              <a:rPr lang="en-US" sz="2800" dirty="0" err="1">
                <a:solidFill>
                  <a:srgbClr val="A3A3A3"/>
                </a:solidFill>
              </a:rPr>
              <a:t>.</a:t>
            </a:r>
            <a:r>
              <a:rPr lang="en-US" sz="2800" dirty="0" err="1">
                <a:solidFill>
                  <a:srgbClr val="FFFFFF"/>
                </a:solidFill>
              </a:rPr>
              <a:t>dispose</a:t>
            </a:r>
            <a:r>
              <a:rPr lang="en-US" sz="2800" dirty="0">
                <a:solidFill>
                  <a:srgbClr val="A3A3A3"/>
                </a:solidFill>
              </a:rPr>
              <a:t>()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                                                     //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Finaliza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qualquer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operação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em</a:t>
            </a:r>
            <a:r>
              <a:rPr lang="en-US" sz="2800" dirty="0">
                <a:solidFill>
                  <a:srgbClr val="A3A3A3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A3A3A3"/>
                </a:solidFill>
                <a:ea typeface="+mn-lt"/>
                <a:cs typeface="+mn-lt"/>
              </a:rPr>
              <a:t>andamento</a:t>
            </a:r>
            <a:endParaRPr lang="en-US" sz="2800" dirty="0" err="1">
              <a:ea typeface="Verdan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CD95F4E-A498-034C-8D23-93BD6F0097BA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18437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549425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25" y="693984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474875"/>
            <a:ext cx="17989699" cy="1424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6600" dirty="0"/>
              <a:t>APP PAGBANK – REVIEWS / </a:t>
            </a:r>
            <a:r>
              <a:rPr lang="en-US" sz="6600" dirty="0" err="1"/>
              <a:t>junho</a:t>
            </a:r>
            <a:r>
              <a:rPr lang="en-US" sz="6600" dirty="0"/>
              <a:t> 19</a:t>
            </a:r>
          </a:p>
          <a:p>
            <a:r>
              <a:rPr lang="en-US" sz="5400" dirty="0">
                <a:solidFill>
                  <a:srgbClr val="999999"/>
                </a:solidFill>
              </a:rPr>
              <a:t>ANDROID</a:t>
            </a:r>
            <a:endParaRPr sz="5400" dirty="0">
              <a:solidFill>
                <a:srgbClr val="999999"/>
              </a:solidFill>
            </a:endParaRP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0" name="Usuários ativos Ibanking">
            <a:extLst>
              <a:ext uri="{FF2B5EF4-FFF2-40B4-BE49-F238E27FC236}">
                <a16:creationId xmlns:a16="http://schemas.microsoft.com/office/drawing/2014/main" id="{FE05737D-F787-924E-B2C7-CD26423B2D99}"/>
              </a:ext>
            </a:extLst>
          </p:cNvPr>
          <p:cNvSpPr txBox="1"/>
          <p:nvPr/>
        </p:nvSpPr>
        <p:spPr>
          <a:xfrm>
            <a:off x="9761837" y="5133892"/>
            <a:ext cx="12923108" cy="2136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</a:t>
            </a:r>
            <a:r>
              <a:rPr lang="pt-BR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 </a:t>
            </a:r>
            <a:r>
              <a:rPr lang="pt-BR" sz="3000" dirty="0" err="1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app</a:t>
            </a:r>
            <a:r>
              <a:rPr lang="pt-BR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com a ultima atualização ficou mais rápido “</a:t>
            </a: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Device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Motorola Moto </a:t>
            </a:r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(5)/Moto </a:t>
            </a:r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OS: 8.1</a:t>
            </a: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Sentiment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pt-BR" sz="1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Positive</a:t>
            </a:r>
            <a:endParaRPr lang="pt-BR" sz="1600" dirty="0">
              <a:solidFill>
                <a:srgbClr val="999999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50000"/>
              </a:lnSpc>
            </a:pPr>
            <a:endParaRPr lang="pt-BR" sz="3000" dirty="0">
              <a:solidFill>
                <a:srgbClr val="999999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BE1386B6-9546-1346-ABB1-5046E8DD28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934539"/>
              </p:ext>
            </p:extLst>
          </p:nvPr>
        </p:nvGraphicFramePr>
        <p:xfrm>
          <a:off x="2412999" y="4921650"/>
          <a:ext cx="6735356" cy="63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D9E93DAA-2421-5C43-BF78-544CA1F9A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533" y="3589463"/>
            <a:ext cx="3183958" cy="1232182"/>
          </a:xfrm>
          <a:prstGeom prst="rect">
            <a:avLst/>
          </a:prstGeom>
        </p:spPr>
      </p:pic>
      <p:sp>
        <p:nvSpPr>
          <p:cNvPr id="12" name="Usuários ativos Ibanking">
            <a:extLst>
              <a:ext uri="{FF2B5EF4-FFF2-40B4-BE49-F238E27FC236}">
                <a16:creationId xmlns:a16="http://schemas.microsoft.com/office/drawing/2014/main" id="{953BA148-AE2C-AE44-909C-7F60F3765896}"/>
              </a:ext>
            </a:extLst>
          </p:cNvPr>
          <p:cNvSpPr txBox="1"/>
          <p:nvPr/>
        </p:nvSpPr>
        <p:spPr>
          <a:xfrm>
            <a:off x="5758906" y="3777302"/>
            <a:ext cx="109909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7200">
                <a:solidFill>
                  <a:srgbClr val="999999"/>
                </a:solidFill>
              </a:rPr>
              <a:t>4,8</a:t>
            </a:r>
          </a:p>
        </p:txBody>
      </p:sp>
      <p:sp>
        <p:nvSpPr>
          <p:cNvPr id="13" name="Usuários ativos Ibanking">
            <a:extLst>
              <a:ext uri="{FF2B5EF4-FFF2-40B4-BE49-F238E27FC236}">
                <a16:creationId xmlns:a16="http://schemas.microsoft.com/office/drawing/2014/main" id="{355A2D1F-1BFF-0545-88EA-69A10EF41B30}"/>
              </a:ext>
            </a:extLst>
          </p:cNvPr>
          <p:cNvSpPr txBox="1"/>
          <p:nvPr/>
        </p:nvSpPr>
        <p:spPr>
          <a:xfrm>
            <a:off x="5605346" y="3342225"/>
            <a:ext cx="1535682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2800" dirty="0">
                <a:solidFill>
                  <a:srgbClr val="999999"/>
                </a:solidFill>
              </a:rPr>
              <a:t>NOTA </a:t>
            </a:r>
            <a:r>
              <a:rPr lang="en-US" sz="2800" dirty="0" err="1">
                <a:solidFill>
                  <a:srgbClr val="999999"/>
                </a:solidFill>
              </a:rPr>
              <a:t>média</a:t>
            </a:r>
            <a:endParaRPr lang="en-US" sz="2800" dirty="0">
              <a:solidFill>
                <a:srgbClr val="999999"/>
              </a:solidFill>
            </a:endParaRPr>
          </a:p>
        </p:txBody>
      </p:sp>
      <p:sp>
        <p:nvSpPr>
          <p:cNvPr id="15" name="Usuários ativos Ibanking">
            <a:extLst>
              <a:ext uri="{FF2B5EF4-FFF2-40B4-BE49-F238E27FC236}">
                <a16:creationId xmlns:a16="http://schemas.microsoft.com/office/drawing/2014/main" id="{8139A7CF-0BFB-BC43-AFD8-FDD92C423B5B}"/>
              </a:ext>
            </a:extLst>
          </p:cNvPr>
          <p:cNvSpPr txBox="1"/>
          <p:nvPr/>
        </p:nvSpPr>
        <p:spPr>
          <a:xfrm>
            <a:off x="9761838" y="3890865"/>
            <a:ext cx="796957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 dirty="0" err="1">
                <a:solidFill>
                  <a:srgbClr val="8642FF"/>
                </a:solidFill>
              </a:rPr>
              <a:t>REVIEws</a:t>
            </a:r>
            <a:r>
              <a:rPr lang="en-US" sz="4000" dirty="0">
                <a:solidFill>
                  <a:srgbClr val="8642FF"/>
                </a:solidFill>
              </a:rPr>
              <a:t> google play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6D3B4C1-D475-6B47-8E3B-8CEB469077CB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39D1037-7C7D-EC4E-BFA3-1BF913B44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0885" y="9198479"/>
            <a:ext cx="24382412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Usuários ativos Ibanking">
            <a:extLst>
              <a:ext uri="{FF2B5EF4-FFF2-40B4-BE49-F238E27FC236}">
                <a16:creationId xmlns:a16="http://schemas.microsoft.com/office/drawing/2014/main" id="{D298DCD8-7DE5-0748-8A5C-CCE48F18CCA7}"/>
              </a:ext>
            </a:extLst>
          </p:cNvPr>
          <p:cNvSpPr txBox="1"/>
          <p:nvPr/>
        </p:nvSpPr>
        <p:spPr>
          <a:xfrm>
            <a:off x="4217198" y="12301292"/>
            <a:ext cx="796957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 dirty="0">
                <a:solidFill>
                  <a:srgbClr val="8642FF"/>
                </a:solidFill>
              </a:rPr>
              <a:t>52,498 REVIEWS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FB1AC4-AFE3-5946-8946-5C5036745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1837" y="4761315"/>
            <a:ext cx="2562030" cy="718145"/>
          </a:xfrm>
          <a:prstGeom prst="rect">
            <a:avLst/>
          </a:prstGeom>
        </p:spPr>
      </p:pic>
      <p:sp>
        <p:nvSpPr>
          <p:cNvPr id="20" name="Usuários ativos Ibanking">
            <a:extLst>
              <a:ext uri="{FF2B5EF4-FFF2-40B4-BE49-F238E27FC236}">
                <a16:creationId xmlns:a16="http://schemas.microsoft.com/office/drawing/2014/main" id="{D11A8891-FD35-DD47-8B84-DF3F6D561D25}"/>
              </a:ext>
            </a:extLst>
          </p:cNvPr>
          <p:cNvSpPr txBox="1"/>
          <p:nvPr/>
        </p:nvSpPr>
        <p:spPr>
          <a:xfrm>
            <a:off x="9761837" y="7535456"/>
            <a:ext cx="12923108" cy="154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</a:t>
            </a:r>
            <a:r>
              <a:rPr lang="pt-BR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um aplicativo de banco ótimo e prático “</a:t>
            </a:r>
          </a:p>
          <a:p>
            <a:endParaRPr lang="pt-BR" sz="100" b="1" dirty="0">
              <a:solidFill>
                <a:schemeClr val="tx1"/>
              </a:solidFill>
            </a:endParaRP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Device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Motorola Moto </a:t>
            </a:r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(6)/Moto </a:t>
            </a:r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OS: 8.1</a:t>
            </a: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Sentiment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pt-BR" sz="1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Positive</a:t>
            </a:r>
            <a:endParaRPr lang="pt-BR" sz="1600" dirty="0">
              <a:solidFill>
                <a:srgbClr val="999999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A85576E-E2AA-BB4F-ABEE-21C91ED6E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1837" y="6961852"/>
            <a:ext cx="2562030" cy="718145"/>
          </a:xfrm>
          <a:prstGeom prst="rect">
            <a:avLst/>
          </a:prstGeom>
        </p:spPr>
      </p:pic>
      <p:sp>
        <p:nvSpPr>
          <p:cNvPr id="23" name="Usuários ativos Ibanking">
            <a:extLst>
              <a:ext uri="{FF2B5EF4-FFF2-40B4-BE49-F238E27FC236}">
                <a16:creationId xmlns:a16="http://schemas.microsoft.com/office/drawing/2014/main" id="{E1044B07-752D-E347-9110-416C91B3AA93}"/>
              </a:ext>
            </a:extLst>
          </p:cNvPr>
          <p:cNvSpPr txBox="1"/>
          <p:nvPr/>
        </p:nvSpPr>
        <p:spPr>
          <a:xfrm>
            <a:off x="9761837" y="9927333"/>
            <a:ext cx="12923108" cy="1533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</a:t>
            </a:r>
            <a:r>
              <a:rPr lang="pt-BR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BOM </a:t>
            </a:r>
            <a:r>
              <a:rPr lang="pt-BR" sz="3000" dirty="0" err="1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</a:t>
            </a:r>
            <a:r>
              <a:rPr lang="pt-BR" sz="3000" dirty="0">
                <a:solidFill>
                  <a:srgbClr val="999999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+ FACILITA A VIDA“</a:t>
            </a: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Device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SAMSUNG GALAXY J5 PRIME</a:t>
            </a:r>
          </a:p>
          <a:p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OS: 8.0</a:t>
            </a:r>
          </a:p>
          <a:p>
            <a:r>
              <a:rPr 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Sentiment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pt-BR" sz="1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Positive</a:t>
            </a:r>
            <a:endParaRPr lang="pt-BR" sz="1600" dirty="0">
              <a:solidFill>
                <a:srgbClr val="999999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057BAEB-4EB7-0B46-BB4C-E2F0EF1A4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8911" y="9352156"/>
            <a:ext cx="2387600" cy="8636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1E2DE416-8373-434C-8312-D87D7CD3A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79684" y="9442461"/>
            <a:ext cx="711200" cy="71120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43DD1A7-380A-6049-88A2-F1A542B9AFE1}"/>
              </a:ext>
            </a:extLst>
          </p:cNvPr>
          <p:cNvSpPr txBox="1"/>
          <p:nvPr/>
        </p:nvSpPr>
        <p:spPr>
          <a:xfrm>
            <a:off x="9761837" y="11896180"/>
            <a:ext cx="347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</a:t>
            </a:r>
            <a:r>
              <a:rPr lang="pt-BR" dirty="0" err="1"/>
              <a:t>App</a:t>
            </a:r>
            <a:r>
              <a:rPr lang="pt-BR" dirty="0"/>
              <a:t> </a:t>
            </a:r>
            <a:r>
              <a:rPr lang="pt-BR" dirty="0" err="1"/>
              <a:t>Bot</a:t>
            </a:r>
            <a:endParaRPr lang="pt-BR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B0C116C7-F8AA-E142-8236-75F7A4EF15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08899" y="9798061"/>
            <a:ext cx="2387600" cy="2387600"/>
          </a:xfrm>
          <a:prstGeom prst="rect">
            <a:avLst/>
          </a:prstGeom>
        </p:spPr>
      </p:pic>
      <p:sp>
        <p:nvSpPr>
          <p:cNvPr id="28" name="Usuários ativos Ibanking">
            <a:extLst>
              <a:ext uri="{FF2B5EF4-FFF2-40B4-BE49-F238E27FC236}">
                <a16:creationId xmlns:a16="http://schemas.microsoft.com/office/drawing/2014/main" id="{3163E36F-41C9-1140-B0E6-766466096167}"/>
              </a:ext>
            </a:extLst>
          </p:cNvPr>
          <p:cNvSpPr txBox="1"/>
          <p:nvPr/>
        </p:nvSpPr>
        <p:spPr>
          <a:xfrm>
            <a:off x="3080939" y="11601260"/>
            <a:ext cx="796957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5400" cap="all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4000" dirty="0">
                <a:solidFill>
                  <a:srgbClr val="8642FF"/>
                </a:solidFill>
              </a:rPr>
              <a:t> INSTALAÇÕES : 5.000.000,00 +</a:t>
            </a:r>
          </a:p>
        </p:txBody>
      </p:sp>
    </p:spTree>
    <p:extLst>
      <p:ext uri="{BB962C8B-B14F-4D97-AF65-F5344CB8AC3E}">
        <p14:creationId xmlns:p14="http://schemas.microsoft.com/office/powerpoint/2010/main" val="1798028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D87DDCD-06AF-0C44-91E7-CF1CD7872C27}"/>
              </a:ext>
            </a:extLst>
          </p:cNvPr>
          <p:cNvSpPr txBox="1"/>
          <p:nvPr/>
        </p:nvSpPr>
        <p:spPr>
          <a:xfrm>
            <a:off x="2513827" y="5838738"/>
            <a:ext cx="1889755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800">
                <a:solidFill>
                  <a:schemeClr val="bg1"/>
                </a:solidFill>
                <a:latin typeface="DIN Condensed" pitchFamily="2" charset="0"/>
              </a:rPr>
              <a:t>OBRIGADO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C8BBFF9-6929-6346-B5D1-14915D1521AC}"/>
              </a:ext>
            </a:extLst>
          </p:cNvPr>
          <p:cNvCxnSpPr/>
          <p:nvPr/>
        </p:nvCxnSpPr>
        <p:spPr>
          <a:xfrm flipV="1">
            <a:off x="15073745" y="-64056"/>
            <a:ext cx="5874328" cy="43780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73C137B-C022-6B4E-A008-2C972F50BD3C}"/>
              </a:ext>
            </a:extLst>
          </p:cNvPr>
          <p:cNvCxnSpPr>
            <a:cxnSpLocks/>
          </p:cNvCxnSpPr>
          <p:nvPr/>
        </p:nvCxnSpPr>
        <p:spPr>
          <a:xfrm flipV="1">
            <a:off x="3879271" y="10115014"/>
            <a:ext cx="4832929" cy="36009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024A84-7C44-304C-B822-8FCD03F15494}"/>
              </a:ext>
            </a:extLst>
          </p:cNvPr>
          <p:cNvSpPr txBox="1"/>
          <p:nvPr/>
        </p:nvSpPr>
        <p:spPr>
          <a:xfrm>
            <a:off x="7061871" y="5431821"/>
            <a:ext cx="10258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T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R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I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L  H  A      A  N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D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R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O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I</a:t>
            </a:r>
            <a:r>
              <a:rPr lang="pt-BR" sz="3600">
                <a:solidFill>
                  <a:srgbClr val="535353"/>
                </a:solidFill>
                <a:latin typeface="DIN Condensed" pitchFamily="2" charset="0"/>
              </a:rPr>
              <a:t>  </a:t>
            </a:r>
            <a:r>
              <a:rPr lang="pt-BR" sz="3600" err="1">
                <a:solidFill>
                  <a:srgbClr val="535353"/>
                </a:solidFill>
                <a:latin typeface="DIN Condensed" pitchFamily="2" charset="0"/>
              </a:rPr>
              <a:t>D</a:t>
            </a:r>
            <a:endParaRPr lang="pt-BR" sz="3600">
              <a:solidFill>
                <a:srgbClr val="535353"/>
              </a:solidFill>
              <a:latin typeface="DIN Condensed" pitchFamily="2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0C4F85-5F06-CB40-9657-15766AAE6B3A}"/>
              </a:ext>
            </a:extLst>
          </p:cNvPr>
          <p:cNvSpPr txBox="1"/>
          <p:nvPr/>
        </p:nvSpPr>
        <p:spPr>
          <a:xfrm>
            <a:off x="18379440" y="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CC45CD-3EC6-024D-ADB8-E7063034473C}"/>
              </a:ext>
            </a:extLst>
          </p:cNvPr>
          <p:cNvSpPr txBox="1"/>
          <p:nvPr/>
        </p:nvSpPr>
        <p:spPr>
          <a:xfrm>
            <a:off x="15064740" y="1028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BEF5C7AF-39AD-9842-83E7-C2D128C0F4EB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latin typeface="DIN Condensed" pitchFamily="2" charset="0"/>
              </a:rPr>
              <a:t>TDC2019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6D0F1AD-78D3-8943-81DB-86B91CAEF403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42ABBDC-B013-B248-8D24-C8DA1DB6F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041" y="1109623"/>
            <a:ext cx="5874328" cy="587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5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">
            <a:extLst>
              <a:ext uri="{FF2B5EF4-FFF2-40B4-BE49-F238E27FC236}">
                <a16:creationId xmlns:a16="http://schemas.microsoft.com/office/drawing/2014/main" id="{6F75003D-49C1-2447-8B57-D6947C70B607}"/>
              </a:ext>
            </a:extLst>
          </p:cNvPr>
          <p:cNvSpPr/>
          <p:nvPr/>
        </p:nvSpPr>
        <p:spPr>
          <a:xfrm>
            <a:off x="549425" y="693985"/>
            <a:ext cx="22749002" cy="12328030"/>
          </a:xfrm>
          <a:prstGeom prst="rect">
            <a:avLst/>
          </a:prstGeom>
          <a:solidFill>
            <a:srgbClr val="F6F6F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04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25" y="693984"/>
            <a:ext cx="5892417" cy="2793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Adição de fundos">
            <a:extLst>
              <a:ext uri="{FF2B5EF4-FFF2-40B4-BE49-F238E27FC236}">
                <a16:creationId xmlns:a16="http://schemas.microsoft.com/office/drawing/2014/main" id="{BB514BF2-57DC-4F4E-BF12-C9BA735DEADB}"/>
              </a:ext>
            </a:extLst>
          </p:cNvPr>
          <p:cNvSpPr txBox="1"/>
          <p:nvPr/>
        </p:nvSpPr>
        <p:spPr>
          <a:xfrm>
            <a:off x="2413000" y="1474875"/>
            <a:ext cx="17989699" cy="1424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10000" cap="all">
                <a:solidFill>
                  <a:srgbClr val="FF4F70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r>
              <a:rPr lang="en-US" sz="6600" dirty="0"/>
              <a:t>Link da </a:t>
            </a:r>
            <a:r>
              <a:rPr lang="en-US" sz="6600" dirty="0" err="1"/>
              <a:t>apresentação</a:t>
            </a:r>
            <a:r>
              <a:rPr lang="en-US" sz="6600" dirty="0"/>
              <a:t> / </a:t>
            </a:r>
            <a:r>
              <a:rPr lang="en-US" sz="6600" dirty="0" err="1"/>
              <a:t>github</a:t>
            </a:r>
            <a:endParaRPr lang="en-US" sz="6600" dirty="0"/>
          </a:p>
          <a:p>
            <a:r>
              <a:rPr lang="en-US" sz="5400" dirty="0" err="1">
                <a:solidFill>
                  <a:srgbClr val="999999"/>
                </a:solidFill>
              </a:rPr>
              <a:t>qrcode</a:t>
            </a:r>
            <a:endParaRPr sz="5400" dirty="0">
              <a:solidFill>
                <a:srgbClr val="999999"/>
              </a:solidFill>
            </a:endParaRP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7A32AAA-6C6C-C345-BFBB-CE8AB7FD3C29}"/>
              </a:ext>
            </a:extLst>
          </p:cNvPr>
          <p:cNvSpPr/>
          <p:nvPr/>
        </p:nvSpPr>
        <p:spPr>
          <a:xfrm>
            <a:off x="20636489" y="1109623"/>
            <a:ext cx="2551814" cy="1076547"/>
          </a:xfrm>
          <a:prstGeom prst="roundRect">
            <a:avLst/>
          </a:prstGeom>
          <a:noFill/>
          <a:ln>
            <a:solidFill>
              <a:srgbClr val="53535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>
                <a:solidFill>
                  <a:srgbClr val="535353"/>
                </a:solidFill>
                <a:latin typeface="DIN Condensed" pitchFamily="2" charset="0"/>
              </a:rPr>
              <a:t>TDC2019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6D3B4C1-D475-6B47-8E3B-8CEB469077CB}"/>
              </a:ext>
            </a:extLst>
          </p:cNvPr>
          <p:cNvSpPr txBox="1"/>
          <p:nvPr/>
        </p:nvSpPr>
        <p:spPr>
          <a:xfrm>
            <a:off x="12714749" y="13211558"/>
            <a:ext cx="12057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8E4319-A251-2D4C-A469-FF94FC61D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77" y="3089295"/>
            <a:ext cx="8580898" cy="85808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1EC14E5-7DD8-AE41-91F8-97374C88C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971" y="8736167"/>
            <a:ext cx="2422098" cy="24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449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-Design-Lab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E9917859A3D094D8B61D9009AB4613B" ma:contentTypeVersion="12" ma:contentTypeDescription="Crie um novo documento." ma:contentTypeScope="" ma:versionID="47d4f2cbe91bff6237d22e9126d16423">
  <xsd:schema xmlns:xsd="http://www.w3.org/2001/XMLSchema" xmlns:xs="http://www.w3.org/2001/XMLSchema" xmlns:p="http://schemas.microsoft.com/office/2006/metadata/properties" xmlns:ns1="http://schemas.microsoft.com/sharepoint/v3" xmlns:ns2="63f30969-79c2-49d6-98a9-a330f2babc24" xmlns:ns3="a27ac8c6-3d99-481f-a819-8369cf1647d3" targetNamespace="http://schemas.microsoft.com/office/2006/metadata/properties" ma:root="true" ma:fieldsID="b84fdec032f9007ec4c2238d801d0aa7" ns1:_="" ns2:_="" ns3:_="">
    <xsd:import namespace="http://schemas.microsoft.com/sharepoint/v3"/>
    <xsd:import namespace="63f30969-79c2-49d6-98a9-a330f2babc24"/>
    <xsd:import namespace="a27ac8c6-3d99-481f-a819-8369cf1647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30969-79c2-49d6-98a9-a330f2bab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ac8c6-3d99-481f-a819-8369cf1647d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F15EE6-DD61-4257-94A5-DB7D74FF7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6BA802-40E9-4F81-96BC-9D5C27F181CE}">
  <ds:schemaRefs>
    <ds:schemaRef ds:uri="http://purl.org/dc/dcmitype/"/>
    <ds:schemaRef ds:uri="http://purl.org/dc/elements/1.1/"/>
    <ds:schemaRef ds:uri="http://schemas.microsoft.com/office/2006/documentManagement/types"/>
    <ds:schemaRef ds:uri="a27ac8c6-3d99-481f-a819-8369cf1647d3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63f30969-79c2-49d6-98a9-a330f2babc24"/>
    <ds:schemaRef ds:uri="http://schemas.microsoft.com/sharepoint/v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E9EB27A-0D1C-4EDF-86B4-43AA27A0A3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3f30969-79c2-49d6-98a9-a330f2babc24"/>
    <ds:schemaRef ds:uri="a27ac8c6-3d99-481f-a819-8369cf1647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2867</TotalTime>
  <Words>564</Words>
  <Application>Microsoft Macintosh PowerPoint</Application>
  <PresentationFormat>Personalizar</PresentationFormat>
  <Paragraphs>284</Paragraphs>
  <Slides>25</Slides>
  <Notes>7</Notes>
  <HiddenSlides>0</HiddenSlides>
  <MMClips>7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5" baseType="lpstr">
      <vt:lpstr>Arial</vt:lpstr>
      <vt:lpstr>Calibri</vt:lpstr>
      <vt:lpstr>DIN Condensed</vt:lpstr>
      <vt:lpstr>Helvetica</vt:lpstr>
      <vt:lpstr>Helvetica Neue</vt:lpstr>
      <vt:lpstr>Helvetica Neue Light</vt:lpstr>
      <vt:lpstr>Roboto</vt:lpstr>
      <vt:lpstr>Verdana</vt:lpstr>
      <vt:lpstr>Wingdings</vt:lpstr>
      <vt:lpstr>Tema-Design-Lab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Joel Heller de Paula</dc:creator>
  <cp:lastModifiedBy>Jean Rodrigo Dalbon Cunha</cp:lastModifiedBy>
  <cp:revision>23</cp:revision>
  <cp:lastPrinted>2019-07-17T14:05:19Z</cp:lastPrinted>
  <dcterms:created xsi:type="dcterms:W3CDTF">2018-11-21T16:54:08Z</dcterms:created>
  <dcterms:modified xsi:type="dcterms:W3CDTF">2019-07-18T13:25:15Z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0x010100FE9917859A3D094D8B61D9009AB4613B</vt:lpwstr>
  </property>
  <property fmtid="{D5CDD505-2E9C-101B-9397-08002B2CF9AE}" pid="3" name="Order">
    <vt:r8>233400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AuthorIds_UIVersion_512">
    <vt:lpwstr>60</vt:lpwstr>
  </property>
  <property fmtid="{D5CDD505-2E9C-101B-9397-08002B2CF9AE}" pid="11" name="AuthorIds_UIVersion_1024">
    <vt:lpwstr>6</vt:lpwstr>
  </property>
</Properties>
</file>