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87"/>
  </p:notesMasterIdLst>
  <p:handoutMasterIdLst>
    <p:handoutMasterId r:id="rId88"/>
  </p:handoutMasterIdLst>
  <p:sldIdLst>
    <p:sldId id="256" r:id="rId2"/>
    <p:sldId id="324" r:id="rId3"/>
    <p:sldId id="403" r:id="rId4"/>
    <p:sldId id="318" r:id="rId5"/>
    <p:sldId id="319" r:id="rId6"/>
    <p:sldId id="299" r:id="rId7"/>
    <p:sldId id="320" r:id="rId8"/>
    <p:sldId id="323" r:id="rId9"/>
    <p:sldId id="321" r:id="rId10"/>
    <p:sldId id="337" r:id="rId11"/>
    <p:sldId id="325" r:id="rId12"/>
    <p:sldId id="326" r:id="rId13"/>
    <p:sldId id="327" r:id="rId14"/>
    <p:sldId id="328" r:id="rId15"/>
    <p:sldId id="329" r:id="rId16"/>
    <p:sldId id="330" r:id="rId17"/>
    <p:sldId id="335" r:id="rId18"/>
    <p:sldId id="336" r:id="rId19"/>
    <p:sldId id="322" r:id="rId20"/>
    <p:sldId id="332" r:id="rId21"/>
    <p:sldId id="333" r:id="rId22"/>
    <p:sldId id="334" r:id="rId23"/>
    <p:sldId id="338" r:id="rId24"/>
    <p:sldId id="339" r:id="rId25"/>
    <p:sldId id="342" r:id="rId26"/>
    <p:sldId id="341" r:id="rId27"/>
    <p:sldId id="343" r:id="rId28"/>
    <p:sldId id="344" r:id="rId29"/>
    <p:sldId id="346" r:id="rId30"/>
    <p:sldId id="347" r:id="rId31"/>
    <p:sldId id="348" r:id="rId32"/>
    <p:sldId id="340" r:id="rId33"/>
    <p:sldId id="350" r:id="rId34"/>
    <p:sldId id="351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1" r:id="rId44"/>
    <p:sldId id="363" r:id="rId45"/>
    <p:sldId id="364" r:id="rId46"/>
    <p:sldId id="362" r:id="rId47"/>
    <p:sldId id="365" r:id="rId48"/>
    <p:sldId id="367" r:id="rId49"/>
    <p:sldId id="366" r:id="rId50"/>
    <p:sldId id="368" r:id="rId51"/>
    <p:sldId id="369" r:id="rId52"/>
    <p:sldId id="370" r:id="rId53"/>
    <p:sldId id="371" r:id="rId54"/>
    <p:sldId id="372" r:id="rId55"/>
    <p:sldId id="373" r:id="rId56"/>
    <p:sldId id="374" r:id="rId57"/>
    <p:sldId id="375" r:id="rId58"/>
    <p:sldId id="376" r:id="rId59"/>
    <p:sldId id="377" r:id="rId60"/>
    <p:sldId id="378" r:id="rId61"/>
    <p:sldId id="381" r:id="rId62"/>
    <p:sldId id="379" r:id="rId63"/>
    <p:sldId id="380" r:id="rId64"/>
    <p:sldId id="384" r:id="rId65"/>
    <p:sldId id="382" r:id="rId66"/>
    <p:sldId id="383" r:id="rId67"/>
    <p:sldId id="385" r:id="rId68"/>
    <p:sldId id="386" r:id="rId69"/>
    <p:sldId id="388" r:id="rId70"/>
    <p:sldId id="389" r:id="rId71"/>
    <p:sldId id="390" r:id="rId72"/>
    <p:sldId id="391" r:id="rId73"/>
    <p:sldId id="392" r:id="rId74"/>
    <p:sldId id="393" r:id="rId75"/>
    <p:sldId id="394" r:id="rId76"/>
    <p:sldId id="395" r:id="rId77"/>
    <p:sldId id="396" r:id="rId78"/>
    <p:sldId id="398" r:id="rId79"/>
    <p:sldId id="397" r:id="rId80"/>
    <p:sldId id="399" r:id="rId81"/>
    <p:sldId id="400" r:id="rId82"/>
    <p:sldId id="401" r:id="rId83"/>
    <p:sldId id="402" r:id="rId84"/>
    <p:sldId id="387" r:id="rId85"/>
    <p:sldId id="280" r:id="rId86"/>
  </p:sldIdLst>
  <p:sldSz cx="9144000" cy="5143500" type="screen16x9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47" autoAdjust="0"/>
  </p:normalViewPr>
  <p:slideViewPr>
    <p:cSldViewPr>
      <p:cViewPr varScale="1">
        <p:scale>
          <a:sx n="148" d="100"/>
          <a:sy n="148" d="100"/>
        </p:scale>
        <p:origin x="208" y="11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00954FD-0B98-4946-AB61-3BE3CB4A81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90DA839A-139D-9146-8BAE-7AD7D94A3A9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D0853810-277B-354A-837A-0F3266A09F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5FBF8EB9-4E48-084D-96C9-E92AC5A6900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997843-5F40-794F-97C1-391A40C02229}" type="slidenum">
              <a:rPr lang="pt-BR" altLang="en-US"/>
              <a:pPr/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D0AA2A5-564C-8145-8B62-7BB6E06C29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C0E2740-D075-C848-972B-97EE46416D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8B86414B-A45D-324F-9271-CBD13E52B86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24FE784-EE8E-654F-864B-E667EA829B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01DE55E4-8AF3-AE4B-A072-22D3B76D687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0BD6D784-873E-C540-BE8D-506F8B690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4C82D4-F113-3D43-8808-81CEEBA80226}" type="slidenum">
              <a:rPr lang="pt-BR" altLang="en-US"/>
              <a:pPr/>
              <a:t>‹#›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E3418D48-DB63-A044-BD4E-DDDCFFC82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E963C535-08CB-F448-86C8-83506518ED8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90549E28-FC9F-6848-8AFD-CE86BF3B76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6974BE58-6F01-6043-B199-E245CD48C9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B7C676CD-9A94-2D44-8FD0-BE9F0EB769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7D4F6FA7-43DA-5648-B07D-175089E4C8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D053FE7E-9054-1F46-A187-1B07ACE212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941EE05B-EFEE-EC4E-8EC5-D57F8AD53B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FB0F2AC7-EAAF-E949-822E-A1044D080F8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7867593F-121C-0C42-ABE3-3DB32547EC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9B6D36C9-F438-344D-A849-EE87C0F8ED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F7751285-36B2-A946-AB0C-8E64FB0FE6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D549873E-C1D6-E040-BD45-FB303990D1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C32F8568-0DB0-1E42-86D1-71E8F7F48E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5F05E63E-DBC7-C846-BB0B-C3CC579738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6CF17448-3293-AB48-9E17-66F7CBB5AC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pt-BR" noProof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6516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B4E64-C37B-A74C-A114-BAA4B1CEB1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85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96D6CE-A4A0-0D44-B37B-B26C3189BE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29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3C990-CD59-F44B-8FF9-EFEC7AF141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10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5ACDB0-AFBF-3441-A45A-25E584270E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64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C6EAD-1548-1647-86C7-9A316D82AC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09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9375B8-9F83-8546-940A-20457BE6A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86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84E40-3C83-624A-8BE5-CBB54953FC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917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9D015-A58A-C148-B097-1D4CA5BC58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360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D2667-9A87-DB4D-986A-6A5ACA4A36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937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1802B-6A58-0C49-AA06-5FFB13ED4F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937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D52E5FB7-8E29-224E-8034-5A4F282021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E1D90807-738E-BD4D-8DCA-80DD08C285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FC3D7CCF-BF20-7B4A-864C-EC5A2062F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2A3D25A1-EB41-944E-AB5C-8ADE1932706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2FD2EE06-0F3D-0841-8C2F-4C377BC0C3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B52853C8-5304-9D47-97BD-78ED8780BB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630B14D8-E33C-2C4E-962F-676F503190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1B54E195-4F88-DD42-8598-AD0A662E51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08502AF6-BCD8-7641-B27A-CA1AB5A390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D0D642F4-ACE5-CD42-9A14-211FE20F1A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8F34840C-5A68-FB4E-BC40-C5C8DFFD3D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18F05E31-5618-6148-BA75-8842AEE2F4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59AC7C42-7ECF-6C44-B696-D87BFB21CC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en-US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F4E65E0B-93A3-694D-BB35-93BA0BFB1F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91B6743D-23F2-934E-BD55-F9D12E00DC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A9D96DC0-52D4-1447-89D8-AE1FB3B368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71BE153B-F57E-3849-A42B-A2B2E50C6A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6589BA54-CBD2-2A45-97E5-0B7BAB349A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919FDC-FF5C-0841-8E0A-DD926A9D624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29" y="4585006"/>
            <a:ext cx="1372046" cy="4711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F3E45A-14F4-DD45-8D53-B751EAACA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50704" y="4730750"/>
            <a:ext cx="1442592" cy="2889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BA00"/>
                </a:solidFill>
                <a:latin typeface="Avenir Roman" panose="02000503020000020003" pitchFamily="2" charset="0"/>
              </a:defRPr>
            </a:lvl1pPr>
          </a:lstStyle>
          <a:p>
            <a:r>
              <a:rPr lang="pt-BR" dirty="0" err="1"/>
              <a:t>yadax.com.br</a:t>
            </a:r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Blip>
          <a:blip r:embed="rId15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Blip>
          <a:blip r:embed="rId15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4data.com.br/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semantix.com.br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D5B0EF3-DE97-474A-B6DC-8FB2C953A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003550"/>
            <a:ext cx="7847012" cy="595313"/>
          </a:xfrm>
        </p:spPr>
        <p:txBody>
          <a:bodyPr/>
          <a:lstStyle/>
          <a:p>
            <a:pPr algn="ctr"/>
            <a:r>
              <a:rPr lang="pt-BR" altLang="en-US" b="1" dirty="0"/>
              <a:t>Trilha – Banco de Dados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1432BAD-F837-7447-8D74-1E455B21C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188" y="36512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en-US" sz="2000" b="1" dirty="0"/>
              <a:t>Adriano Bonacin</a:t>
            </a:r>
          </a:p>
        </p:txBody>
      </p:sp>
      <p:sp>
        <p:nvSpPr>
          <p:cNvPr id="14340" name="Text Box 18">
            <a:extLst>
              <a:ext uri="{FF2B5EF4-FFF2-40B4-BE49-F238E27FC236}">
                <a16:creationId xmlns:a16="http://schemas.microsoft.com/office/drawing/2014/main" id="{A54D67B7-1CA6-4844-BA10-8C7A58899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925888"/>
            <a:ext cx="784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en-US" dirty="0"/>
              <a:t>DBA, Arquiteto </a:t>
            </a:r>
            <a:r>
              <a:rPr lang="pt-BR" altLang="en-US" dirty="0" err="1"/>
              <a:t>Bigdata</a:t>
            </a:r>
            <a:r>
              <a:rPr lang="pt-BR" altLang="en-US" dirty="0"/>
              <a:t> &amp; </a:t>
            </a:r>
            <a:r>
              <a:rPr lang="pt-BR" altLang="en-US" dirty="0" err="1"/>
              <a:t>Cloud</a:t>
            </a:r>
            <a:r>
              <a:rPr lang="pt-BR" altLang="en-US" dirty="0"/>
              <a:t> AWS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2316CA-6651-054F-A48D-F267744F2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3507854"/>
            <a:ext cx="7772400" cy="1008112"/>
          </a:xfrm>
        </p:spPr>
        <p:txBody>
          <a:bodyPr/>
          <a:lstStyle/>
          <a:p>
            <a:pPr algn="ctr"/>
            <a:r>
              <a:rPr lang="pt-BR" dirty="0"/>
              <a:t>Segurança no Oracle:</a:t>
            </a:r>
            <a:br>
              <a:rPr lang="pt-BR" dirty="0"/>
            </a:br>
            <a:r>
              <a:rPr lang="pt-BR" dirty="0"/>
              <a:t>Quais opções temos?  </a:t>
            </a:r>
          </a:p>
        </p:txBody>
      </p:sp>
    </p:spTree>
    <p:extLst>
      <p:ext uri="{BB962C8B-B14F-4D97-AF65-F5344CB8AC3E}">
        <p14:creationId xmlns:p14="http://schemas.microsoft.com/office/powerpoint/2010/main" val="121243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7F748-E1B4-BC42-A045-296980B0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Contatos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C13B4-8F15-A54C-950A-8C92A6061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Adriano Bonacin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62EF3A3-C871-BA4B-9684-914550073D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842" y="2115373"/>
            <a:ext cx="2526875" cy="252687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1807B2-3276-EE44-A989-45DBEAF6D7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 err="1"/>
              <a:t>https</a:t>
            </a:r>
            <a:r>
              <a:rPr lang="pt-BR" dirty="0"/>
              <a:t>://</a:t>
            </a:r>
            <a:r>
              <a:rPr lang="pt-BR" dirty="0" err="1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EA0A883-3A9B-1A47-B8CA-87901CA255B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73192" y="1896313"/>
            <a:ext cx="2745935" cy="274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0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A0C32-B5E8-5A45-A391-555733A7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Pessoal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C6863-6600-6744-BF91-6830F278A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Oracle (OCP DBA e PL/SQL)</a:t>
            </a:r>
          </a:p>
          <a:p>
            <a:r>
              <a:rPr lang="pt-BR" dirty="0"/>
              <a:t>AWS (</a:t>
            </a:r>
            <a:r>
              <a:rPr lang="pt-BR" dirty="0" err="1"/>
              <a:t>Assoc</a:t>
            </a:r>
            <a:r>
              <a:rPr lang="pt-BR" dirty="0"/>
              <a:t> </a:t>
            </a:r>
            <a:r>
              <a:rPr lang="pt-BR" dirty="0" err="1"/>
              <a:t>Dev</a:t>
            </a:r>
            <a:r>
              <a:rPr lang="pt-BR" dirty="0"/>
              <a:t>/SA e </a:t>
            </a:r>
            <a:r>
              <a:rPr lang="pt-BR" dirty="0" err="1"/>
              <a:t>Spec</a:t>
            </a:r>
            <a:r>
              <a:rPr lang="pt-BR" dirty="0"/>
              <a:t> </a:t>
            </a:r>
            <a:r>
              <a:rPr lang="pt-BR" dirty="0" err="1"/>
              <a:t>Bigdata</a:t>
            </a:r>
            <a:r>
              <a:rPr lang="pt-BR" dirty="0"/>
              <a:t>)</a:t>
            </a:r>
          </a:p>
          <a:p>
            <a:r>
              <a:rPr lang="pt-BR" dirty="0"/>
              <a:t>Cassandra, </a:t>
            </a:r>
            <a:r>
              <a:rPr lang="pt-BR" dirty="0" err="1"/>
              <a:t>MongoDB</a:t>
            </a:r>
            <a:r>
              <a:rPr lang="pt-BR" dirty="0"/>
              <a:t>, MySQL</a:t>
            </a:r>
          </a:p>
          <a:p>
            <a:r>
              <a:rPr lang="pt-BR" dirty="0" err="1"/>
              <a:t>Bigdata</a:t>
            </a:r>
            <a:r>
              <a:rPr lang="pt-BR" dirty="0"/>
              <a:t> </a:t>
            </a:r>
            <a:r>
              <a:rPr lang="pt-BR" dirty="0" err="1"/>
              <a:t>Cloudera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E711E-1658-754F-8E87-E1A92C799C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BA061-EFD8-0C4A-B7D9-E723FE0CC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85174"/>
            <a:ext cx="1379984" cy="4714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pic>
        <p:nvPicPr>
          <p:cNvPr id="1028" name="Picture 4" descr="PagSeguro">
            <a:extLst>
              <a:ext uri="{FF2B5EF4-FFF2-40B4-BE49-F238E27FC236}">
                <a16:creationId xmlns:a16="http://schemas.microsoft.com/office/drawing/2014/main" id="{4E14B10E-BA3D-8049-A557-93953F74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678026"/>
            <a:ext cx="1512168" cy="30905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33" name="Picture 9" descr="Semantix">
            <a:hlinkClick r:id="rId4"/>
            <a:extLst>
              <a:ext uri="{FF2B5EF4-FFF2-40B4-BE49-F238E27FC236}">
                <a16:creationId xmlns:a16="http://schemas.microsoft.com/office/drawing/2014/main" id="{3F2CA5BA-A7E7-064C-A689-F40D43963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653392"/>
            <a:ext cx="1584176" cy="366283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036" name="Picture 12" descr="M4DATA">
            <a:hlinkClick r:id="rId6"/>
            <a:extLst>
              <a:ext uri="{FF2B5EF4-FFF2-40B4-BE49-F238E27FC236}">
                <a16:creationId xmlns:a16="http://schemas.microsoft.com/office/drawing/2014/main" id="{F2224729-6895-7449-B597-F9880BF4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7" y="4633953"/>
            <a:ext cx="1286223" cy="40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agSeguro">
            <a:extLst>
              <a:ext uri="{FF2B5EF4-FFF2-40B4-BE49-F238E27FC236}">
                <a16:creationId xmlns:a16="http://schemas.microsoft.com/office/drawing/2014/main" id="{E49BC102-689B-4F49-A6AA-4FD39EE93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07" y="4074522"/>
            <a:ext cx="1512168" cy="30905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83368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B1AA-09EC-2B45-BBCE-A202E54B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</a:t>
            </a:r>
            <a:r>
              <a:rPr lang="pt-BR" dirty="0">
                <a:solidFill>
                  <a:srgbClr val="C00000"/>
                </a:solidFill>
              </a:rPr>
              <a:t>do</a:t>
            </a:r>
            <a:r>
              <a:rPr lang="pt-BR" dirty="0"/>
              <a:t> Pessoal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E08DA-4CA6-9B43-BEEC-0B6014084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DBA? </a:t>
            </a:r>
          </a:p>
          <a:p>
            <a:r>
              <a:rPr lang="pt-BR" dirty="0" err="1"/>
              <a:t>Dev</a:t>
            </a:r>
            <a:r>
              <a:rPr lang="pt-BR" dirty="0"/>
              <a:t>?</a:t>
            </a:r>
          </a:p>
          <a:p>
            <a:r>
              <a:rPr lang="pt-BR" dirty="0"/>
              <a:t>Oracle? SQL Server? MySQL? </a:t>
            </a:r>
            <a:r>
              <a:rPr lang="pt-BR" dirty="0" err="1"/>
              <a:t>Postgres</a:t>
            </a:r>
            <a:r>
              <a:rPr lang="pt-BR" dirty="0"/>
              <a:t>? </a:t>
            </a:r>
          </a:p>
          <a:p>
            <a:r>
              <a:rPr lang="pt-BR" dirty="0"/>
              <a:t>Cassandra? </a:t>
            </a:r>
            <a:r>
              <a:rPr lang="pt-BR" dirty="0" err="1"/>
              <a:t>MongoDB</a:t>
            </a:r>
            <a:r>
              <a:rPr lang="pt-BR" dirty="0"/>
              <a:t>? </a:t>
            </a:r>
            <a:r>
              <a:rPr lang="pt-BR" dirty="0" err="1"/>
              <a:t>DynamoDB</a:t>
            </a:r>
            <a:r>
              <a:rPr lang="pt-BR" dirty="0"/>
              <a:t>?</a:t>
            </a:r>
          </a:p>
          <a:p>
            <a:r>
              <a:rPr lang="pt-BR" dirty="0"/>
              <a:t>Outros?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DC98A-2C91-0043-A2A3-2E67CE2CB6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496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9CDD-0B9B-1B41-AF8A-857A119F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E072-2C61-384B-9628-F4093E05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Transparent</a:t>
            </a:r>
            <a:r>
              <a:rPr lang="pt-BR" dirty="0"/>
              <a:t> Data </a:t>
            </a:r>
            <a:r>
              <a:rPr lang="pt-BR" dirty="0" err="1"/>
              <a:t>Encryption</a:t>
            </a:r>
            <a:endParaRPr lang="pt-BR" dirty="0"/>
          </a:p>
          <a:p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Vault</a:t>
            </a:r>
            <a:endParaRPr lang="pt-BR" dirty="0"/>
          </a:p>
          <a:p>
            <a:r>
              <a:rPr lang="pt-BR" dirty="0"/>
              <a:t>Data </a:t>
            </a:r>
            <a:r>
              <a:rPr lang="pt-BR" dirty="0" err="1"/>
              <a:t>Redaction</a:t>
            </a:r>
            <a:endParaRPr lang="pt-BR" dirty="0"/>
          </a:p>
          <a:p>
            <a:r>
              <a:rPr lang="pt-BR" dirty="0" err="1"/>
              <a:t>Transparent</a:t>
            </a:r>
            <a:r>
              <a:rPr lang="pt-BR" dirty="0"/>
              <a:t> </a:t>
            </a:r>
            <a:r>
              <a:rPr lang="pt-BR" dirty="0" err="1"/>
              <a:t>Sensitive</a:t>
            </a:r>
            <a:r>
              <a:rPr lang="pt-BR" dirty="0"/>
              <a:t> Data </a:t>
            </a:r>
            <a:r>
              <a:rPr lang="pt-BR" dirty="0" err="1"/>
              <a:t>Protection</a:t>
            </a:r>
            <a:endParaRPr lang="pt-BR" dirty="0"/>
          </a:p>
          <a:p>
            <a:r>
              <a:rPr lang="pt-BR" dirty="0"/>
              <a:t>Virtual Private </a:t>
            </a:r>
            <a:r>
              <a:rPr lang="pt-BR" dirty="0" err="1"/>
              <a:t>Database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440D5-683B-7D49-815C-C6D4F04A5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452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EB84-8CAA-8A45-86F6-0D73B4CF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Problemas comuns de </a:t>
            </a:r>
            <a:r>
              <a:rPr lang="pt-BR" dirty="0" err="1"/>
              <a:t>sec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BF3F-D542-744D-834B-9DF2F7D17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Vazamento de credenciais</a:t>
            </a:r>
          </a:p>
          <a:p>
            <a:r>
              <a:rPr lang="pt-BR" dirty="0"/>
              <a:t>Vazamento de dados</a:t>
            </a:r>
          </a:p>
          <a:p>
            <a:r>
              <a:rPr lang="pt-BR" dirty="0" err="1"/>
              <a:t>DoS</a:t>
            </a:r>
            <a:r>
              <a:rPr lang="pt-BR" dirty="0"/>
              <a:t> (</a:t>
            </a:r>
            <a:r>
              <a:rPr lang="pt-BR" dirty="0" err="1"/>
              <a:t>Denial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Service)</a:t>
            </a:r>
          </a:p>
          <a:p>
            <a:r>
              <a:rPr lang="pt-BR" dirty="0"/>
              <a:t>Nuvem - Firewall/</a:t>
            </a:r>
            <a:r>
              <a:rPr lang="pt-BR" dirty="0" err="1"/>
              <a:t>SecGroup</a:t>
            </a:r>
            <a:endParaRPr lang="pt-BR" dirty="0"/>
          </a:p>
          <a:p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47D34E-506A-AA4A-9DE1-CF8653D9C5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37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0ADE-6982-2247-ABDE-269409D19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implementar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D1286-2AFE-4B49-A600-5C05EAD0A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Transparente – sem impactos</a:t>
            </a:r>
          </a:p>
          <a:p>
            <a:r>
              <a:rPr lang="pt-BR" dirty="0"/>
              <a:t>Junto com os dados (</a:t>
            </a:r>
            <a:r>
              <a:rPr lang="pt-BR" dirty="0" err="1"/>
              <a:t>database</a:t>
            </a:r>
            <a:r>
              <a:rPr lang="pt-BR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F70F2-2D33-6E44-8215-DEE95EC1A3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4660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E491-236F-2945-848F-6FB5942F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049367" cy="698500"/>
          </a:xfrm>
        </p:spPr>
        <p:txBody>
          <a:bodyPr/>
          <a:lstStyle/>
          <a:p>
            <a:r>
              <a:rPr lang="pt-BR" dirty="0"/>
              <a:t>Oracle Security </a:t>
            </a:r>
            <a:r>
              <a:rPr lang="pt-BR" dirty="0" err="1"/>
              <a:t>Capabilities</a:t>
            </a:r>
            <a:endParaRPr lang="pt-B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D9BFF3-9A33-3545-8DBE-2172BCCD2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663" y="1168400"/>
            <a:ext cx="6188674" cy="340201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63BE9D-D29D-E14E-AEED-847B3AE65E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817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3BF499-AF01-E144-85C4-52A3AAD62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95686"/>
            <a:ext cx="7772400" cy="1021556"/>
          </a:xfrm>
        </p:spPr>
        <p:txBody>
          <a:bodyPr/>
          <a:lstStyle/>
          <a:p>
            <a:pPr algn="ctr"/>
            <a:r>
              <a:rPr lang="pt-BR" dirty="0" err="1"/>
              <a:t>Transparent</a:t>
            </a:r>
            <a:r>
              <a:rPr lang="pt-BR" dirty="0"/>
              <a:t> data </a:t>
            </a:r>
            <a:r>
              <a:rPr lang="pt-BR" dirty="0" err="1"/>
              <a:t>encryption</a:t>
            </a:r>
            <a:r>
              <a:rPr lang="pt-BR" dirty="0"/>
              <a:t> - TDE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9D9CC5-5669-F04E-9855-0BF28233BE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3937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89E70-4FB6-A148-B5D8-7132EB3D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Desafios Criptografia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F1145-2FBA-7243-AF90-5882A68FE1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/>
              <a:t>Quem usa atualmente?</a:t>
            </a:r>
          </a:p>
          <a:p>
            <a:r>
              <a:rPr lang="pt-BR" sz="2400" dirty="0"/>
              <a:t>Algoritmos públicos</a:t>
            </a:r>
          </a:p>
          <a:p>
            <a:r>
              <a:rPr lang="pt-BR" sz="2400" dirty="0"/>
              <a:t>Chave</a:t>
            </a:r>
          </a:p>
          <a:p>
            <a:pPr lvl="1"/>
            <a:r>
              <a:rPr lang="pt-BR" dirty="0"/>
              <a:t>Gestão</a:t>
            </a:r>
          </a:p>
          <a:p>
            <a:pPr lvl="1"/>
            <a:r>
              <a:rPr lang="pt-BR" dirty="0"/>
              <a:t>Compartilhamento</a:t>
            </a:r>
          </a:p>
          <a:p>
            <a:r>
              <a:rPr lang="pt-BR" sz="2400" dirty="0"/>
              <a:t>Performance</a:t>
            </a:r>
          </a:p>
          <a:p>
            <a:r>
              <a:rPr lang="pt-BR" sz="2400" dirty="0"/>
              <a:t>Know-how</a:t>
            </a:r>
          </a:p>
          <a:p>
            <a:endParaRPr lang="pt-BR" sz="2400" dirty="0"/>
          </a:p>
          <a:p>
            <a:endParaRPr lang="pt-BR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A3A8E-2F92-7444-8B50-22F523AC81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640131-B380-B540-9A1B-E2745FC9F5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8537" y="1764506"/>
            <a:ext cx="39243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8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CB01-7FA2-AD4C-A0A0-14AF5157E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criptografia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8684E906-4992-E040-A8B8-E45484654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Hash</a:t>
            </a:r>
            <a:endParaRPr lang="pt-BR" dirty="0"/>
          </a:p>
          <a:p>
            <a:r>
              <a:rPr lang="pt-BR" dirty="0"/>
              <a:t>Simétrica – </a:t>
            </a:r>
            <a:r>
              <a:rPr lang="pt-BR" dirty="0" err="1"/>
              <a:t>Shared</a:t>
            </a:r>
            <a:r>
              <a:rPr lang="pt-BR" dirty="0"/>
              <a:t>/</a:t>
            </a:r>
            <a:r>
              <a:rPr lang="pt-BR" dirty="0" err="1"/>
              <a:t>Same</a:t>
            </a:r>
            <a:r>
              <a:rPr lang="pt-BR" dirty="0"/>
              <a:t> Key </a:t>
            </a:r>
          </a:p>
          <a:p>
            <a:r>
              <a:rPr lang="pt-BR" dirty="0"/>
              <a:t>Assimétrica – Private/</a:t>
            </a:r>
            <a:r>
              <a:rPr lang="pt-BR" dirty="0" err="1"/>
              <a:t>Public</a:t>
            </a:r>
            <a:r>
              <a:rPr lang="pt-BR" dirty="0"/>
              <a:t> Key</a:t>
            </a:r>
          </a:p>
          <a:p>
            <a:r>
              <a:rPr lang="pt-BR" dirty="0" err="1"/>
              <a:t>Features</a:t>
            </a:r>
            <a:r>
              <a:rPr lang="pt-BR" dirty="0"/>
              <a:t> Adicionais:</a:t>
            </a:r>
          </a:p>
          <a:p>
            <a:pPr lvl="1"/>
            <a:r>
              <a:rPr lang="pt-BR" dirty="0"/>
              <a:t>SALT</a:t>
            </a:r>
          </a:p>
          <a:p>
            <a:pPr lvl="1"/>
            <a:r>
              <a:rPr lang="pt-BR" dirty="0"/>
              <a:t>MAC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5DE22-B812-2148-B507-080767DACE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5324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5DDC-8CCF-D744-A18D-809D6138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HASH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68C8F-278F-AE49-BEF6-9613CC173E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27A4E810-5DB0-4544-818B-B2D5A7DD6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Unidirecional: Texto &gt; JK#$AS#J@55aA &gt; Não Volta!</a:t>
            </a:r>
          </a:p>
          <a:p>
            <a:r>
              <a:rPr lang="pt-BR" sz="2000" dirty="0"/>
              <a:t>MD5, SHA-1 (NSA)</a:t>
            </a:r>
          </a:p>
          <a:p>
            <a:r>
              <a:rPr lang="pt-BR" sz="2000" dirty="0"/>
              <a:t>Funções Oracle: </a:t>
            </a:r>
          </a:p>
          <a:p>
            <a:pPr lvl="1"/>
            <a:r>
              <a:rPr lang="pt-BR" sz="2000" dirty="0"/>
              <a:t>STANDARD_HASH</a:t>
            </a:r>
          </a:p>
          <a:p>
            <a:pPr lvl="1"/>
            <a:r>
              <a:rPr lang="pt-BR" sz="2000" dirty="0"/>
              <a:t>ORA_HASH</a:t>
            </a: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C20D7DDC-D068-7C4C-97B6-372F833AA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11" y="2067694"/>
            <a:ext cx="5000664" cy="213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7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692D-F6BE-534D-A239-AC0F6EFA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CRIPT. SIMÉTRICA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EDB44666-27C0-004E-B475-DDEF597B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/>
              <a:t>Bidirecional com a mesma chave</a:t>
            </a:r>
          </a:p>
          <a:p>
            <a:r>
              <a:rPr lang="pt-BR" sz="2400" dirty="0"/>
              <a:t>Boa performance para bulk </a:t>
            </a:r>
            <a:r>
              <a:rPr lang="pt-BR" sz="2400" dirty="0" err="1"/>
              <a:t>ops</a:t>
            </a:r>
            <a:endParaRPr lang="pt-BR" sz="2400" dirty="0"/>
          </a:p>
          <a:p>
            <a:r>
              <a:rPr lang="pt-BR" sz="2400" dirty="0"/>
              <a:t>Exemplo de algoritmos:</a:t>
            </a:r>
          </a:p>
          <a:p>
            <a:pPr lvl="1"/>
            <a:r>
              <a:rPr lang="pt-BR" dirty="0"/>
              <a:t>DES / 3DES</a:t>
            </a:r>
          </a:p>
          <a:p>
            <a:pPr lvl="1"/>
            <a:r>
              <a:rPr lang="pt-BR" dirty="0"/>
              <a:t>AES </a:t>
            </a:r>
          </a:p>
          <a:p>
            <a:pPr lvl="1"/>
            <a:r>
              <a:rPr lang="pt-BR" dirty="0"/>
              <a:t>RC4 / RC5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EFC4D-CDC5-F440-AB6B-0ADEFE727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Picture 2" descr="Graphic">
            <a:extLst>
              <a:ext uri="{FF2B5EF4-FFF2-40B4-BE49-F238E27FC236}">
                <a16:creationId xmlns:a16="http://schemas.microsoft.com/office/drawing/2014/main" id="{BABD9EB6-D4EC-7247-B686-29A5E15CE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64771"/>
            <a:ext cx="36290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raphic">
            <a:extLst>
              <a:ext uri="{FF2B5EF4-FFF2-40B4-BE49-F238E27FC236}">
                <a16:creationId xmlns:a16="http://schemas.microsoft.com/office/drawing/2014/main" id="{C9471D7F-1C1E-E240-BB64-08D563058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173016"/>
            <a:ext cx="36290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95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B2DD-8332-9042-8B72-E1AF80A06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CRIPT. ASSIMÉTRICA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888068-BF6A-364E-A87D-F28768100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Bidirecional com chaves </a:t>
            </a:r>
          </a:p>
          <a:p>
            <a:pPr marL="0" indent="0">
              <a:buNone/>
            </a:pPr>
            <a:r>
              <a:rPr lang="pt-BR" dirty="0"/>
              <a:t>pública e privada.</a:t>
            </a:r>
          </a:p>
          <a:p>
            <a:r>
              <a:rPr lang="pt-BR" dirty="0"/>
              <a:t>Exemplo de algoritmos:</a:t>
            </a:r>
          </a:p>
          <a:p>
            <a:pPr lvl="1"/>
            <a:r>
              <a:rPr lang="pt-BR" dirty="0"/>
              <a:t>RSA</a:t>
            </a:r>
          </a:p>
          <a:p>
            <a:pPr lvl="1"/>
            <a:r>
              <a:rPr lang="pt-BR" dirty="0"/>
              <a:t>ECC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074C3-50B1-2745-BA66-677C9ED3D3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7" name="Picture 2" descr="Graphic">
            <a:extLst>
              <a:ext uri="{FF2B5EF4-FFF2-40B4-BE49-F238E27FC236}">
                <a16:creationId xmlns:a16="http://schemas.microsoft.com/office/drawing/2014/main" id="{9844C1E1-DFD4-EA48-A0B2-92C45DF97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513" y="3075806"/>
            <a:ext cx="87630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raphic">
            <a:extLst>
              <a:ext uri="{FF2B5EF4-FFF2-40B4-BE49-F238E27FC236}">
                <a16:creationId xmlns:a16="http://schemas.microsoft.com/office/drawing/2014/main" id="{2A4B7052-E404-8946-83AC-E511D08C1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96" y="1920817"/>
            <a:ext cx="3183012" cy="119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Graphic">
            <a:extLst>
              <a:ext uri="{FF2B5EF4-FFF2-40B4-BE49-F238E27FC236}">
                <a16:creationId xmlns:a16="http://schemas.microsoft.com/office/drawing/2014/main" id="{EA1F659C-35E5-CB4F-8DF7-DAC84C28D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96" y="3223441"/>
            <a:ext cx="3183012" cy="119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676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0082F-C576-364B-87C8-8880C043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4A396-CB86-AC41-A4AE-9986F21E1C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9345FDB-2D9D-2C4D-A5C3-CADFBF0D34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/>
              <a:t>Protege contra ataque a partir de uma tabela conhecida de/para.</a:t>
            </a:r>
          </a:p>
          <a:p>
            <a:endParaRPr lang="pt-BR" sz="2400" dirty="0"/>
          </a:p>
          <a:p>
            <a:r>
              <a:rPr lang="pt-BR" sz="2400" dirty="0"/>
              <a:t>Dados randômicos acrescentados à senha para gerar o </a:t>
            </a:r>
            <a:r>
              <a:rPr lang="pt-BR" sz="2400" dirty="0" err="1"/>
              <a:t>hash</a:t>
            </a:r>
            <a:r>
              <a:rPr lang="pt-BR" sz="2400" dirty="0"/>
              <a:t>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013BD9-2AFD-1C4C-A149-D59510B29C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59" y="1851670"/>
            <a:ext cx="4876449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68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F144-D214-8E44-B350-D4F0A33C8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criptografar?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68628-2F3B-034B-9F59-5D13398298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 err="1"/>
              <a:t>Compliance</a:t>
            </a:r>
            <a:endParaRPr lang="pt-BR" sz="2400" dirty="0"/>
          </a:p>
          <a:p>
            <a:r>
              <a:rPr lang="pt-BR" sz="2400" dirty="0"/>
              <a:t>Esconder informações em meios inseguros</a:t>
            </a:r>
          </a:p>
          <a:p>
            <a:pPr lvl="1"/>
            <a:r>
              <a:rPr lang="pt-BR" dirty="0" err="1"/>
              <a:t>Fly</a:t>
            </a:r>
            <a:endParaRPr lang="pt-BR" dirty="0"/>
          </a:p>
          <a:p>
            <a:pPr lvl="1"/>
            <a:r>
              <a:rPr lang="pt-BR" dirty="0" err="1"/>
              <a:t>Rest</a:t>
            </a:r>
            <a:endParaRPr lang="pt-BR" dirty="0"/>
          </a:p>
          <a:p>
            <a:r>
              <a:rPr lang="pt-BR" sz="2400" dirty="0"/>
              <a:t>É possível ter acesso aos dados sem usar SQL?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E8C71-CAFE-DF4A-9F3E-DF1408A804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/>
              <a:t>Ferramentas que podem vasculhar dados:</a:t>
            </a:r>
          </a:p>
          <a:p>
            <a:pPr lvl="1"/>
            <a:r>
              <a:rPr lang="pt-BR" dirty="0" err="1"/>
              <a:t>tcpdump</a:t>
            </a:r>
            <a:endParaRPr lang="pt-BR" dirty="0"/>
          </a:p>
          <a:p>
            <a:pPr lvl="1"/>
            <a:r>
              <a:rPr lang="pt-BR" dirty="0" err="1"/>
              <a:t>strings</a:t>
            </a:r>
            <a:endParaRPr lang="pt-BR" dirty="0"/>
          </a:p>
          <a:p>
            <a:pPr lvl="1"/>
            <a:r>
              <a:rPr lang="pt-BR" dirty="0"/>
              <a:t>Outras que eu nem imagino...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3CC03-1CCE-784C-BD83-EFC26BFFAA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305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4" grpI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022470F-F511-C24D-8FD1-2F83620D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tcpdump</a:t>
            </a:r>
            <a:r>
              <a:rPr lang="pt-BR" dirty="0"/>
              <a:t> </a:t>
            </a:r>
            <a:r>
              <a:rPr lang="pt-BR" dirty="0" err="1"/>
              <a:t>x</a:t>
            </a:r>
            <a:r>
              <a:rPr lang="pt-BR" dirty="0"/>
              <a:t> </a:t>
            </a:r>
            <a:r>
              <a:rPr lang="pt-BR" dirty="0" err="1"/>
              <a:t>strings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A8DF8-D305-C44E-A7C1-F5F00BCC0E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9" name="Espaço Reservado para Conteúdo 6">
            <a:extLst>
              <a:ext uri="{FF2B5EF4-FFF2-40B4-BE49-F238E27FC236}">
                <a16:creationId xmlns:a16="http://schemas.microsoft.com/office/drawing/2014/main" id="{098F5208-2971-D741-89DF-A71E5BA4F9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163" b="52300"/>
          <a:stretch/>
        </p:blipFill>
        <p:spPr bwMode="auto">
          <a:xfrm>
            <a:off x="193821" y="2898991"/>
            <a:ext cx="7031737" cy="21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7">
            <a:extLst>
              <a:ext uri="{FF2B5EF4-FFF2-40B4-BE49-F238E27FC236}">
                <a16:creationId xmlns:a16="http://schemas.microsoft.com/office/drawing/2014/main" id="{750C0095-40E1-B04E-9D6F-3BF959542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78" y="1649055"/>
            <a:ext cx="7846462" cy="112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09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67F65-D63A-094E-81C9-62B180760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049367" cy="698500"/>
          </a:xfrm>
        </p:spPr>
        <p:txBody>
          <a:bodyPr/>
          <a:lstStyle/>
          <a:p>
            <a:r>
              <a:rPr lang="pt-BR" dirty="0" err="1"/>
              <a:t>Transparent</a:t>
            </a:r>
            <a:r>
              <a:rPr lang="pt-BR" dirty="0"/>
              <a:t> Data </a:t>
            </a:r>
            <a:r>
              <a:rPr lang="pt-BR" dirty="0" err="1"/>
              <a:t>Encryption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FC379-AC80-3F4E-907A-A902DE6AE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168004"/>
            <a:ext cx="4680520" cy="3401615"/>
          </a:xfrm>
        </p:spPr>
        <p:txBody>
          <a:bodyPr/>
          <a:lstStyle/>
          <a:p>
            <a:r>
              <a:rPr lang="pt-BR" sz="2400" dirty="0"/>
              <a:t>Criptografia ON REST</a:t>
            </a:r>
          </a:p>
          <a:p>
            <a:r>
              <a:rPr lang="pt-BR" sz="2400" dirty="0"/>
              <a:t>Mudança Zero na APP</a:t>
            </a:r>
          </a:p>
          <a:p>
            <a:r>
              <a:rPr lang="pt-BR" sz="2400" dirty="0" err="1"/>
              <a:t>Datafiles</a:t>
            </a:r>
            <a:r>
              <a:rPr lang="pt-BR" sz="2400" dirty="0"/>
              <a:t> criptografados</a:t>
            </a:r>
          </a:p>
          <a:p>
            <a:pPr lvl="1"/>
            <a:r>
              <a:rPr lang="pt-BR" sz="2000" dirty="0"/>
              <a:t>Discos</a:t>
            </a:r>
          </a:p>
          <a:p>
            <a:pPr lvl="1"/>
            <a:r>
              <a:rPr lang="pt-BR" sz="2000" dirty="0"/>
              <a:t>Backup</a:t>
            </a:r>
          </a:p>
          <a:p>
            <a:r>
              <a:rPr lang="pt-BR" sz="2400" dirty="0"/>
              <a:t>Chave fica fora do DB, dentro de um wallet (</a:t>
            </a:r>
            <a:r>
              <a:rPr lang="pt-BR" sz="2400" dirty="0" err="1"/>
              <a:t>keystore</a:t>
            </a:r>
            <a:r>
              <a:rPr lang="pt-BR" sz="2400" dirty="0"/>
              <a:t>), protegido por senha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54B311-447F-BF4D-AB7F-43AC799303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8A791E4-E535-A941-8637-FA0A4767D7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3970" y="1707654"/>
            <a:ext cx="4331578" cy="192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51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AD099-0A2A-2141-B2CF-C04E86C1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Keystore</a:t>
            </a:r>
            <a:r>
              <a:rPr lang="pt-BR" dirty="0"/>
              <a:t> </a:t>
            </a:r>
            <a:r>
              <a:rPr lang="pt-BR" dirty="0" err="1"/>
              <a:t>vs</a:t>
            </a:r>
            <a:r>
              <a:rPr lang="pt-BR" dirty="0"/>
              <a:t> 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747E1-7CEB-B944-8E17-A9C323231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Keystore</a:t>
            </a:r>
            <a:r>
              <a:rPr lang="pt-BR" dirty="0"/>
              <a:t> - SEC</a:t>
            </a:r>
          </a:p>
          <a:p>
            <a:pPr lvl="1"/>
            <a:r>
              <a:rPr lang="pt-BR" dirty="0"/>
              <a:t>ADMINISTER KEY MANAGEMENT, ou</a:t>
            </a:r>
          </a:p>
          <a:p>
            <a:pPr lvl="1"/>
            <a:r>
              <a:rPr lang="pt-BR" dirty="0"/>
              <a:t>SYSKM</a:t>
            </a:r>
          </a:p>
          <a:p>
            <a:r>
              <a:rPr lang="en-US" dirty="0"/>
              <a:t>Database - DBA</a:t>
            </a:r>
          </a:p>
          <a:p>
            <a:pPr lvl="1"/>
            <a:r>
              <a:rPr lang="en-US" dirty="0"/>
              <a:t>CREATE/ALTER TABLE (COLUNA)</a:t>
            </a:r>
          </a:p>
          <a:p>
            <a:pPr lvl="1"/>
            <a:r>
              <a:rPr lang="en-US" dirty="0"/>
              <a:t>CREATE TABLESPACE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33797-3ECC-674D-A869-380BABF2FB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7568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D0D5-4946-7E49-B050-BC6D2372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TDE – </a:t>
            </a:r>
            <a:r>
              <a:rPr lang="pt-BR" dirty="0" err="1"/>
              <a:t>Column</a:t>
            </a:r>
            <a:r>
              <a:rPr lang="pt-BR" dirty="0"/>
              <a:t> </a:t>
            </a:r>
            <a:r>
              <a:rPr lang="pt-BR" dirty="0" err="1"/>
              <a:t>Encryption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9F2D1-13E1-1449-9C00-02FC3F7EA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Não pode ser utilizada como FK</a:t>
            </a:r>
          </a:p>
          <a:p>
            <a:r>
              <a:rPr lang="pt-BR" dirty="0"/>
              <a:t>Apenas index </a:t>
            </a:r>
            <a:r>
              <a:rPr lang="pt-BR" dirty="0" err="1"/>
              <a:t>B-Tree</a:t>
            </a:r>
            <a:r>
              <a:rPr lang="pt-BR" dirty="0"/>
              <a:t> (NO SALT)</a:t>
            </a:r>
          </a:p>
          <a:p>
            <a:r>
              <a:rPr lang="pt-BR" dirty="0"/>
              <a:t>Não permite </a:t>
            </a:r>
            <a:r>
              <a:rPr lang="pt-BR" dirty="0" err="1"/>
              <a:t>Change</a:t>
            </a:r>
            <a:r>
              <a:rPr lang="pt-BR" dirty="0"/>
              <a:t> Data Capture </a:t>
            </a:r>
            <a:r>
              <a:rPr lang="pt-BR" dirty="0" err="1"/>
              <a:t>sync</a:t>
            </a:r>
            <a:endParaRPr lang="pt-BR" dirty="0"/>
          </a:p>
          <a:p>
            <a:r>
              <a:rPr lang="pt-BR" dirty="0"/>
              <a:t>Apenas alguns </a:t>
            </a:r>
            <a:r>
              <a:rPr lang="pt-BR" dirty="0" err="1"/>
              <a:t>datatypes</a:t>
            </a:r>
            <a:r>
              <a:rPr lang="pt-BR" dirty="0"/>
              <a:t> são permitidos</a:t>
            </a:r>
          </a:p>
          <a:p>
            <a:r>
              <a:rPr lang="pt-BR" dirty="0"/>
              <a:t>Tem overhead de </a:t>
            </a:r>
            <a:r>
              <a:rPr lang="pt-BR" dirty="0" err="1"/>
              <a:t>storage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0C004-AD75-0B44-881D-E5ECE448D1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0823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B354D-1A22-B349-8D91-EF3239E82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TDE - </a:t>
            </a:r>
            <a:r>
              <a:rPr lang="pt-BR" dirty="0" err="1"/>
              <a:t>Tablespaces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6BC29-A0C7-6649-B246-1E9B5A7CF8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8E806780-C64F-9A48-BC46-7155D0563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Não tem limitação FK/Index</a:t>
            </a:r>
          </a:p>
          <a:p>
            <a:r>
              <a:rPr lang="pt-BR" dirty="0"/>
              <a:t>TABLESPACE – </a:t>
            </a:r>
            <a:r>
              <a:rPr lang="pt-BR" dirty="0" err="1"/>
              <a:t>Read</a:t>
            </a:r>
            <a:r>
              <a:rPr lang="pt-BR" dirty="0"/>
              <a:t>/Write </a:t>
            </a:r>
            <a:r>
              <a:rPr lang="pt-BR" dirty="0" err="1"/>
              <a:t>Layer</a:t>
            </a:r>
            <a:endParaRPr lang="pt-BR" dirty="0"/>
          </a:p>
          <a:p>
            <a:r>
              <a:rPr lang="pt-BR" dirty="0"/>
              <a:t>COLUMN – SQL </a:t>
            </a:r>
            <a:r>
              <a:rPr lang="pt-BR" dirty="0" err="1"/>
              <a:t>Layer</a:t>
            </a:r>
            <a:endParaRPr lang="pt-BR" dirty="0"/>
          </a:p>
          <a:p>
            <a:r>
              <a:rPr lang="pt-BR" dirty="0"/>
              <a:t>Sempre com SALT</a:t>
            </a:r>
          </a:p>
          <a:p>
            <a:r>
              <a:rPr lang="pt-BR" dirty="0"/>
              <a:t>Sem overhead de </a:t>
            </a:r>
            <a:r>
              <a:rPr lang="pt-BR" dirty="0" err="1"/>
              <a:t>storage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1199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0857A4-A5C7-7346-BE75-A20CC44F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67694"/>
            <a:ext cx="7772400" cy="1021556"/>
          </a:xfrm>
        </p:spPr>
        <p:txBody>
          <a:bodyPr/>
          <a:lstStyle/>
          <a:p>
            <a:pPr algn="ctr"/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vault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431AC-A7A9-A443-A3C1-91B9DD9353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610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412327-65E2-9144-AC95-C179A29D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Super</a:t>
            </a:r>
            <a:r>
              <a:rPr lang="pt-BR" dirty="0"/>
              <a:t> poderes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A4A940-61FA-124E-ADF1-7C54BE5477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O que o DBA/root consegue fazer?</a:t>
            </a:r>
          </a:p>
          <a:p>
            <a:pPr lvl="1"/>
            <a:r>
              <a:rPr lang="pt-BR" dirty="0"/>
              <a:t>Criar/</a:t>
            </a:r>
            <a:r>
              <a:rPr lang="pt-BR" dirty="0" err="1"/>
              <a:t>Dropar</a:t>
            </a:r>
            <a:r>
              <a:rPr lang="pt-BR" dirty="0"/>
              <a:t> tudo</a:t>
            </a:r>
          </a:p>
          <a:p>
            <a:pPr lvl="1"/>
            <a:r>
              <a:rPr lang="pt-BR" dirty="0"/>
              <a:t>Ler/Escrever tudo</a:t>
            </a:r>
          </a:p>
          <a:p>
            <a:pPr lvl="1"/>
            <a:r>
              <a:rPr lang="pt-BR" dirty="0"/>
              <a:t>Backup/</a:t>
            </a:r>
            <a:r>
              <a:rPr lang="pt-BR" dirty="0" err="1"/>
              <a:t>Restoref</a:t>
            </a:r>
            <a:endParaRPr lang="pt-BR" dirty="0"/>
          </a:p>
          <a:p>
            <a:pPr lvl="1"/>
            <a:r>
              <a:rPr lang="pt-BR" dirty="0"/>
              <a:t>Gerenciar </a:t>
            </a:r>
            <a:r>
              <a:rPr lang="pt-BR" dirty="0" err="1"/>
              <a:t>users</a:t>
            </a:r>
            <a:endParaRPr lang="pt-BR" dirty="0"/>
          </a:p>
          <a:p>
            <a:pPr lvl="1"/>
            <a:r>
              <a:rPr lang="pt-BR" dirty="0"/>
              <a:t>Aplicar patches</a:t>
            </a:r>
          </a:p>
          <a:p>
            <a:pPr lvl="1"/>
            <a:r>
              <a:rPr lang="pt-BR" dirty="0"/>
              <a:t>...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3D77E-099C-804B-B64F-8D9162010D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D3E23D4-F99D-814A-B0DD-51D96C9BEC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87987" y="1707356"/>
            <a:ext cx="2565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412327-65E2-9144-AC95-C179A29D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Controle de </a:t>
            </a:r>
            <a:r>
              <a:rPr lang="pt-BR" dirty="0" err="1"/>
              <a:t>super</a:t>
            </a:r>
            <a:r>
              <a:rPr lang="pt-BR" dirty="0"/>
              <a:t> poderes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A4A940-61FA-124E-ADF1-7C54BE5477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O DV retira parte dos privilégios do DBA</a:t>
            </a:r>
          </a:p>
          <a:p>
            <a:r>
              <a:rPr lang="pt-BR" dirty="0"/>
              <a:t>Time de </a:t>
            </a:r>
            <a:r>
              <a:rPr lang="pt-BR" dirty="0" err="1"/>
              <a:t>Sec</a:t>
            </a:r>
            <a:r>
              <a:rPr lang="pt-BR" dirty="0"/>
              <a:t> tem participação mais ativa</a:t>
            </a:r>
          </a:p>
          <a:p>
            <a:r>
              <a:rPr lang="pt-BR" dirty="0"/>
              <a:t>Parte das tarefas do DBA agora precisam de liberação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F015D9B-B800-C346-BCC8-C0A6782044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83187" y="1935956"/>
            <a:ext cx="3175000" cy="18669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3D77E-099C-804B-B64F-8D9162010D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9293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30E-F95D-4147-ACCD-5D29E5F7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papéis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E4D8-7B47-8D4F-A949-A09CC79C3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DVSYS e DVF – </a:t>
            </a:r>
            <a:r>
              <a:rPr lang="pt-BR" dirty="0" err="1"/>
              <a:t>Schema</a:t>
            </a:r>
            <a:endParaRPr lang="pt-BR" dirty="0"/>
          </a:p>
          <a:p>
            <a:pPr lvl="1"/>
            <a:r>
              <a:rPr lang="pt-BR" dirty="0"/>
              <a:t>Possuem todos os objetos relacionados a DV</a:t>
            </a:r>
          </a:p>
          <a:p>
            <a:pPr lvl="1"/>
            <a:r>
              <a:rPr lang="pt-BR" dirty="0"/>
              <a:t>Por default, são </a:t>
            </a:r>
            <a:r>
              <a:rPr lang="pt-BR" dirty="0" err="1"/>
              <a:t>lockados</a:t>
            </a:r>
            <a:r>
              <a:rPr lang="pt-BR" dirty="0"/>
              <a:t> e não devem ser usados</a:t>
            </a:r>
          </a:p>
          <a:p>
            <a:pPr lvl="1"/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86FC-516D-ED4D-8709-B490F2A50D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1075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30E-F95D-4147-ACCD-5D29E5F7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papéis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E4D8-7B47-8D4F-A949-A09CC79C3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DV_OWNER - Role</a:t>
            </a:r>
          </a:p>
          <a:p>
            <a:pPr lvl="1"/>
            <a:r>
              <a:rPr lang="pt-BR" dirty="0"/>
              <a:t>Faz gestão das roles do DV e as </a:t>
            </a:r>
            <a:r>
              <a:rPr lang="pt-BR" dirty="0" err="1"/>
              <a:t>configs</a:t>
            </a:r>
            <a:r>
              <a:rPr lang="pt-BR" dirty="0"/>
              <a:t>, exceto DV_ACCTMGR</a:t>
            </a:r>
          </a:p>
          <a:p>
            <a:pPr lvl="1"/>
            <a:r>
              <a:rPr lang="pt-BR" dirty="0"/>
              <a:t>Possui a maioria dos privilégios do DV</a:t>
            </a:r>
          </a:p>
          <a:p>
            <a:pPr lvl="1"/>
            <a:r>
              <a:rPr lang="pt-BR" dirty="0"/>
              <a:t>Não consegue fazer gestão de usuários</a:t>
            </a:r>
          </a:p>
          <a:p>
            <a:pPr lvl="1"/>
            <a:r>
              <a:rPr lang="pt-BR" dirty="0"/>
              <a:t>Quem possui este privilégio pode transmiti-lo</a:t>
            </a:r>
          </a:p>
          <a:p>
            <a:pPr lvl="1"/>
            <a:r>
              <a:rPr lang="pt-BR" dirty="0"/>
              <a:t>Não pode ter sua senha alterada por outro usuário</a:t>
            </a:r>
          </a:p>
          <a:p>
            <a:pPr lvl="1"/>
            <a:r>
              <a:rPr lang="pt-BR" dirty="0"/>
              <a:t>Não possui SELECT ANY TABLE</a:t>
            </a:r>
          </a:p>
          <a:p>
            <a:pPr lvl="1"/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86FC-516D-ED4D-8709-B490F2A50D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8084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30E-F95D-4147-ACCD-5D29E5F7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papéis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E4D8-7B47-8D4F-A949-A09CC79C3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DV_ACCTMGR - Role</a:t>
            </a:r>
          </a:p>
          <a:p>
            <a:pPr lvl="1"/>
            <a:r>
              <a:rPr lang="pt-BR" dirty="0"/>
              <a:t>Única role que pode fazer gestão de usuários e profiles</a:t>
            </a:r>
          </a:p>
          <a:p>
            <a:pPr lvl="1"/>
            <a:r>
              <a:rPr lang="pt-BR" dirty="0"/>
              <a:t>Não possui SELECT ANY TABLE</a:t>
            </a:r>
          </a:p>
          <a:p>
            <a:pPr lvl="1"/>
            <a:r>
              <a:rPr lang="pt-BR" dirty="0"/>
              <a:t>Não pode ter sua senha alterada por outro usuário</a:t>
            </a:r>
          </a:p>
          <a:p>
            <a:pPr lvl="1"/>
            <a:r>
              <a:rPr lang="pt-BR" dirty="0"/>
              <a:t>Pode conceder CREATE SESSION</a:t>
            </a:r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86FC-516D-ED4D-8709-B490F2A50D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999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30E-F95D-4147-ACCD-5D29E5F7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Outras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E4D8-7B47-8D4F-A949-A09CC79C3C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/>
              <a:t>DV_MONITOR</a:t>
            </a:r>
          </a:p>
          <a:p>
            <a:r>
              <a:rPr lang="pt-BR" sz="2400" dirty="0"/>
              <a:t>DV_SECANALYST</a:t>
            </a:r>
          </a:p>
          <a:p>
            <a:r>
              <a:rPr lang="pt-BR" sz="2400" dirty="0"/>
              <a:t>DV_AUDIT_CLEANUP</a:t>
            </a:r>
          </a:p>
          <a:p>
            <a:r>
              <a:rPr lang="en-US" sz="2400" dirty="0"/>
              <a:t>DV_PATCH_ADMIN</a:t>
            </a:r>
          </a:p>
          <a:p>
            <a:r>
              <a:rPr lang="en-US" sz="2400" dirty="0"/>
              <a:t>DV_DATAPUMP_NETWORK_LINK</a:t>
            </a:r>
          </a:p>
          <a:p>
            <a:endParaRPr lang="en-US" sz="2400" dirty="0"/>
          </a:p>
          <a:p>
            <a:endParaRPr lang="pt-BR" sz="2400" dirty="0"/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778BB-7343-9C45-883B-C08998B75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1" y="1168004"/>
            <a:ext cx="4397376" cy="3401615"/>
          </a:xfrm>
        </p:spPr>
        <p:txBody>
          <a:bodyPr/>
          <a:lstStyle/>
          <a:p>
            <a:r>
              <a:rPr lang="en-US" sz="2400" dirty="0"/>
              <a:t>DV_ADMIN</a:t>
            </a:r>
          </a:p>
          <a:p>
            <a:r>
              <a:rPr lang="en-US" sz="2400" dirty="0"/>
              <a:t>DV_STREAMS_ADMIN</a:t>
            </a:r>
          </a:p>
          <a:p>
            <a:r>
              <a:rPr lang="en-US" sz="2400" dirty="0"/>
              <a:t>DV_XSTREAM</a:t>
            </a:r>
          </a:p>
          <a:p>
            <a:r>
              <a:rPr lang="en-US" sz="2400" dirty="0"/>
              <a:t>DV_GOLDENGATE_ADMIN</a:t>
            </a:r>
          </a:p>
          <a:p>
            <a:r>
              <a:rPr lang="en-US" sz="2400" dirty="0"/>
              <a:t>DV_GOLDENGATE_REDO_ACCESS</a:t>
            </a:r>
            <a:endParaRPr lang="pt-BR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86FC-516D-ED4D-8709-B490F2A50D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9129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9B07-17AE-0345-92A6-ACD9ED178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Mas o DBA...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2B120-4D6D-0B43-9D84-1A3222FB75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Ainda tem SELECT ANY TABLE</a:t>
            </a:r>
          </a:p>
          <a:p>
            <a:r>
              <a:rPr lang="pt-BR" dirty="0"/>
              <a:t>EXECUTE ANY PROCEDURE</a:t>
            </a:r>
          </a:p>
          <a:p>
            <a:r>
              <a:rPr lang="pt-BR" dirty="0"/>
              <a:t>E muitos outros </a:t>
            </a:r>
            <a:r>
              <a:rPr lang="pt-BR" dirty="0" err="1"/>
              <a:t>privs</a:t>
            </a:r>
            <a:r>
              <a:rPr lang="pt-BR" dirty="0"/>
              <a:t>...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166A97-CBDA-9B4A-B70A-2FD92E0FB4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12056" y="1168400"/>
            <a:ext cx="2717262" cy="340201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B8BAA-75E8-CD4F-B601-FA6E0BA6D3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26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E8976-F4AB-F04D-980D-691365FA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proteger os dados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B2A2-D045-BA4E-A342-C14DAAFCE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5" y="1168004"/>
            <a:ext cx="4646579" cy="3401615"/>
          </a:xfrm>
        </p:spPr>
        <p:txBody>
          <a:bodyPr/>
          <a:lstStyle/>
          <a:p>
            <a:r>
              <a:rPr lang="pt-BR" dirty="0"/>
              <a:t>É possível proteger os dados do DBA</a:t>
            </a:r>
          </a:p>
          <a:p>
            <a:r>
              <a:rPr lang="pt-BR" dirty="0"/>
              <a:t>Um novo nível de proteção: REALM</a:t>
            </a:r>
          </a:p>
          <a:p>
            <a:r>
              <a:rPr lang="pt-BR" dirty="0"/>
              <a:t>Para ter acesso ao dado</a:t>
            </a:r>
          </a:p>
          <a:p>
            <a:pPr lvl="1"/>
            <a:r>
              <a:rPr lang="pt-BR" dirty="0"/>
              <a:t>GRANT OBJETO</a:t>
            </a:r>
          </a:p>
          <a:p>
            <a:pPr lvl="1"/>
            <a:r>
              <a:rPr lang="pt-BR" dirty="0"/>
              <a:t>AUTHORIZATION REALM</a:t>
            </a:r>
          </a:p>
          <a:p>
            <a:pPr lvl="1"/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EA2E14-9663-814E-B4E7-26F0E6A152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1923" r="15635" b="6302"/>
          <a:stretch/>
        </p:blipFill>
        <p:spPr>
          <a:xfrm>
            <a:off x="4897405" y="1563638"/>
            <a:ext cx="3563028" cy="259228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1735C-9C9C-474D-AAF3-86EBD6A0FF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0561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E1B9-5F28-E246-BC0E-BA37984B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Realm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5459-2643-B34D-AFBD-6B9F485E00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475161" cy="3401615"/>
          </a:xfrm>
        </p:spPr>
        <p:txBody>
          <a:bodyPr/>
          <a:lstStyle/>
          <a:p>
            <a:r>
              <a:rPr lang="pt-BR" dirty="0"/>
              <a:t>Adicione objetos</a:t>
            </a:r>
          </a:p>
          <a:p>
            <a:r>
              <a:rPr lang="pt-BR" dirty="0"/>
              <a:t>Autorize usuários </a:t>
            </a:r>
          </a:p>
          <a:p>
            <a:r>
              <a:rPr lang="pt-BR" dirty="0"/>
              <a:t>Controlado</a:t>
            </a:r>
          </a:p>
          <a:p>
            <a:pPr lvl="1"/>
            <a:r>
              <a:rPr lang="pt-BR" dirty="0"/>
              <a:t>DV_OWNER</a:t>
            </a:r>
          </a:p>
          <a:p>
            <a:pPr lvl="1"/>
            <a:r>
              <a:rPr lang="pt-BR" dirty="0"/>
              <a:t>DV_ADMIN</a:t>
            </a:r>
          </a:p>
          <a:p>
            <a:r>
              <a:rPr lang="pt-BR" dirty="0"/>
              <a:t>É possível auditar tentativa de violações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2D7F89-A3F7-854D-8640-D75471E16D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5987" y="1701006"/>
            <a:ext cx="4089400" cy="23368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1AE95-E7FA-1340-97F0-C6058A699E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0653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E1B9-5F28-E246-BC0E-BA37984B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Realm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5459-2643-B34D-AFBD-6B9F485E00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475161" cy="3401615"/>
          </a:xfrm>
        </p:spPr>
        <p:txBody>
          <a:bodyPr/>
          <a:lstStyle/>
          <a:p>
            <a:r>
              <a:rPr lang="pt-BR" dirty="0"/>
              <a:t>Tipos:</a:t>
            </a:r>
          </a:p>
          <a:p>
            <a:pPr lvl="1"/>
            <a:r>
              <a:rPr lang="pt-BR" dirty="0"/>
              <a:t>Regular – Protege de privilégios de sistema</a:t>
            </a:r>
          </a:p>
          <a:p>
            <a:pPr lvl="1"/>
            <a:r>
              <a:rPr lang="pt-BR" dirty="0"/>
              <a:t>Mandatório – Precisa autorização explícita</a:t>
            </a:r>
          </a:p>
          <a:p>
            <a:r>
              <a:rPr lang="pt-BR" dirty="0"/>
              <a:t>É possível proteger Roles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2D7F89-A3F7-854D-8640-D75471E16D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5987" y="1701006"/>
            <a:ext cx="4089400" cy="23368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1AE95-E7FA-1340-97F0-C6058A699E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521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D6476-6A5A-C941-9CC8-69F7237A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RULE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0D6C3-5BB6-7547-A62F-9A8BB85BA5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42EC1-A245-8348-A83A-28D113C88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Retorna booleano</a:t>
            </a:r>
          </a:p>
          <a:p>
            <a:r>
              <a:rPr lang="pt-BR" dirty="0"/>
              <a:t>Testa propriedades do usuário e/ou sessão</a:t>
            </a:r>
          </a:p>
          <a:p>
            <a:pPr lvl="1"/>
            <a:r>
              <a:rPr lang="en-US" dirty="0" err="1"/>
              <a:t>Usuário</a:t>
            </a:r>
            <a:r>
              <a:rPr lang="en-US" dirty="0"/>
              <a:t> </a:t>
            </a:r>
            <a:r>
              <a:rPr lang="en-US" dirty="0" err="1"/>
              <a:t>possui</a:t>
            </a:r>
            <a:r>
              <a:rPr lang="en-US" dirty="0"/>
              <a:t> a role XPTO</a:t>
            </a:r>
          </a:p>
          <a:p>
            <a:pPr lvl="1"/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conectado</a:t>
            </a:r>
            <a:r>
              <a:rPr lang="en-US" dirty="0"/>
              <a:t> </a:t>
            </a:r>
            <a:r>
              <a:rPr lang="en-US" dirty="0" err="1"/>
              <a:t>através</a:t>
            </a:r>
            <a:r>
              <a:rPr lang="en-US" dirty="0"/>
              <a:t> do </a:t>
            </a:r>
            <a:r>
              <a:rPr lang="en-US" dirty="0" err="1"/>
              <a:t>Sql</a:t>
            </a:r>
            <a:r>
              <a:rPr lang="en-US" dirty="0"/>
              <a:t> Developer</a:t>
            </a:r>
          </a:p>
          <a:p>
            <a:pPr lvl="1"/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usuário</a:t>
            </a:r>
            <a:r>
              <a:rPr lang="en-US" dirty="0"/>
              <a:t> DBA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conexão</a:t>
            </a:r>
            <a:r>
              <a:rPr lang="en-US" dirty="0"/>
              <a:t> </a:t>
            </a:r>
            <a:r>
              <a:rPr lang="en-US" dirty="0" err="1"/>
              <a:t>vem</a:t>
            </a:r>
            <a:r>
              <a:rPr lang="en-US" dirty="0"/>
              <a:t> do server da app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3498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09B3-837D-2B4C-8689-F0FA62A6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RULE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86F57-9AD9-F148-9F01-AE1DE30CD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Forma de agrupar um conjunto de uma ou mais </a:t>
            </a:r>
            <a:r>
              <a:rPr lang="pt-BR" dirty="0" err="1"/>
              <a:t>Rules</a:t>
            </a:r>
            <a:endParaRPr lang="pt-BR" dirty="0"/>
          </a:p>
          <a:p>
            <a:pPr lvl="1"/>
            <a:r>
              <a:rPr lang="pt-BR" dirty="0"/>
              <a:t>É usuário DBA? E</a:t>
            </a:r>
          </a:p>
          <a:p>
            <a:pPr lvl="1"/>
            <a:r>
              <a:rPr lang="pt-BR" dirty="0"/>
              <a:t>Está conectado remotamente? OU</a:t>
            </a:r>
          </a:p>
          <a:p>
            <a:pPr lvl="1"/>
            <a:r>
              <a:rPr lang="pt-BR" dirty="0"/>
              <a:t>Fora de horário comercial?</a:t>
            </a:r>
          </a:p>
          <a:p>
            <a:r>
              <a:rPr lang="pt-BR" dirty="0"/>
              <a:t>Lógica booleana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F7C4E-7C7B-034D-BF12-9ABBCF13EB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5841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09B3-837D-2B4C-8689-F0FA62A6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COMMAND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86F57-9AD9-F148-9F01-AE1DE30CD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Faz vários testes para permitir ou não a execução de uma instrução.</a:t>
            </a:r>
          </a:p>
          <a:p>
            <a:pPr lvl="1"/>
            <a:r>
              <a:rPr lang="pt-BR" dirty="0"/>
              <a:t>CONNECT – Somente a partir de </a:t>
            </a:r>
            <a:r>
              <a:rPr lang="pt-BR" dirty="0" err="1"/>
              <a:t>bastion</a:t>
            </a:r>
            <a:r>
              <a:rPr lang="pt-BR" dirty="0"/>
              <a:t> host ou </a:t>
            </a:r>
            <a:r>
              <a:rPr lang="pt-BR" dirty="0" err="1"/>
              <a:t>app</a:t>
            </a:r>
            <a:endParaRPr lang="pt-BR" dirty="0"/>
          </a:p>
          <a:p>
            <a:pPr lvl="1"/>
            <a:r>
              <a:rPr lang="pt-BR" dirty="0"/>
              <a:t>ALTER TABLE – Somente fora de horário comercial</a:t>
            </a:r>
          </a:p>
          <a:p>
            <a:pPr lvl="1"/>
            <a:r>
              <a:rPr lang="pt-BR" dirty="0"/>
              <a:t>DROP TABLE – Somente pelo DBA</a:t>
            </a:r>
          </a:p>
          <a:p>
            <a:pPr lvl="1"/>
            <a:r>
              <a:rPr lang="pt-BR" dirty="0"/>
              <a:t>...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F7C4E-7C7B-034D-BF12-9ABBCF13EB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7090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113184"/>
              </p:ext>
            </p:extLst>
          </p:nvPr>
        </p:nvGraphicFramePr>
        <p:xfrm>
          <a:off x="250825" y="1168400"/>
          <a:ext cx="8642349" cy="335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CLUSTER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EDITION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DIMENSION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DIMENSION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USER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DIRECTORY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32951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FUNCTION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CLUSTER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FUNCTION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18024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INDEX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CONTEXT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INDEX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23274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INDEXTYPE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DATABASE LINK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INDEXTYPE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81029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JAVA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DIMENSION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JAVA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57992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LIBRARY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DIRECTORY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LIBRARY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88080239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8356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79241"/>
              </p:ext>
            </p:extLst>
          </p:nvPr>
        </p:nvGraphicFramePr>
        <p:xfrm>
          <a:off x="250825" y="1168400"/>
          <a:ext cx="8642349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OUTLINE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INDEX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OUTLINE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MATERIALIZED VIEW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INDEXTYPE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MATERIALIZED VIEW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63639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PACKAGE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LIBRARY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PACKAGE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22258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PACKAGE BODY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OPERATOR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PACKAGE BODY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325565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PLUGGABLE DATABASE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OUTLINE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PROCEDURE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425216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PROCEDURE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PACKAGE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PLUGGABLE DATABASE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42775913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1494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305276"/>
              </p:ext>
            </p:extLst>
          </p:nvPr>
        </p:nvGraphicFramePr>
        <p:xfrm>
          <a:off x="250825" y="1168400"/>
          <a:ext cx="8642349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PROFILE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PACKAGE BODY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PROFILE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RESOURCE COST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PLUGGABLE DATABASE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ROLE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62420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ROLE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PROCEDURE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ROLLBACK SEGMENT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50246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ROLLBACK SEGMENT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PROFILE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SEQUENCE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398613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SEQUENCE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ROLE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SYNONYM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36105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SESSION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ROLLBACK SEGMENT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TABLE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68968504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52159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13399"/>
              </p:ext>
            </p:extLst>
          </p:nvPr>
        </p:nvGraphicFramePr>
        <p:xfrm>
          <a:off x="250825" y="1168400"/>
          <a:ext cx="8642349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SYNONYM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SCHEMA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TABLESPACE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SYSTEM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SEQUENCE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TRIGGER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383922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TABLE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MATERIALIZED VIEW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TYPE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409022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TABLESPACE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MATERIALIZED VIEW LOG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TYPE BODY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48795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TRIGGER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SYNONYM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USER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09427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TYPE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TABLE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VIEW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916672802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2829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254859"/>
              </p:ext>
            </p:extLst>
          </p:nvPr>
        </p:nvGraphicFramePr>
        <p:xfrm>
          <a:off x="250825" y="1168400"/>
          <a:ext cx="8642349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TYPE BODY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TABLESPACE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EXECUTE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USER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TRIGGER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GRANT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25321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ALTER VIEW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TYPE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INSERT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7976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ANALYZE CLUSTER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TYPE BODY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NOAUDIT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80087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ANALYZE INDEX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CREATE VIEW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RENAME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1017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ANALYZE TABLE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DELETE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REVOKE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77782084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5076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A8-A30F-0E4A-9A9C-A2F561D4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SQL Protegidos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E6108A-AED0-E447-ACFE-ED325C839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945951"/>
              </p:ext>
            </p:extLst>
          </p:nvPr>
        </p:nvGraphicFramePr>
        <p:xfrm>
          <a:off x="250825" y="1168400"/>
          <a:ext cx="8642349" cy="250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783">
                  <a:extLst>
                    <a:ext uri="{9D8B030D-6E8A-4147-A177-3AD203B41FA5}">
                      <a16:colId xmlns:a16="http://schemas.microsoft.com/office/drawing/2014/main" val="130684295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50930268"/>
                    </a:ext>
                  </a:extLst>
                </a:gridCol>
                <a:gridCol w="2880783">
                  <a:extLst>
                    <a:ext uri="{9D8B030D-6E8A-4147-A177-3AD203B41FA5}">
                      <a16:colId xmlns:a16="http://schemas.microsoft.com/office/drawing/2014/main" val="30463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A-C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>
                          <a:solidFill>
                            <a:srgbClr val="222222"/>
                          </a:solidFill>
                          <a:effectLst/>
                        </a:rPr>
                        <a:t>SQL Statements C-D</a:t>
                      </a:r>
                    </a:p>
                  </a:txBody>
                  <a:tcPr marL="38100" marR="38100" marT="38100" marB="3810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b="1" dirty="0">
                          <a:solidFill>
                            <a:srgbClr val="222222"/>
                          </a:solidFill>
                          <a:effectLst/>
                        </a:rPr>
                        <a:t>SQL Statements D-U</a:t>
                      </a:r>
                    </a:p>
                  </a:txBody>
                  <a:tcPr marL="38100" marR="38100" marT="38100" marB="38100" anchor="b"/>
                </a:tc>
                <a:extLst>
                  <a:ext uri="{0D108BD9-81ED-4DB2-BD59-A6C34878D82A}">
                    <a16:rowId xmlns:a16="http://schemas.microsoft.com/office/drawing/2014/main" val="373700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ASSOCIATE STATISTICS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DISASSOCIATE STATISTICS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SELECT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416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AUDIT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CLUSTER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TRUNCATE CLUSTER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125321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CHANGE PASSWORD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CONTEXT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TRUNCATE TABLE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7976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COMMENT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DATABASE LINK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UPDATE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280087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CONNECT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solidFill>
                            <a:srgbClr val="222222"/>
                          </a:solidFill>
                          <a:effectLst/>
                          <a:latin typeface="inherit"/>
                        </a:rPr>
                        <a:t>DROP EDITION</a:t>
                      </a:r>
                    </a:p>
                  </a:txBody>
                  <a:tcPr marL="57150" marR="5715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222222"/>
                          </a:solidFill>
                          <a:effectLst/>
                        </a:rPr>
                        <a:t> </a:t>
                      </a:r>
                    </a:p>
                  </a:txBody>
                  <a:tcPr marL="57150" marR="57150" marT="76200" marB="76200"/>
                </a:tc>
                <a:extLst>
                  <a:ext uri="{0D108BD9-81ED-4DB2-BD59-A6C34878D82A}">
                    <a16:rowId xmlns:a16="http://schemas.microsoft.com/office/drawing/2014/main" val="810176040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80433-A4BD-3443-92FE-CE81B9833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226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EC10F-17F7-E241-967C-16232352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95686"/>
            <a:ext cx="7772400" cy="1021556"/>
          </a:xfrm>
        </p:spPr>
        <p:txBody>
          <a:bodyPr/>
          <a:lstStyle/>
          <a:p>
            <a:pPr algn="ctr"/>
            <a:r>
              <a:rPr lang="pt-BR" dirty="0"/>
              <a:t>DATA REDACTION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B331D6-A2EB-1E40-99C2-9D5519AF8F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078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692E89-F8F4-4F40-8051-6DE38938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Mascarar retorno SQL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AFD5CA-8D10-BD4A-B2EE-BA3E26E0DC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Mascara dados baseado em políticas</a:t>
            </a:r>
          </a:p>
          <a:p>
            <a:r>
              <a:rPr lang="pt-BR" dirty="0"/>
              <a:t>Atua na camada SQL</a:t>
            </a:r>
          </a:p>
          <a:p>
            <a:r>
              <a:rPr lang="pt-BR" dirty="0"/>
              <a:t>Não funciona contra </a:t>
            </a:r>
            <a:r>
              <a:rPr lang="pt-BR" dirty="0" err="1"/>
              <a:t>DBAs</a:t>
            </a:r>
            <a:endParaRPr lang="pt-BR" dirty="0"/>
          </a:p>
          <a:p>
            <a:r>
              <a:rPr lang="pt-BR" dirty="0"/>
              <a:t>Não inclui o WHERE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DC50561-254A-ED4A-BF8A-7086CDF885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2483"/>
          <a:stretch/>
        </p:blipFill>
        <p:spPr>
          <a:xfrm>
            <a:off x="4250766" y="1779662"/>
            <a:ext cx="4893233" cy="172819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7F76AC-6A3D-204A-8DA2-A31BEF110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4044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329A-328B-2046-AAED-6D77A901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políticas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D646E-A502-6B47-8466-5563024BC8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err="1"/>
              <a:t>Full</a:t>
            </a:r>
            <a:endParaRPr lang="pt-BR" dirty="0"/>
          </a:p>
          <a:p>
            <a:r>
              <a:rPr lang="pt-BR" dirty="0" err="1"/>
              <a:t>Partial</a:t>
            </a:r>
            <a:endParaRPr lang="pt-BR" dirty="0"/>
          </a:p>
          <a:p>
            <a:r>
              <a:rPr lang="pt-BR" dirty="0" err="1"/>
              <a:t>RegExp</a:t>
            </a:r>
            <a:endParaRPr lang="pt-BR" dirty="0"/>
          </a:p>
          <a:p>
            <a:r>
              <a:rPr lang="pt-BR" dirty="0" err="1"/>
              <a:t>Random</a:t>
            </a:r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F5C29A-9DFD-B243-982E-2A24D4C9B6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2251"/>
          <a:stretch/>
        </p:blipFill>
        <p:spPr>
          <a:xfrm>
            <a:off x="3059832" y="1275606"/>
            <a:ext cx="5191757" cy="237055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1297E-1A01-AB4E-A305-602CC4C496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424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E22DBC-0155-6F44-826D-3F6DB514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Dados Sensíveis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F679AA-F464-8D4A-9164-9F6EC5112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63638"/>
            <a:ext cx="9144000" cy="218830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63655-6FB9-304E-A9CF-5ED4900526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60733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55BDB-43C7-2041-97B5-6B1A1E6E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FULL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22D292-5027-D747-AC33-D3B6225DB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958" y="1347614"/>
            <a:ext cx="7704547" cy="324036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E398D-0CC4-E24C-879A-BF832ADF8C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72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02D2-737C-CF4A-9C31-19905048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CPF MASCARADO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873AEA-A124-6845-A3BB-887745966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491630"/>
            <a:ext cx="8901171" cy="266429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5AE129-469F-6648-9F1D-42DC8BAAD6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44547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10D2-8262-8A48-825E-80C7FE991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61950"/>
            <a:ext cx="6265391" cy="698500"/>
          </a:xfrm>
        </p:spPr>
        <p:txBody>
          <a:bodyPr/>
          <a:lstStyle/>
          <a:p>
            <a:r>
              <a:rPr lang="pt-BR" dirty="0"/>
              <a:t>NÃO FUNCIONA COM SYS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1E06F-5536-874A-905F-82BF37A42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2EB8CB-2433-984D-93D5-4BEF869DD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6913462" cy="3401615"/>
          </a:xfrm>
        </p:spPr>
        <p:txBody>
          <a:bodyPr/>
          <a:lstStyle/>
          <a:p>
            <a:r>
              <a:rPr lang="en-US" dirty="0"/>
              <a:t>EXEMPT REDACTION POLICY</a:t>
            </a:r>
            <a:endParaRPr lang="pt-BR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0F781D55-B46F-CF4A-9EE1-C6B57D1A35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5168" y="1917636"/>
            <a:ext cx="8713663" cy="26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606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F7FA2-0E49-3944-BAAE-4AAD6A43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ALTERAÇÃO DA POLICY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265F4C-E604-4A4D-93F9-66E4E3CDD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74" y="1563638"/>
            <a:ext cx="8707030" cy="266429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3580C-5EFC-CE4A-B128-EA92033130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4208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DDAD-E3F9-EA46-9A0A-19557E92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OK PARA YADAX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FD2413-EFDD-FB44-856B-A5C3B2DFE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848" y="1491630"/>
            <a:ext cx="8741436" cy="259228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B821D-91DA-964C-88A5-6C69F493E2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24770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31330-9BE6-2C43-98DB-F98D81FBC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NOK PARA REPORT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C4C5D3-6FD8-1644-9CCE-133635AA9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18" y="1419622"/>
            <a:ext cx="8820434" cy="266429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07C1E-4D9F-2741-B77A-1B0F0541A7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7611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3A43A-179E-4D4A-8269-ED7CBB73B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É POSSÍVEL FILTRAR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4CB66-6267-E545-AF7B-B60CA3CEE1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010848-FB20-374A-8E15-E44413CA3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851670"/>
            <a:ext cx="8927229" cy="165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128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9BB7-4268-FC40-BFE6-D1404E77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RANDOM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9E6D1F-6929-3E48-B4A4-DA8F0A76E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450" y="1491456"/>
            <a:ext cx="7023100" cy="27559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7EB768-5EEB-DF41-B8B6-ADCB011546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39404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4AA1-2F1C-6D4A-868E-E99A04C0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RANDOM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53BD82-BAB8-7249-900B-30B1CF7FF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75" y="1779662"/>
            <a:ext cx="8905895" cy="21602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BB18B5-7916-8B48-B09C-9CE76A0935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11188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A86C-48E1-864E-ACD7-37522AD8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ADD OUTRA COLUNA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A6030E-F1AF-234D-B9C5-1CC3D4A501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5E4C28B-DD4A-5D46-B8F3-D05C88292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77156"/>
            <a:ext cx="83820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662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5F72-8ECA-2847-9A04-203724EEA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PARTIAL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C1AD02-575E-F746-915F-27C65ED82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314" y="1707654"/>
            <a:ext cx="8730799" cy="20882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DB5247-ABEF-1948-A9F8-D03B6D5374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5569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CF74D-3F1D-D146-B424-18889675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DATAS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429E7-6207-0C4C-A4E2-71050F48F5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E670975-4ED7-3F43-894F-5A984C5C2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550" y="1256506"/>
            <a:ext cx="66929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202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65A6-4240-414C-8193-41F597E9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DATAS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ECB5FD-E7AC-074F-AF97-B1D440081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491630"/>
            <a:ext cx="8518155" cy="252028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D1F5C-4226-5F41-82CA-4DE708A05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5946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9CD215-7A5B-D04A-BB45-16F0280E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23678"/>
            <a:ext cx="7772400" cy="1368152"/>
          </a:xfrm>
        </p:spPr>
        <p:txBody>
          <a:bodyPr/>
          <a:lstStyle/>
          <a:p>
            <a:pPr algn="ctr"/>
            <a:r>
              <a:rPr lang="en-US" b="0" dirty="0"/>
              <a:t>Transparent Sensitive Data Protection</a:t>
            </a:r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FA2C9-F717-D84C-A369-0E87F97AD5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53144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FFA034-CE47-DB44-88E6-51055A78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TSDP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E67CA-2DCA-7A44-9C80-FB0CCF1B22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Praticidade</a:t>
            </a:r>
          </a:p>
          <a:p>
            <a:r>
              <a:rPr lang="pt-BR" dirty="0"/>
              <a:t>Crie um tipo sensível</a:t>
            </a:r>
          </a:p>
          <a:p>
            <a:r>
              <a:rPr lang="pt-BR" dirty="0"/>
              <a:t>Crie uma política de mascaramento deste tipo</a:t>
            </a:r>
          </a:p>
          <a:p>
            <a:r>
              <a:rPr lang="pt-BR" dirty="0"/>
              <a:t>Associe as colunas ao tipo sensível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00B704-61AA-D247-83F0-8ADF7B6D53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B0216-9509-0F4B-A204-E23C6479F7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30031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AD09624-4CB8-A340-8509-3534A3F9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TSDP – Tipo sensível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4675B-5068-CA4D-93D9-7B2B28747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7" y="1168004"/>
            <a:ext cx="2664990" cy="3401615"/>
          </a:xfrm>
        </p:spPr>
        <p:txBody>
          <a:bodyPr/>
          <a:lstStyle/>
          <a:p>
            <a:r>
              <a:rPr lang="pt-BR" dirty="0"/>
              <a:t>Crie um tipo sensível</a:t>
            </a:r>
          </a:p>
          <a:p>
            <a:pPr lvl="1"/>
            <a:r>
              <a:rPr lang="pt-BR" dirty="0"/>
              <a:t>e-mail</a:t>
            </a:r>
          </a:p>
          <a:p>
            <a:pPr lvl="1"/>
            <a:r>
              <a:rPr lang="pt-BR" dirty="0"/>
              <a:t>Nome</a:t>
            </a:r>
          </a:p>
          <a:p>
            <a:pPr lvl="1"/>
            <a:r>
              <a:rPr lang="pt-BR" dirty="0"/>
              <a:t>Num </a:t>
            </a:r>
            <a:r>
              <a:rPr lang="pt-BR" dirty="0" err="1"/>
              <a:t>Cartao</a:t>
            </a:r>
            <a:endParaRPr lang="pt-BR" dirty="0"/>
          </a:p>
          <a:p>
            <a:pPr lvl="1"/>
            <a:r>
              <a:rPr lang="pt-BR" dirty="0"/>
              <a:t>Telefone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94BEF-D720-714F-9FE2-1DCE99530D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CE20369-C31E-3643-A1E0-F9C08F48E1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09300" y="1635646"/>
            <a:ext cx="5983876" cy="19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841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062FE-1673-8845-B2E3-A3B95D7C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TSDP - Política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9BE7D-C977-3E4A-A346-94CD77C6C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7" y="1168004"/>
            <a:ext cx="2088926" cy="3401615"/>
          </a:xfrm>
        </p:spPr>
        <p:txBody>
          <a:bodyPr/>
          <a:lstStyle/>
          <a:p>
            <a:r>
              <a:rPr lang="pt-BR" dirty="0"/>
              <a:t>Crie uma política</a:t>
            </a:r>
          </a:p>
          <a:p>
            <a:r>
              <a:rPr lang="pt-BR" dirty="0"/>
              <a:t>RH</a:t>
            </a:r>
          </a:p>
          <a:p>
            <a:pPr lvl="1"/>
            <a:r>
              <a:rPr lang="pt-BR" dirty="0"/>
              <a:t>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B0405-705D-2744-AA1E-42FCDA1D4E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D558C0F-7BCA-D84F-A32C-B0679C1C4F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43808" y="1202753"/>
            <a:ext cx="6049367" cy="33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606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C956-E598-DB44-8F65-D0801E54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Política </a:t>
            </a:r>
            <a:r>
              <a:rPr lang="pt-BR" dirty="0" err="1"/>
              <a:t>x</a:t>
            </a:r>
            <a:r>
              <a:rPr lang="pt-BR" dirty="0"/>
              <a:t> Tipo Sensível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40B45-94B4-514A-8590-0B5766F38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7" y="1168004"/>
            <a:ext cx="2232942" cy="3401615"/>
          </a:xfrm>
        </p:spPr>
        <p:txBody>
          <a:bodyPr/>
          <a:lstStyle/>
          <a:p>
            <a:r>
              <a:rPr lang="pt-BR" dirty="0"/>
              <a:t>Associe</a:t>
            </a:r>
          </a:p>
          <a:p>
            <a:pPr lvl="1"/>
            <a:r>
              <a:rPr lang="pt-BR" dirty="0"/>
              <a:t>Tipo</a:t>
            </a:r>
          </a:p>
          <a:p>
            <a:pPr lvl="1"/>
            <a:r>
              <a:rPr lang="pt-BR" dirty="0"/>
              <a:t>Política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E4257B-CCF2-744A-8E64-6FFA8C8D72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32352" y="1851670"/>
            <a:ext cx="6337399" cy="230723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B8FCA-379B-BD45-A140-7B4B4D7964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91404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80D9-411A-1A40-841B-5628A49B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Tabela dados Sensíveis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1D247-D746-8549-9432-F76FDF95DC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Várias tabelas podem conter o mesmo tipo de informação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746B6E-7CF3-9545-9B52-093E7A072C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14096" y="1712494"/>
            <a:ext cx="4879079" cy="26594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1555F-B798-AA4E-89EF-252AF310E8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6922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65C6-9DF5-0C45-848C-6FEE4B86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Associe tipos a colunas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A9EBA-5F07-3F46-BB3A-5CA723B1E4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Associe</a:t>
            </a:r>
          </a:p>
          <a:p>
            <a:pPr lvl="1"/>
            <a:r>
              <a:rPr lang="pt-BR" dirty="0"/>
              <a:t>Tipo</a:t>
            </a:r>
          </a:p>
          <a:p>
            <a:pPr lvl="1"/>
            <a:r>
              <a:rPr lang="pt-BR" dirty="0"/>
              <a:t>Coluna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5DE46-80CF-6440-A939-8FDF237DF1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43808" y="1563638"/>
            <a:ext cx="6024073" cy="285888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D49EC-F046-704C-8B36-75B100EA34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77095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E7B5-8B7D-8442-AA2A-B07BC629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Habilite a proteção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2C908-7011-B646-B195-4681BECDAB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Por tipo</a:t>
            </a:r>
          </a:p>
          <a:p>
            <a:r>
              <a:rPr lang="pt-BR" dirty="0"/>
              <a:t>Por coluna</a:t>
            </a:r>
          </a:p>
          <a:p>
            <a:r>
              <a:rPr lang="pt-BR" dirty="0"/>
              <a:t>Por </a:t>
            </a:r>
            <a:r>
              <a:rPr lang="pt-BR" dirty="0" err="1"/>
              <a:t>database</a:t>
            </a:r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4459809-4D89-254C-ACA9-F806D82DB7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135272" y="1923678"/>
            <a:ext cx="5757904" cy="149787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B0AA6-CC46-4945-B49C-E06F16FD7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15248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95CF-DF4D-C44D-A683-729D0A396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Não funciona com SYS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4EBF-2EFC-9944-B4E0-34B14861E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6553422" cy="3401615"/>
          </a:xfrm>
        </p:spPr>
        <p:txBody>
          <a:bodyPr/>
          <a:lstStyle/>
          <a:p>
            <a:r>
              <a:rPr lang="pt-BR" dirty="0"/>
              <a:t>EXEMPT REDACTION POLICY</a:t>
            </a:r>
          </a:p>
          <a:p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BEA661-DC05-2F41-8A54-01BEA01DD7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63340" y="1923678"/>
            <a:ext cx="5617319" cy="232982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637AC-8341-664E-97E2-B24EFACDAA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29474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95CF-DF4D-C44D-A683-729D0A396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Liberado para RH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4EBF-2EFC-9944-B4E0-34B14861E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8785670" cy="3401615"/>
          </a:xfrm>
        </p:spPr>
        <p:txBody>
          <a:bodyPr/>
          <a:lstStyle/>
          <a:p>
            <a:r>
              <a:rPr lang="pt-BR" sz="2400" dirty="0"/>
              <a:t>'SYS_CONTEXT(''USERENV'',''SESSION_USER'') !=''RH''';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637AC-8341-664E-97E2-B24EFACDAA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D4EC63-8765-984A-9848-58A715472A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39304" y="1851670"/>
            <a:ext cx="6265391" cy="25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791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183A-2C24-EC40-AB13-CA0AA2907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Mascarado para YADAX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5BCC60-350B-8A40-A631-EF4FCCF5A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0406" y="1582181"/>
            <a:ext cx="6443187" cy="262683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461F5-C887-CD44-B64B-9D0B28D9EA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59819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9DCB-627C-0E42-A239-68B2940DC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23478"/>
            <a:ext cx="5689600" cy="698500"/>
          </a:xfrm>
        </p:spPr>
        <p:txBody>
          <a:bodyPr/>
          <a:lstStyle/>
          <a:p>
            <a:r>
              <a:rPr lang="pt-BR" dirty="0"/>
              <a:t>Precisa </a:t>
            </a:r>
            <a:r>
              <a:rPr lang="pt-BR" dirty="0" err="1"/>
              <a:t>add</a:t>
            </a:r>
            <a:r>
              <a:rPr lang="pt-BR" dirty="0"/>
              <a:t> coluna?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AC6CD-4C79-EB40-8887-6A1E2BE5CC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A340560-1B8E-9A4D-97F5-959FF0FC9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7550" y="1082154"/>
            <a:ext cx="5168900" cy="2425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64AB38-3026-E14B-9142-F02C9FEB8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" y="3646643"/>
            <a:ext cx="5168900" cy="137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27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27DB-0EB8-F245-9367-18E43CD4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Já está funcionando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8D1684-EDC6-2C4B-A4D5-8C405F2D2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500" y="1853406"/>
            <a:ext cx="5969000" cy="2032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69CC6-45B1-844D-9FFB-1D996468A8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40437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AAD0-1218-B747-8CAD-3F92D6F25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Virtual Private </a:t>
            </a:r>
            <a:r>
              <a:rPr lang="pt-BR" dirty="0" err="1"/>
              <a:t>Database</a:t>
            </a:r>
            <a:endParaRPr lang="pt-B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85CD4F-FFE1-FF40-97A7-8706F91598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Banco segregado logicamente</a:t>
            </a:r>
          </a:p>
          <a:p>
            <a:pPr lvl="1"/>
            <a:r>
              <a:rPr lang="pt-BR" dirty="0"/>
              <a:t>Empresas</a:t>
            </a:r>
          </a:p>
          <a:p>
            <a:pPr lvl="1"/>
            <a:r>
              <a:rPr lang="pt-BR" dirty="0"/>
              <a:t>Departamentos</a:t>
            </a:r>
          </a:p>
          <a:p>
            <a:r>
              <a:rPr lang="pt-BR" dirty="0"/>
              <a:t>Adiciona filtros nas queries</a:t>
            </a:r>
          </a:p>
          <a:p>
            <a:r>
              <a:rPr lang="pt-BR" dirty="0" err="1"/>
              <a:t>Row</a:t>
            </a:r>
            <a:r>
              <a:rPr lang="pt-BR" dirty="0"/>
              <a:t>/</a:t>
            </a:r>
            <a:r>
              <a:rPr lang="pt-BR" dirty="0" err="1"/>
              <a:t>Column</a:t>
            </a:r>
            <a:r>
              <a:rPr lang="pt-BR" dirty="0"/>
              <a:t> </a:t>
            </a:r>
            <a:r>
              <a:rPr lang="pt-BR" dirty="0" err="1"/>
              <a:t>Level</a:t>
            </a:r>
            <a:endParaRPr lang="pt-BR" dirty="0"/>
          </a:p>
          <a:p>
            <a:endParaRPr lang="pt-B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2C68F-ED5B-F944-A817-2891B4456D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BE114-D335-994E-A7FB-B44F73BE33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53160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548EE-F79F-DA4A-B3AE-AFB85BD7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Empresa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423336-5F08-324C-9BF8-BD2E4DFF10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9552" y="1138366"/>
            <a:ext cx="2822326" cy="371358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D85C0F-AFB9-2143-969F-5B8A5A2279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91880" y="1147707"/>
            <a:ext cx="5647545" cy="395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564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C9BC-6406-2D4B-9043-227E92D1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D8C1F-2EB8-D04A-A6C5-86DC0E9D2A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Carrega no </a:t>
            </a:r>
            <a:r>
              <a:rPr lang="pt-BR" dirty="0" err="1"/>
              <a:t>logon</a:t>
            </a:r>
            <a:endParaRPr lang="pt-BR" dirty="0"/>
          </a:p>
          <a:p>
            <a:r>
              <a:rPr lang="pt-BR" dirty="0"/>
              <a:t>Trigger / </a:t>
            </a:r>
            <a:r>
              <a:rPr lang="pt-BR" dirty="0" err="1"/>
              <a:t>Package</a:t>
            </a:r>
            <a:endParaRPr lang="pt-BR" dirty="0"/>
          </a:p>
          <a:p>
            <a:r>
              <a:rPr lang="pt-BR" dirty="0"/>
              <a:t>Guarda na memória</a:t>
            </a:r>
          </a:p>
          <a:p>
            <a:r>
              <a:rPr lang="pt-BR" dirty="0"/>
              <a:t>Mais rápido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911DD8-5B29-0340-BA22-72A53681A5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32387" y="1472406"/>
            <a:ext cx="3276600" cy="2794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E505A-2E28-DA42-94F0-02A7608853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13373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7227A-9C5B-9D45-A33E-51300BE2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CONTEXT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7E1F2F-39F4-1346-824C-EC341D760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587" y="1168400"/>
            <a:ext cx="8426825" cy="340201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D0681-C434-EA47-8230-11AAF984CD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9964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1D5B-9FE1-9545-A998-471C48310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Trigger </a:t>
            </a:r>
            <a:r>
              <a:rPr lang="pt-BR" dirty="0" err="1"/>
              <a:t>Logon</a:t>
            </a:r>
            <a:endParaRPr lang="pt-B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8F1323-44C6-E849-A2CA-047084DFC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350" y="1339056"/>
            <a:ext cx="7099300" cy="30607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46B297-A9D5-3343-8D1B-137E730FC3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51119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548EE-F79F-DA4A-B3AE-AFB85BD7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Empresa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423336-5F08-324C-9BF8-BD2E4DFF10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9552" y="1138366"/>
            <a:ext cx="2822326" cy="371358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D85C0F-AFB9-2143-969F-5B8A5A2279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91880" y="1147707"/>
            <a:ext cx="5647545" cy="395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88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9FC6D-3E1F-D54F-AC80-AE908479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SYS_CONTEXT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E656FF-B03C-8647-B268-6C75D0D66E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218371"/>
            <a:ext cx="7056784" cy="335445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BC108-82C8-3A4C-AA8C-A47DEC6C83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8571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59D1F-2AA6-7644-BDF6-7C9982A0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PKG FILTER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E8B56E-B1F1-DE4B-87A5-B538A8217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621" y="1168400"/>
            <a:ext cx="6814757" cy="340201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3CD44-225B-F14A-BD8F-3E782E2F10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50350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E4E5-C272-3041-A554-6C0B45AC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RLS </a:t>
            </a:r>
            <a:r>
              <a:rPr lang="pt-BR" dirty="0" err="1"/>
              <a:t>Policy</a:t>
            </a:r>
            <a:endParaRPr lang="pt-B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0EC1FF-CD3E-3541-B282-2651FAEA1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1523206"/>
            <a:ext cx="7543800" cy="26924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D222F8-9431-394D-97BC-168D91FEE3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2827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2061-36B2-874A-AB11-1B010E8F3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ALLEN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B8E002-10C4-8549-8256-529D77AA6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419622"/>
            <a:ext cx="8753158" cy="281710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10F15-DAE2-8D43-BE86-82364362C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79361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AE77-3CCA-AE40-9502-F0B736BC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SCOTT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928F12-BFDF-E343-9B52-4DEA6F58B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491630"/>
            <a:ext cx="8724047" cy="259228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07FED3-76EE-B644-96CE-32DCFAD069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26938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C080B5-6A33-D943-AE03-C4A5E12A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11710"/>
            <a:ext cx="7772400" cy="1021556"/>
          </a:xfrm>
        </p:spPr>
        <p:txBody>
          <a:bodyPr/>
          <a:lstStyle/>
          <a:p>
            <a:pPr algn="ctr"/>
            <a:r>
              <a:rPr lang="pt-BR" dirty="0"/>
              <a:t>DÚVIDAS?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905F5-37CF-3945-A8AB-79FFA13CA3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yadax.com.br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60605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:\TDC2017\Logos\TDC2017\logo-tdc-vertical-A4.emf">
            <a:extLst>
              <a:ext uri="{FF2B5EF4-FFF2-40B4-BE49-F238E27FC236}">
                <a16:creationId xmlns:a16="http://schemas.microsoft.com/office/drawing/2014/main" id="{D88B0972-44AB-4848-BDA1-FFB9B8563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915988"/>
            <a:ext cx="4427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382C69-D9FB-2B46-9891-3844029186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767263"/>
            <a:ext cx="2895600" cy="274637"/>
          </a:xfrm>
        </p:spPr>
        <p:txBody>
          <a:bodyPr/>
          <a:lstStyle/>
          <a:p>
            <a:pPr>
              <a:defRPr/>
            </a:pPr>
            <a:r>
              <a:rPr lang="pt-BR"/>
              <a:t>yadax.com.br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-TDC2018" id="{2BA2B712-84B3-214E-8428-EBF983AE37B6}" vid="{89E39BD3-1F10-8546-87ED-85E63FB9B614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modelo_open4education</Template>
  <TotalTime>17124</TotalTime>
  <Words>1724</Words>
  <Application>Microsoft Macintosh PowerPoint</Application>
  <PresentationFormat>On-screen Show (16:9)</PresentationFormat>
  <Paragraphs>495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2" baseType="lpstr">
      <vt:lpstr>Arial</vt:lpstr>
      <vt:lpstr>Avenir Roman</vt:lpstr>
      <vt:lpstr>Calibri</vt:lpstr>
      <vt:lpstr>EurostileT</vt:lpstr>
      <vt:lpstr>inherit</vt:lpstr>
      <vt:lpstr>Wingdings</vt:lpstr>
      <vt:lpstr>modelo_open4education</vt:lpstr>
      <vt:lpstr>Trilha – Banco de Dados</vt:lpstr>
      <vt:lpstr>Segurança no Oracle: Quais opções temos?  </vt:lpstr>
      <vt:lpstr>Contatos</vt:lpstr>
      <vt:lpstr>Apresentação Pessoal</vt:lpstr>
      <vt:lpstr>Apresentação do Pessoal</vt:lpstr>
      <vt:lpstr>Agenda</vt:lpstr>
      <vt:lpstr>Problemas comuns de sec</vt:lpstr>
      <vt:lpstr>Como implementar</vt:lpstr>
      <vt:lpstr>Oracle Security Capabilities</vt:lpstr>
      <vt:lpstr>Transparent data encryption - TDE</vt:lpstr>
      <vt:lpstr>Desafios Criptografia</vt:lpstr>
      <vt:lpstr>Tipos de criptografia</vt:lpstr>
      <vt:lpstr>HASH</vt:lpstr>
      <vt:lpstr>CRIPT. SIMÉTRICA</vt:lpstr>
      <vt:lpstr>CRIPT. ASSIMÉTRICA</vt:lpstr>
      <vt:lpstr>SALT</vt:lpstr>
      <vt:lpstr>Por que criptografar?</vt:lpstr>
      <vt:lpstr>tcpdump x strings</vt:lpstr>
      <vt:lpstr>Transparent Data Encryption</vt:lpstr>
      <vt:lpstr>Keystore vs DB</vt:lpstr>
      <vt:lpstr>TDE – Column Encryption</vt:lpstr>
      <vt:lpstr>TDE - Tablespaces</vt:lpstr>
      <vt:lpstr>Database vault</vt:lpstr>
      <vt:lpstr>Super poderes</vt:lpstr>
      <vt:lpstr>Controle de super poderes</vt:lpstr>
      <vt:lpstr>Principais papéis</vt:lpstr>
      <vt:lpstr>Principais papéis</vt:lpstr>
      <vt:lpstr>Principais papéis</vt:lpstr>
      <vt:lpstr>Outras Roles</vt:lpstr>
      <vt:lpstr>Mas o DBA...</vt:lpstr>
      <vt:lpstr>Como proteger os dados</vt:lpstr>
      <vt:lpstr>Realm</vt:lpstr>
      <vt:lpstr>Realm</vt:lpstr>
      <vt:lpstr>RULE</vt:lpstr>
      <vt:lpstr>RULE SET</vt:lpstr>
      <vt:lpstr>COMMAND RULE</vt:lpstr>
      <vt:lpstr>SQL Protegidos</vt:lpstr>
      <vt:lpstr>SQL Protegidos</vt:lpstr>
      <vt:lpstr>SQL Protegidos</vt:lpstr>
      <vt:lpstr>SQL Protegidos</vt:lpstr>
      <vt:lpstr>SQL Protegidos</vt:lpstr>
      <vt:lpstr>SQL Protegidos</vt:lpstr>
      <vt:lpstr>DATA REDACTION</vt:lpstr>
      <vt:lpstr>Mascarar retorno SQL</vt:lpstr>
      <vt:lpstr>Tipos de políticas</vt:lpstr>
      <vt:lpstr>Dados Sensíveis</vt:lpstr>
      <vt:lpstr>FULL</vt:lpstr>
      <vt:lpstr>CPF MASCARADO</vt:lpstr>
      <vt:lpstr>NÃO FUNCIONA COM SYS</vt:lpstr>
      <vt:lpstr>ALTERAÇÃO DA POLICY</vt:lpstr>
      <vt:lpstr>OK PARA YADAX</vt:lpstr>
      <vt:lpstr>NOK PARA REPORT</vt:lpstr>
      <vt:lpstr>É POSSÍVEL FILTRAR</vt:lpstr>
      <vt:lpstr>RANDOM</vt:lpstr>
      <vt:lpstr>RANDOM</vt:lpstr>
      <vt:lpstr>ADD OUTRA COLUNA</vt:lpstr>
      <vt:lpstr>PARTIAL</vt:lpstr>
      <vt:lpstr>PARA DATAS</vt:lpstr>
      <vt:lpstr>PARA DATAS</vt:lpstr>
      <vt:lpstr>Transparent Sensitive Data Protection</vt:lpstr>
      <vt:lpstr>TSDP</vt:lpstr>
      <vt:lpstr>TSDP – Tipo sensível</vt:lpstr>
      <vt:lpstr>TSDP - Política</vt:lpstr>
      <vt:lpstr>Política x Tipo Sensível</vt:lpstr>
      <vt:lpstr>Tabela dados Sensíveis</vt:lpstr>
      <vt:lpstr>Associe tipos a colunas</vt:lpstr>
      <vt:lpstr>Habilite a proteção</vt:lpstr>
      <vt:lpstr>Não funciona com SYS</vt:lpstr>
      <vt:lpstr>Liberado para RH</vt:lpstr>
      <vt:lpstr>Mascarado para YADAX</vt:lpstr>
      <vt:lpstr>Precisa add coluna?</vt:lpstr>
      <vt:lpstr>Já está funcionando</vt:lpstr>
      <vt:lpstr>Virtual Private Database</vt:lpstr>
      <vt:lpstr>Empresa</vt:lpstr>
      <vt:lpstr>CONTEXT</vt:lpstr>
      <vt:lpstr>CONTEXT</vt:lpstr>
      <vt:lpstr>Trigger Logon</vt:lpstr>
      <vt:lpstr>Empresa</vt:lpstr>
      <vt:lpstr>SYS_CONTEXT</vt:lpstr>
      <vt:lpstr>PKG FILTER</vt:lpstr>
      <vt:lpstr>RLS Policy</vt:lpstr>
      <vt:lpstr>ALLEN</vt:lpstr>
      <vt:lpstr>SCOTT</vt:lpstr>
      <vt:lpstr>DÚVIDAS?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Trilha – Banco de Dados</dc:title>
  <dc:creator>Adriano Bonacin</dc:creator>
  <cp:lastModifiedBy>Adriano Bonacin</cp:lastModifiedBy>
  <cp:revision>55</cp:revision>
  <cp:lastPrinted>2019-07-20T15:48:02Z</cp:lastPrinted>
  <dcterms:created xsi:type="dcterms:W3CDTF">2019-07-06T19:57:17Z</dcterms:created>
  <dcterms:modified xsi:type="dcterms:W3CDTF">2019-07-20T18:12:16Z</dcterms:modified>
</cp:coreProperties>
</file>