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2" r:id="rId5"/>
    <p:sldId id="275" r:id="rId6"/>
    <p:sldId id="279" r:id="rId7"/>
    <p:sldId id="263" r:id="rId8"/>
    <p:sldId id="273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6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1406F-85C9-49A5-859C-6AC9F6E0B72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C1FDB-56EC-47B5-80DF-932D1213C4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32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36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17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951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11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Ok, estamos contextualizados, mas como isso funciona? Qual a missão de Operações?</a:t>
            </a:r>
            <a:b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time de Operações na Lmbda3 tem a missão de 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visabilizar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amparar os projetos executados, atuando como um facilitador e agregador destes projetos com as demais frentes de trabalho da empresa, disseminando e reforçando agilidade nestas interações. A ideia é que possamos responder rapidamente à necessidades dos nossos clientes e nossos anseios estratégicos. </a:t>
            </a:r>
            <a:endParaRPr lang="pt-BR" b="0" dirty="0">
              <a:effectLst/>
            </a:endParaRPr>
          </a:p>
          <a:p>
            <a:br>
              <a:rPr lang="pt-BR" dirty="0"/>
            </a:b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57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19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094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62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68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26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97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64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C1FDB-56EC-47B5-80DF-932D1213C46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03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086CB-EB3B-4AE5-AD67-2B4B2EE503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986479-5337-496F-8DAA-C075DD9D8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92BAC0-7AC1-4E5F-8E9A-898F89236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207715-A5B6-4E6B-AAA3-5F6AB39D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031953-9BF1-4417-99B5-764371110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61236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B1A769-C27C-426F-B57D-A52DC0ED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87EF9E-AFD1-49DB-87BA-E19355945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87A64D-72AA-43F0-8BC4-6E02AA5DE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B8529C-BCDC-46ED-8123-877F803B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110214-0ED1-443A-961E-897A961DE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36795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C5802-EA1D-4C30-A088-BD5E22726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8F7DB5-497B-4D6D-9111-661A1D295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E9590C-98A1-4928-91A5-EAF3A4BB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2BAC75-D440-4B76-B09D-89D23C673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F9A072-09A2-4F83-933B-EEC670D3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20152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523B5-13AB-4AA8-B1C3-513A6186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CC21D7-776E-4FF8-AAB7-2349D3315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607B19-7DA3-44FF-96C5-785F32A02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74061B-4249-4A78-9826-EEC61D32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8D2D95-0EE1-4E97-B216-E3B8F160D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C8A7E7-9023-4DD4-BB95-26D6F67B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20108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BA1424-A4E7-412E-BC38-E7AB9C28B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47E6404-7F8B-4DFB-8EEF-8B17AEA7E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F9A172-7240-49A6-BAAC-C03DB74D3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B11DB1A-E655-4213-B3E1-EAB8830A34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9EF514-4FDB-4833-9EE3-3AD874022E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EBE326F-1401-487C-9F6B-8D6C28E04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AA32047-3007-42BB-9852-77C29003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B25620A-32AC-461C-B621-875D1397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44917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04609-E95B-4B4A-8E6C-EF3C271B4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FFA43A-3D23-4D43-91CD-7337BF755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C7CD61B-BF28-4A74-9764-0A9A4EEA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56D0A74-4706-403A-A56D-63A9383B0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6853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89E750F-8F8B-4643-B3E3-E30EC3317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70B3508-B5E8-4D68-8F80-D8DDBE6B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D9AE090-AB17-45E4-A13F-2A01E8E68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42743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6A585-E470-4DC9-B4B3-7EB7DC39E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961F22-C122-48FA-AF66-FFFEE8567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50A6CA3-AF7E-4101-910A-AB2E3EE70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8268C4-67F1-4A2E-8395-E8D235FEB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2F0BA6-A6A8-43E7-AFB7-C73B457BD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67D35F-E4C9-4307-8C69-5132EB3DD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73235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0A26D-E5C7-4EDA-9F11-F9471917B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3C38057-BB42-4FAE-BF9D-D0067C497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8DBB85A-8402-45B7-BD4C-A7C70FD8E6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5179C90-5E17-4809-BAB7-96E035AFA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9C9E5E-5E92-450C-A6C5-6DE0690C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519206-774C-4FA7-B633-AC20DFE56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1889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E60E3-A3FE-4671-9D68-4B9A8F3F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811417-502B-4087-BD85-4C81C06A7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7F5514-F8CD-43FA-98F4-2A8B0AED2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199176-377E-40EA-A1DA-4A4FE1C1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7FBB96-3E6C-40A8-AA7C-34BA52886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79292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35DBACF-C1EA-4E8E-BDBC-F7F34C960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E99F439-5D2A-455E-A7D0-5C502C58D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E623B8-A105-46BF-B2B3-66C3F300F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1F1795-D035-4916-9554-EFB40B661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7906D9-72A0-4965-AE86-C315C4B1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7844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BBFD62D-9F2B-4BD3-9DA7-4388E5A7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CC0F13-CC04-435B-B164-E0D0FA89A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AED004-67EC-41B3-9D95-54F2979B8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97048-2770-4EA3-AFB6-E6C5C4EB678A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ED79A6-42D5-41E8-9ECA-10663D3B73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BA0B0E-26E3-4B37-BB3D-D4D690A95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2E448-28C9-4FE6-A679-9BFF814B7AB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9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CB14FE-C4EE-41E4-B5B2-98B30B26D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149" y="1630362"/>
            <a:ext cx="10895798" cy="2835759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Operação ágil: Como isso pode funcionar?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0AA493-1748-405C-A6D8-0B9C66164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18025"/>
            <a:ext cx="9144000" cy="1655762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Angélica Canuto</a:t>
            </a:r>
            <a:endParaRPr lang="pt-BR" sz="20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  <a:p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angelica.canuto@gmail.com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99788664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2AC284BB-C7F1-4776-87D0-17B425D24397}"/>
              </a:ext>
            </a:extLst>
          </p:cNvPr>
          <p:cNvSpPr/>
          <p:nvPr/>
        </p:nvSpPr>
        <p:spPr>
          <a:xfrm>
            <a:off x="648045" y="475704"/>
            <a:ext cx="5127113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m 16" descr="Uma imagem contendo céu, ao ar livre, árvore, água&#10;&#10;Descrição gerada automaticamente">
            <a:extLst>
              <a:ext uri="{FF2B5EF4-FFF2-40B4-BE49-F238E27FC236}">
                <a16:creationId xmlns:a16="http://schemas.microsoft.com/office/drawing/2014/main" id="{A594149D-7A3C-4042-9D0F-829A7828D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4502">
            <a:off x="7874571" y="1290302"/>
            <a:ext cx="3726895" cy="2795171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9DB50BDC-4C1E-4DD2-8627-A01A31B9A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46" y="152969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Sobre a Angélica...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pic>
        <p:nvPicPr>
          <p:cNvPr id="21" name="Picture 2" descr="Resultado de imagem para lambda3">
            <a:extLst>
              <a:ext uri="{FF2B5EF4-FFF2-40B4-BE49-F238E27FC236}">
                <a16:creationId xmlns:a16="http://schemas.microsoft.com/office/drawing/2014/main" id="{317CDA07-70FF-426B-8AEF-FBEE907D5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7043">
            <a:off x="7172358" y="4020000"/>
            <a:ext cx="4008347" cy="237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m 21" descr="Uma imagem contendo céu, água, ao ar livre, natureza&#10;&#10;Descrição gerada automaticamente">
            <a:extLst>
              <a:ext uri="{FF2B5EF4-FFF2-40B4-BE49-F238E27FC236}">
                <a16:creationId xmlns:a16="http://schemas.microsoft.com/office/drawing/2014/main" id="{876340FC-E449-463E-B24D-495F1FB912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107" y="4173441"/>
            <a:ext cx="4369438" cy="2654920"/>
          </a:xfrm>
          <a:prstGeom prst="rect">
            <a:avLst/>
          </a:prstGeom>
        </p:spPr>
      </p:pic>
      <p:pic>
        <p:nvPicPr>
          <p:cNvPr id="23" name="Imagem 22" descr="Uma imagem contendo pessoa, interior, homem&#10;&#10;Descrição gerada automaticamente">
            <a:extLst>
              <a:ext uri="{FF2B5EF4-FFF2-40B4-BE49-F238E27FC236}">
                <a16:creationId xmlns:a16="http://schemas.microsoft.com/office/drawing/2014/main" id="{857BC465-78C8-4D2E-B63B-3634466EDF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56" b="16000"/>
          <a:stretch/>
        </p:blipFill>
        <p:spPr>
          <a:xfrm rot="9403782">
            <a:off x="1685427" y="3935506"/>
            <a:ext cx="3346748" cy="2357275"/>
          </a:xfrm>
          <a:prstGeom prst="rect">
            <a:avLst/>
          </a:prstGeom>
        </p:spPr>
      </p:pic>
      <p:pic>
        <p:nvPicPr>
          <p:cNvPr id="24" name="Imagem 23" descr="Uma imagem contendo ao ar livre, céu, edifício, estrada&#10;&#10;Descrição gerada automaticamente">
            <a:extLst>
              <a:ext uri="{FF2B5EF4-FFF2-40B4-BE49-F238E27FC236}">
                <a16:creationId xmlns:a16="http://schemas.microsoft.com/office/drawing/2014/main" id="{A899769A-C40E-4385-8A4D-30A403D15F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152" y="1780730"/>
            <a:ext cx="4280465" cy="2407761"/>
          </a:xfrm>
          <a:prstGeom prst="rect">
            <a:avLst/>
          </a:prstGeom>
        </p:spPr>
      </p:pic>
      <p:pic>
        <p:nvPicPr>
          <p:cNvPr id="25" name="Espaço Reservado para Conteúdo 6">
            <a:extLst>
              <a:ext uri="{FF2B5EF4-FFF2-40B4-BE49-F238E27FC236}">
                <a16:creationId xmlns:a16="http://schemas.microsoft.com/office/drawing/2014/main" id="{3F407730-CEDF-48CD-829A-BDE05EF1C9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9574">
            <a:off x="5787257" y="761307"/>
            <a:ext cx="2578061" cy="347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28911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Retângulo 1023">
            <a:extLst>
              <a:ext uri="{FF2B5EF4-FFF2-40B4-BE49-F238E27FC236}">
                <a16:creationId xmlns:a16="http://schemas.microsoft.com/office/drawing/2014/main" id="{E9228B92-B1BD-4C6A-B421-E8E9E9B562C0}"/>
              </a:ext>
            </a:extLst>
          </p:cNvPr>
          <p:cNvSpPr/>
          <p:nvPr/>
        </p:nvSpPr>
        <p:spPr>
          <a:xfrm>
            <a:off x="750770" y="668757"/>
            <a:ext cx="3445845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991D2E-C7CF-4871-8579-C3D69035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A Lambda3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pic>
        <p:nvPicPr>
          <p:cNvPr id="1026" name="Picture 2" descr="Resultado de imagem para lambda3">
            <a:extLst>
              <a:ext uri="{FF2B5EF4-FFF2-40B4-BE49-F238E27FC236}">
                <a16:creationId xmlns:a16="http://schemas.microsoft.com/office/drawing/2014/main" id="{D80251AB-4F2C-4184-82CA-ADCF746254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188" y="1871196"/>
            <a:ext cx="3474720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6FB878E-A929-4B10-96F6-E1C9CA29791D}"/>
              </a:ext>
            </a:extLst>
          </p:cNvPr>
          <p:cNvSpPr txBox="1"/>
          <p:nvPr/>
        </p:nvSpPr>
        <p:spPr>
          <a:xfrm>
            <a:off x="6282954" y="4706174"/>
            <a:ext cx="4840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Atualmente, com um time de 72 pessoas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8D25B06-56BE-4E80-9956-898B2E72EC13}"/>
              </a:ext>
            </a:extLst>
          </p:cNvPr>
          <p:cNvSpPr txBox="1"/>
          <p:nvPr/>
        </p:nvSpPr>
        <p:spPr>
          <a:xfrm>
            <a:off x="6188376" y="1652612"/>
            <a:ext cx="4840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Consultoria de desenvolvimento de software com 9 anos de mercado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Gráfico 19" descr="Bandeira">
            <a:extLst>
              <a:ext uri="{FF2B5EF4-FFF2-40B4-BE49-F238E27FC236}">
                <a16:creationId xmlns:a16="http://schemas.microsoft.com/office/drawing/2014/main" id="{568F1D42-9918-48F3-A1F1-5A2D18C26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01515" y="1652612"/>
            <a:ext cx="746869" cy="746869"/>
          </a:xfrm>
          <a:prstGeom prst="rect">
            <a:avLst/>
          </a:prstGeom>
        </p:spPr>
      </p:pic>
      <p:pic>
        <p:nvPicPr>
          <p:cNvPr id="21" name="Gráfico 20" descr="Globo terrestre: Europa e África">
            <a:extLst>
              <a:ext uri="{FF2B5EF4-FFF2-40B4-BE49-F238E27FC236}">
                <a16:creationId xmlns:a16="http://schemas.microsoft.com/office/drawing/2014/main" id="{56F73E82-701B-48E2-B347-A7F9423C8B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21337" y="2659631"/>
            <a:ext cx="835851" cy="835851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AB7CD66C-BE60-4025-A7DE-72E1BF70242D}"/>
              </a:ext>
            </a:extLst>
          </p:cNvPr>
          <p:cNvSpPr txBox="1"/>
          <p:nvPr/>
        </p:nvSpPr>
        <p:spPr>
          <a:xfrm>
            <a:off x="6197179" y="2717728"/>
            <a:ext cx="47548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Não possui preferência por um segmento de negócio específico para atendimento a clientes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7F9C6D7-333A-4234-8FEA-CA6D9F4A9713}"/>
              </a:ext>
            </a:extLst>
          </p:cNvPr>
          <p:cNvSpPr txBox="1"/>
          <p:nvPr/>
        </p:nvSpPr>
        <p:spPr>
          <a:xfrm>
            <a:off x="6237170" y="3773527"/>
            <a:ext cx="4658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Estrutura organizacional baseada em  gestão horizontal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9" name="Gráfico 28" descr="Grupo">
            <a:extLst>
              <a:ext uri="{FF2B5EF4-FFF2-40B4-BE49-F238E27FC236}">
                <a16:creationId xmlns:a16="http://schemas.microsoft.com/office/drawing/2014/main" id="{15F42AEC-08A1-4EF1-8C8C-90BBE8AE58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01319" y="3712657"/>
            <a:ext cx="835852" cy="835852"/>
          </a:xfrm>
          <a:prstGeom prst="rect">
            <a:avLst/>
          </a:prstGeom>
        </p:spPr>
      </p:pic>
      <p:pic>
        <p:nvPicPr>
          <p:cNvPr id="31" name="Gráfico 30" descr="Usuários">
            <a:extLst>
              <a:ext uri="{FF2B5EF4-FFF2-40B4-BE49-F238E27FC236}">
                <a16:creationId xmlns:a16="http://schemas.microsoft.com/office/drawing/2014/main" id="{31584D9B-B9EC-4584-91DE-3BB9DC59EC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50310" y="4767621"/>
            <a:ext cx="835852" cy="83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92745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EEB143-DB61-4448-9738-A0AF322DC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920" y="2442051"/>
            <a:ext cx="10515600" cy="28106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pt-BR" sz="3600" b="1" dirty="0">
                <a:solidFill>
                  <a:schemeClr val="bg1"/>
                </a:solidFill>
                <a:latin typeface="Calibri (Corpo)"/>
              </a:rPr>
            </a:br>
            <a:endParaRPr lang="en-US" sz="3600" b="1" dirty="0">
              <a:solidFill>
                <a:schemeClr val="bg1"/>
              </a:solidFill>
              <a:latin typeface="Calibri (Corpo)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84479DF-548F-41E1-8A06-1700245A9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6792"/>
            <a:ext cx="10515600" cy="1325563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Roboto"/>
              </a:rPr>
              <a:t>Mas e aí, que papo é esse de </a:t>
            </a:r>
            <a:br>
              <a:rPr lang="pt-BR" b="1" dirty="0">
                <a:solidFill>
                  <a:schemeClr val="bg1"/>
                </a:solidFill>
                <a:latin typeface="Roboto"/>
              </a:rPr>
            </a:br>
            <a:r>
              <a:rPr lang="pt-BR" b="1" dirty="0">
                <a:solidFill>
                  <a:schemeClr val="bg1"/>
                </a:solidFill>
                <a:latin typeface="Roboto"/>
              </a:rPr>
              <a:t>Operação ágil?</a:t>
            </a:r>
            <a:endParaRPr lang="en-US" b="1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80132717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BA866-8195-4840-9D89-9424A5E48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5206"/>
            <a:ext cx="11448717" cy="2287588"/>
          </a:xfrm>
        </p:spPr>
        <p:txBody>
          <a:bodyPr anchor="ctr">
            <a:norm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Operações: A missão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CE1061E-153D-4DE9-A7BF-B4E420C4155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0399048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EEB143-DB61-4448-9738-A0AF322DC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920" y="2442051"/>
            <a:ext cx="10515600" cy="281066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3600" b="1" dirty="0">
                <a:solidFill>
                  <a:schemeClr val="bg1"/>
                </a:solidFill>
                <a:latin typeface="Calibri (Corpo)"/>
              </a:rPr>
              <a:t>Viabilizar e amparar os projetos executados, atuando como um facilitador e agregador destes projetos com as demais frentes de trabalho da empresa, pulverizando agilidade nestas interações e apoiando o direcionamento destes trabalhos à estratégia organizacional.  </a:t>
            </a:r>
            <a:endParaRPr lang="pt-BR" sz="3600" b="1" dirty="0">
              <a:solidFill>
                <a:schemeClr val="bg1"/>
              </a:solidFill>
              <a:effectLst/>
              <a:latin typeface="Calibri (Corpo)"/>
            </a:endParaRPr>
          </a:p>
          <a:p>
            <a:pPr marL="0" indent="0" algn="ctr">
              <a:buNone/>
            </a:pPr>
            <a:br>
              <a:rPr lang="pt-BR" sz="3600" b="1" dirty="0">
                <a:solidFill>
                  <a:schemeClr val="bg1"/>
                </a:solidFill>
                <a:latin typeface="Calibri (Corpo)"/>
              </a:rPr>
            </a:br>
            <a:endParaRPr lang="en-US" sz="3600" b="1" dirty="0">
              <a:solidFill>
                <a:schemeClr val="bg1"/>
              </a:solidFill>
              <a:latin typeface="Calibri (Corpo)"/>
            </a:endParaRPr>
          </a:p>
        </p:txBody>
      </p:sp>
    </p:spTree>
    <p:extLst>
      <p:ext uri="{BB962C8B-B14F-4D97-AF65-F5344CB8AC3E}">
        <p14:creationId xmlns:p14="http://schemas.microsoft.com/office/powerpoint/2010/main" val="2082754801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02BDC338-6202-4D24-9056-B248E84F6B8E}"/>
              </a:ext>
            </a:extLst>
          </p:cNvPr>
          <p:cNvSpPr/>
          <p:nvPr/>
        </p:nvSpPr>
        <p:spPr>
          <a:xfrm>
            <a:off x="693019" y="638277"/>
            <a:ext cx="5402982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27CF8F-4643-4025-8C84-B11049DCD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4645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Operações: A missão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8CA6812-E0A8-4E76-8FB9-6074CCF9D682}"/>
              </a:ext>
            </a:extLst>
          </p:cNvPr>
          <p:cNvSpPr/>
          <p:nvPr/>
        </p:nvSpPr>
        <p:spPr>
          <a:xfrm>
            <a:off x="5016500" y="2949734"/>
            <a:ext cx="1971040" cy="210312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Operações</a:t>
            </a:r>
            <a:endParaRPr lang="en-US" sz="2000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767A28B-6C45-44C3-8B7F-AAD4CA4D0F3F}"/>
              </a:ext>
            </a:extLst>
          </p:cNvPr>
          <p:cNvSpPr/>
          <p:nvPr/>
        </p:nvSpPr>
        <p:spPr>
          <a:xfrm>
            <a:off x="1087120" y="2949734"/>
            <a:ext cx="1971040" cy="210312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Projetos</a:t>
            </a:r>
            <a:endParaRPr lang="en-US" sz="2000" b="1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9B7754EE-0883-4798-B7BC-F84DB3B2BCDA}"/>
              </a:ext>
            </a:extLst>
          </p:cNvPr>
          <p:cNvSpPr/>
          <p:nvPr/>
        </p:nvSpPr>
        <p:spPr>
          <a:xfrm>
            <a:off x="8757920" y="2949734"/>
            <a:ext cx="1971040" cy="210312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err="1"/>
              <a:t>Backoffice</a:t>
            </a:r>
            <a:r>
              <a:rPr lang="pt-BR" sz="2000" b="1" dirty="0"/>
              <a:t> Lambda3</a:t>
            </a:r>
            <a:endParaRPr lang="en-US" sz="2000" b="1" dirty="0"/>
          </a:p>
        </p:txBody>
      </p:sp>
      <p:sp>
        <p:nvSpPr>
          <p:cNvPr id="8" name="Seta: da Esquerda para a Direita 7">
            <a:extLst>
              <a:ext uri="{FF2B5EF4-FFF2-40B4-BE49-F238E27FC236}">
                <a16:creationId xmlns:a16="http://schemas.microsoft.com/office/drawing/2014/main" id="{BB3E18F7-1DA4-4014-9C79-26C2AB1A941A}"/>
              </a:ext>
            </a:extLst>
          </p:cNvPr>
          <p:cNvSpPr/>
          <p:nvPr/>
        </p:nvSpPr>
        <p:spPr>
          <a:xfrm>
            <a:off x="3581400" y="3716814"/>
            <a:ext cx="1005840" cy="56896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eta: da Esquerda para a Direita 8">
            <a:extLst>
              <a:ext uri="{FF2B5EF4-FFF2-40B4-BE49-F238E27FC236}">
                <a16:creationId xmlns:a16="http://schemas.microsoft.com/office/drawing/2014/main" id="{78BC4B81-41CB-40E0-BF72-3C79AB6F10C9}"/>
              </a:ext>
            </a:extLst>
          </p:cNvPr>
          <p:cNvSpPr/>
          <p:nvPr/>
        </p:nvSpPr>
        <p:spPr>
          <a:xfrm>
            <a:off x="7416800" y="3716814"/>
            <a:ext cx="1005840" cy="56896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eta: Curva para Cima 9">
            <a:extLst>
              <a:ext uri="{FF2B5EF4-FFF2-40B4-BE49-F238E27FC236}">
                <a16:creationId xmlns:a16="http://schemas.microsoft.com/office/drawing/2014/main" id="{E8E7F68D-BF21-4CD6-8C7F-1F16DA08976C}"/>
              </a:ext>
            </a:extLst>
          </p:cNvPr>
          <p:cNvSpPr/>
          <p:nvPr/>
        </p:nvSpPr>
        <p:spPr>
          <a:xfrm>
            <a:off x="3058160" y="5197792"/>
            <a:ext cx="6116320" cy="132556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eta: Curva para Cima 11">
            <a:extLst>
              <a:ext uri="{FF2B5EF4-FFF2-40B4-BE49-F238E27FC236}">
                <a16:creationId xmlns:a16="http://schemas.microsoft.com/office/drawing/2014/main" id="{A1FFD5D3-8D40-431E-BA31-9A51FF40CF49}"/>
              </a:ext>
            </a:extLst>
          </p:cNvPr>
          <p:cNvSpPr/>
          <p:nvPr/>
        </p:nvSpPr>
        <p:spPr>
          <a:xfrm rot="10800000">
            <a:off x="2943860" y="1660208"/>
            <a:ext cx="6116320" cy="132556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760587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5CFFE-16EB-481B-9318-44EC41E70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8777" y="3853873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Cadeia de valor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04532606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E33319E-90DA-46CA-B861-42C70CC8F89A}"/>
              </a:ext>
            </a:extLst>
          </p:cNvPr>
          <p:cNvSpPr/>
          <p:nvPr/>
        </p:nvSpPr>
        <p:spPr>
          <a:xfrm>
            <a:off x="693018" y="638277"/>
            <a:ext cx="4088499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B706B6-5FD6-4897-B2BE-BE809432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Cadeia de valor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64949B6-0640-48DE-BECF-931E5117A01E}"/>
              </a:ext>
            </a:extLst>
          </p:cNvPr>
          <p:cNvSpPr/>
          <p:nvPr/>
        </p:nvSpPr>
        <p:spPr>
          <a:xfrm>
            <a:off x="535669" y="2432251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Venda</a:t>
            </a:r>
            <a:endParaRPr lang="en-US" b="1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DC0E02E-E638-4E84-9EE4-AA4A78BD9D39}"/>
              </a:ext>
            </a:extLst>
          </p:cNvPr>
          <p:cNvSpPr/>
          <p:nvPr/>
        </p:nvSpPr>
        <p:spPr>
          <a:xfrm>
            <a:off x="2751618" y="2367815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Onboarding</a:t>
            </a:r>
            <a:endParaRPr lang="en-US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BB7A2B7-246B-46A2-A6AD-0CA37D4C1684}"/>
              </a:ext>
            </a:extLst>
          </p:cNvPr>
          <p:cNvSpPr/>
          <p:nvPr/>
        </p:nvSpPr>
        <p:spPr>
          <a:xfrm>
            <a:off x="4781517" y="2367815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Execução e cobrança</a:t>
            </a:r>
            <a:endParaRPr lang="en-US" b="1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2BE306D-21A7-4ADD-B6F3-625E768F2EBD}"/>
              </a:ext>
            </a:extLst>
          </p:cNvPr>
          <p:cNvSpPr/>
          <p:nvPr/>
        </p:nvSpPr>
        <p:spPr>
          <a:xfrm>
            <a:off x="6997466" y="2367815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Relacionamento</a:t>
            </a:r>
            <a:endParaRPr lang="en-US" b="1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359E439-091C-4302-83FE-2F33C0DDA356}"/>
              </a:ext>
            </a:extLst>
          </p:cNvPr>
          <p:cNvSpPr/>
          <p:nvPr/>
        </p:nvSpPr>
        <p:spPr>
          <a:xfrm>
            <a:off x="9213415" y="2367815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Finalização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1239431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32F02D5-E2A9-4EC8-A537-AF35C15B5864}"/>
              </a:ext>
            </a:extLst>
          </p:cNvPr>
          <p:cNvSpPr/>
          <p:nvPr/>
        </p:nvSpPr>
        <p:spPr>
          <a:xfrm>
            <a:off x="693019" y="638277"/>
            <a:ext cx="5582654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B706B6-5FD6-4897-B2BE-BE809432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Cadeia de valor: Venda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64949B6-0640-48DE-BECF-931E5117A01E}"/>
              </a:ext>
            </a:extLst>
          </p:cNvPr>
          <p:cNvSpPr/>
          <p:nvPr/>
        </p:nvSpPr>
        <p:spPr>
          <a:xfrm>
            <a:off x="535669" y="2432251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Venda</a:t>
            </a:r>
            <a:endParaRPr lang="en-US" b="1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DC0E02E-E638-4E84-9EE4-AA4A78BD9D39}"/>
              </a:ext>
            </a:extLst>
          </p:cNvPr>
          <p:cNvSpPr/>
          <p:nvPr/>
        </p:nvSpPr>
        <p:spPr>
          <a:xfrm>
            <a:off x="2751618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Onboarding</a:t>
            </a:r>
            <a:endParaRPr lang="en-US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BB7A2B7-246B-46A2-A6AD-0CA37D4C1684}"/>
              </a:ext>
            </a:extLst>
          </p:cNvPr>
          <p:cNvSpPr/>
          <p:nvPr/>
        </p:nvSpPr>
        <p:spPr>
          <a:xfrm>
            <a:off x="4781517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Execução e cobrança</a:t>
            </a:r>
            <a:endParaRPr lang="en-US" b="1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2BE306D-21A7-4ADD-B6F3-625E768F2EBD}"/>
              </a:ext>
            </a:extLst>
          </p:cNvPr>
          <p:cNvSpPr/>
          <p:nvPr/>
        </p:nvSpPr>
        <p:spPr>
          <a:xfrm>
            <a:off x="6997466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Relacionamento</a:t>
            </a:r>
            <a:endParaRPr lang="en-US" b="1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359E439-091C-4302-83FE-2F33C0DDA356}"/>
              </a:ext>
            </a:extLst>
          </p:cNvPr>
          <p:cNvSpPr/>
          <p:nvPr/>
        </p:nvSpPr>
        <p:spPr>
          <a:xfrm>
            <a:off x="9213415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Finalização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66334762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A35F25A-3824-4490-926D-6E79046F6607}"/>
              </a:ext>
            </a:extLst>
          </p:cNvPr>
          <p:cNvSpPr/>
          <p:nvPr/>
        </p:nvSpPr>
        <p:spPr>
          <a:xfrm>
            <a:off x="693018" y="638277"/>
            <a:ext cx="6675657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B706B6-5FD6-4897-B2BE-BE809432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Cadeia de valor: Onboarding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64949B6-0640-48DE-BECF-931E5117A01E}"/>
              </a:ext>
            </a:extLst>
          </p:cNvPr>
          <p:cNvSpPr/>
          <p:nvPr/>
        </p:nvSpPr>
        <p:spPr>
          <a:xfrm>
            <a:off x="535669" y="2432251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Venda</a:t>
            </a:r>
            <a:endParaRPr lang="en-US" b="1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DC0E02E-E638-4E84-9EE4-AA4A78BD9D39}"/>
              </a:ext>
            </a:extLst>
          </p:cNvPr>
          <p:cNvSpPr/>
          <p:nvPr/>
        </p:nvSpPr>
        <p:spPr>
          <a:xfrm>
            <a:off x="2751618" y="2367815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Onboarding</a:t>
            </a:r>
            <a:endParaRPr lang="en-US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BB7A2B7-246B-46A2-A6AD-0CA37D4C1684}"/>
              </a:ext>
            </a:extLst>
          </p:cNvPr>
          <p:cNvSpPr/>
          <p:nvPr/>
        </p:nvSpPr>
        <p:spPr>
          <a:xfrm>
            <a:off x="4781517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Execução e cobrança</a:t>
            </a:r>
            <a:endParaRPr lang="en-US" b="1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2BE306D-21A7-4ADD-B6F3-625E768F2EBD}"/>
              </a:ext>
            </a:extLst>
          </p:cNvPr>
          <p:cNvSpPr/>
          <p:nvPr/>
        </p:nvSpPr>
        <p:spPr>
          <a:xfrm>
            <a:off x="6997466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Relacionamento</a:t>
            </a:r>
            <a:endParaRPr lang="en-US" b="1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359E439-091C-4302-83FE-2F33C0DDA356}"/>
              </a:ext>
            </a:extLst>
          </p:cNvPr>
          <p:cNvSpPr/>
          <p:nvPr/>
        </p:nvSpPr>
        <p:spPr>
          <a:xfrm>
            <a:off x="9213415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Finalização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5384748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65799F2-F360-4835-B2EF-A2BE4BBBFCBB}"/>
              </a:ext>
            </a:extLst>
          </p:cNvPr>
          <p:cNvSpPr/>
          <p:nvPr/>
        </p:nvSpPr>
        <p:spPr>
          <a:xfrm>
            <a:off x="693018" y="638277"/>
            <a:ext cx="8662738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B706B6-5FD6-4897-B2BE-BE809432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Cadeia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de valor: Execução e cobrança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64949B6-0640-48DE-BECF-931E5117A01E}"/>
              </a:ext>
            </a:extLst>
          </p:cNvPr>
          <p:cNvSpPr/>
          <p:nvPr/>
        </p:nvSpPr>
        <p:spPr>
          <a:xfrm>
            <a:off x="535669" y="2432251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Venda</a:t>
            </a:r>
            <a:endParaRPr lang="en-US" b="1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DC0E02E-E638-4E84-9EE4-AA4A78BD9D39}"/>
              </a:ext>
            </a:extLst>
          </p:cNvPr>
          <p:cNvSpPr/>
          <p:nvPr/>
        </p:nvSpPr>
        <p:spPr>
          <a:xfrm>
            <a:off x="2751618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Onboarding</a:t>
            </a:r>
            <a:endParaRPr lang="en-US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BB7A2B7-246B-46A2-A6AD-0CA37D4C1684}"/>
              </a:ext>
            </a:extLst>
          </p:cNvPr>
          <p:cNvSpPr/>
          <p:nvPr/>
        </p:nvSpPr>
        <p:spPr>
          <a:xfrm>
            <a:off x="4781517" y="2367815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Execução e cobrança</a:t>
            </a:r>
            <a:endParaRPr lang="en-US" b="1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2BE306D-21A7-4ADD-B6F3-625E768F2EBD}"/>
              </a:ext>
            </a:extLst>
          </p:cNvPr>
          <p:cNvSpPr/>
          <p:nvPr/>
        </p:nvSpPr>
        <p:spPr>
          <a:xfrm>
            <a:off x="6997466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Relacionamento</a:t>
            </a:r>
            <a:endParaRPr lang="en-US" b="1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359E439-091C-4302-83FE-2F33C0DDA356}"/>
              </a:ext>
            </a:extLst>
          </p:cNvPr>
          <p:cNvSpPr/>
          <p:nvPr/>
        </p:nvSpPr>
        <p:spPr>
          <a:xfrm>
            <a:off x="9213415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Finalização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2377521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6252EB4-51B1-4B0B-9331-C33385EADC80}"/>
              </a:ext>
            </a:extLst>
          </p:cNvPr>
          <p:cNvSpPr/>
          <p:nvPr/>
        </p:nvSpPr>
        <p:spPr>
          <a:xfrm>
            <a:off x="693018" y="638277"/>
            <a:ext cx="7652085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B706B6-5FD6-4897-B2BE-BE809432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Cadeia de valor: Relacionamento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64949B6-0640-48DE-BECF-931E5117A01E}"/>
              </a:ext>
            </a:extLst>
          </p:cNvPr>
          <p:cNvSpPr/>
          <p:nvPr/>
        </p:nvSpPr>
        <p:spPr>
          <a:xfrm>
            <a:off x="535669" y="2432251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Venda</a:t>
            </a:r>
            <a:endParaRPr lang="en-US" b="1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DC0E02E-E638-4E84-9EE4-AA4A78BD9D39}"/>
              </a:ext>
            </a:extLst>
          </p:cNvPr>
          <p:cNvSpPr/>
          <p:nvPr/>
        </p:nvSpPr>
        <p:spPr>
          <a:xfrm>
            <a:off x="2751618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Onboarding</a:t>
            </a:r>
            <a:endParaRPr lang="en-US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BB7A2B7-246B-46A2-A6AD-0CA37D4C1684}"/>
              </a:ext>
            </a:extLst>
          </p:cNvPr>
          <p:cNvSpPr/>
          <p:nvPr/>
        </p:nvSpPr>
        <p:spPr>
          <a:xfrm>
            <a:off x="4781517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Execução e cobrança</a:t>
            </a:r>
            <a:endParaRPr lang="en-US" b="1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2BE306D-21A7-4ADD-B6F3-625E768F2EBD}"/>
              </a:ext>
            </a:extLst>
          </p:cNvPr>
          <p:cNvSpPr/>
          <p:nvPr/>
        </p:nvSpPr>
        <p:spPr>
          <a:xfrm>
            <a:off x="6997466" y="2367815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Relacionamento</a:t>
            </a:r>
            <a:endParaRPr lang="en-US" b="1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359E439-091C-4302-83FE-2F33C0DDA356}"/>
              </a:ext>
            </a:extLst>
          </p:cNvPr>
          <p:cNvSpPr/>
          <p:nvPr/>
        </p:nvSpPr>
        <p:spPr>
          <a:xfrm>
            <a:off x="9213415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Finalização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39020585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6EA98AF-26C6-4904-AE0A-522C0F0E6AA1}"/>
              </a:ext>
            </a:extLst>
          </p:cNvPr>
          <p:cNvSpPr/>
          <p:nvPr/>
        </p:nvSpPr>
        <p:spPr>
          <a:xfrm>
            <a:off x="693018" y="638277"/>
            <a:ext cx="6602932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B706B6-5FD6-4897-B2BE-BE809432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Cadeia de valor: Finalização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64949B6-0640-48DE-BECF-931E5117A01E}"/>
              </a:ext>
            </a:extLst>
          </p:cNvPr>
          <p:cNvSpPr/>
          <p:nvPr/>
        </p:nvSpPr>
        <p:spPr>
          <a:xfrm>
            <a:off x="535669" y="2432251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Venda</a:t>
            </a:r>
            <a:endParaRPr lang="en-US" b="1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DC0E02E-E638-4E84-9EE4-AA4A78BD9D39}"/>
              </a:ext>
            </a:extLst>
          </p:cNvPr>
          <p:cNvSpPr/>
          <p:nvPr/>
        </p:nvSpPr>
        <p:spPr>
          <a:xfrm>
            <a:off x="2751618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Onboarding</a:t>
            </a:r>
            <a:endParaRPr lang="en-US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BB7A2B7-246B-46A2-A6AD-0CA37D4C1684}"/>
              </a:ext>
            </a:extLst>
          </p:cNvPr>
          <p:cNvSpPr/>
          <p:nvPr/>
        </p:nvSpPr>
        <p:spPr>
          <a:xfrm>
            <a:off x="4781517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Execução e cobrança</a:t>
            </a:r>
            <a:endParaRPr lang="en-US" b="1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2BE306D-21A7-4ADD-B6F3-625E768F2EBD}"/>
              </a:ext>
            </a:extLst>
          </p:cNvPr>
          <p:cNvSpPr/>
          <p:nvPr/>
        </p:nvSpPr>
        <p:spPr>
          <a:xfrm>
            <a:off x="6997466" y="2367815"/>
            <a:ext cx="2587158" cy="218580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Relacionamento</a:t>
            </a:r>
            <a:endParaRPr lang="en-US" b="1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359E439-091C-4302-83FE-2F33C0DDA356}"/>
              </a:ext>
            </a:extLst>
          </p:cNvPr>
          <p:cNvSpPr/>
          <p:nvPr/>
        </p:nvSpPr>
        <p:spPr>
          <a:xfrm>
            <a:off x="9213415" y="2367815"/>
            <a:ext cx="2587158" cy="218580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Finalização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6929060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7D368-1CE4-4113-A7C4-49F860A9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3577" y="322959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Desafios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146449818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41F28C5D-4535-4CCC-8E1F-502F798F2791}"/>
              </a:ext>
            </a:extLst>
          </p:cNvPr>
          <p:cNvSpPr/>
          <p:nvPr/>
        </p:nvSpPr>
        <p:spPr>
          <a:xfrm>
            <a:off x="693018" y="638277"/>
            <a:ext cx="3060835" cy="718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0AF001-E14A-4134-BF4B-C9CA9E70B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Não se transformar em camada entre interações  </a:t>
            </a:r>
            <a:endParaRPr lang="pt-BR" sz="2400" b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Desconstruir a visão de “escalada” em posicionamentos de clientes</a:t>
            </a:r>
            <a:endParaRPr lang="pt-BR" sz="2400" b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Não sucumbir à tentação de tomadas de decisões isoladas em Operações</a:t>
            </a:r>
            <a:endParaRPr lang="pt-BR" sz="2400" b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Garantir que nossa atuação não interfira na autonomia dos times</a:t>
            </a:r>
            <a:endParaRPr lang="pt-BR" sz="2400" b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Sermos vistos como parceiros, não como chefes</a:t>
            </a:r>
            <a:endParaRPr lang="pt-BR" sz="2400" b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Lidar diversas expectativas de diferentes fontes</a:t>
            </a:r>
            <a:endParaRPr lang="pt-BR" sz="2400" b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0" indent="0">
              <a:buNone/>
            </a:pPr>
            <a:b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1577FE2-57A7-4E50-8925-234686BC1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Desafios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563194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1402BD-CD6E-4F00-AD58-5465637BD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Roboto"/>
              </a:rPr>
              <a:t>Como certeza... </a:t>
            </a:r>
            <a:endParaRPr lang="en-US" b="1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8CC528-9F6D-4986-A59D-5DE9D2778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3022"/>
            <a:ext cx="10515600" cy="2034106"/>
          </a:xfrm>
        </p:spPr>
        <p:txBody>
          <a:bodyPr/>
          <a:lstStyle/>
          <a:p>
            <a:pPr marL="0" indent="0" algn="ctr">
              <a:buNone/>
            </a:pPr>
            <a:r>
              <a:rPr lang="pt-BR" b="1" dirty="0">
                <a:solidFill>
                  <a:schemeClr val="bg1"/>
                </a:solidFill>
              </a:rPr>
              <a:t>Ainda há MUITO trabalho a ser feito! Inspeção, adaptação e melhoria contínua são parte imprescindível do trabalho além do constante exercício de empatia assertiva!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841703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205D36B-8EB5-45BA-9C0D-8CB6765D08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9" b="93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15465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263</Words>
  <Application>Microsoft Office PowerPoint</Application>
  <PresentationFormat>Widescreen</PresentationFormat>
  <Paragraphs>83</Paragraphs>
  <Slides>18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(Corpo)</vt:lpstr>
      <vt:lpstr>Calibri Light</vt:lpstr>
      <vt:lpstr>Roboto</vt:lpstr>
      <vt:lpstr>Tema do Office</vt:lpstr>
      <vt:lpstr>Operação ágil: Como isso pode funcionar?</vt:lpstr>
      <vt:lpstr>Sobre a Angélica...</vt:lpstr>
      <vt:lpstr>A Lambda3</vt:lpstr>
      <vt:lpstr>Mas e aí, que papo é esse de  Operação ágil?</vt:lpstr>
      <vt:lpstr>Operações: A missão</vt:lpstr>
      <vt:lpstr>Apresentação do PowerPoint</vt:lpstr>
      <vt:lpstr>Operações: A missão</vt:lpstr>
      <vt:lpstr>Cadeia de valor</vt:lpstr>
      <vt:lpstr>Cadeia de valor</vt:lpstr>
      <vt:lpstr>Cadeia de valor: Venda</vt:lpstr>
      <vt:lpstr>Cadeia de valor: Onboarding</vt:lpstr>
      <vt:lpstr>Cadeia de valor: Execução e cobrança</vt:lpstr>
      <vt:lpstr>Cadeia de valor: Relacionamento</vt:lpstr>
      <vt:lpstr>Cadeia de valor: Finalização</vt:lpstr>
      <vt:lpstr>Desafios</vt:lpstr>
      <vt:lpstr>Desafios</vt:lpstr>
      <vt:lpstr>Como certeza...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Operação ágil: Como isso pode funcionar?</dc:title>
  <dc:creator>Angélica Canuto</dc:creator>
  <cp:lastModifiedBy>Angélica Canuto</cp:lastModifiedBy>
  <cp:revision>10</cp:revision>
  <dcterms:created xsi:type="dcterms:W3CDTF">2019-07-17T16:41:45Z</dcterms:created>
  <dcterms:modified xsi:type="dcterms:W3CDTF">2019-07-18T14:10:27Z</dcterms:modified>
</cp:coreProperties>
</file>