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6"/>
  </p:notesMasterIdLst>
  <p:sldIdLst>
    <p:sldId id="1657" r:id="rId2"/>
    <p:sldId id="1811" r:id="rId3"/>
    <p:sldId id="1808" r:id="rId4"/>
    <p:sldId id="1813" r:id="rId5"/>
    <p:sldId id="1814" r:id="rId6"/>
    <p:sldId id="1674" r:id="rId7"/>
    <p:sldId id="1668" r:id="rId8"/>
    <p:sldId id="1651" r:id="rId9"/>
    <p:sldId id="1654" r:id="rId10"/>
    <p:sldId id="1655" r:id="rId11"/>
    <p:sldId id="1666" r:id="rId12"/>
    <p:sldId id="1652" r:id="rId13"/>
    <p:sldId id="1812" r:id="rId14"/>
    <p:sldId id="1670" r:id="rId15"/>
  </p:sldIdLst>
  <p:sldSz cx="12192000" cy="6858000"/>
  <p:notesSz cx="6858000" cy="9144000"/>
  <p:embeddedFontLst>
    <p:embeddedFont>
      <p:font typeface="Calibri Light" panose="020F0302020204030204" pitchFamily="34" charset="0"/>
      <p:regular r:id="rId17"/>
      <p:italic r:id="rId18"/>
    </p:embeddedFont>
    <p:embeddedFont>
      <p:font typeface="EY Gothic Cond Medium" panose="02000606050000020004" pitchFamily="2" charset="0"/>
      <p:regular r:id="rId19"/>
      <p:italic r:id="rId20"/>
    </p:embeddedFont>
    <p:embeddedFont>
      <p:font typeface="EYInterstate Light" panose="02000506000000020004" pitchFamily="2" charset="0"/>
      <p:regular r:id="rId21"/>
      <p:bold r:id="rId22"/>
      <p:italic r:id="rId23"/>
      <p:boldItalic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EYInterstate" panose="02000503020000020004" pitchFamily="2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lipe Guerra" initials="FG" lastIdx="1" clrIdx="0">
    <p:extLst>
      <p:ext uri="{19B8F6BF-5375-455C-9EA6-DF929625EA0E}">
        <p15:presenceInfo xmlns:p15="http://schemas.microsoft.com/office/powerpoint/2012/main" userId="S::felipe.guerra@br.ey.com::95f80b3d-bcc8-4fa0-bd48-5f883c7c785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500"/>
    <a:srgbClr val="2E2E38"/>
    <a:srgbClr val="402B3C"/>
    <a:srgbClr val="24292E"/>
    <a:srgbClr val="E2010A"/>
    <a:srgbClr val="C0C0C0"/>
    <a:srgbClr val="646464"/>
    <a:srgbClr val="91278F"/>
    <a:srgbClr val="03D9B7"/>
    <a:srgbClr val="007D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27"/>
    <p:restoredTop sz="83136"/>
  </p:normalViewPr>
  <p:slideViewPr>
    <p:cSldViewPr snapToGrid="0" snapToObjects="1">
      <p:cViewPr varScale="1">
        <p:scale>
          <a:sx n="72" d="100"/>
          <a:sy n="72" d="100"/>
        </p:scale>
        <p:origin x="61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commentAuthors" Target="commentAuthor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CAD7C5-6137-B74C-8639-D0E48837BA30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29A638-CB69-2843-AA22-59AFC3502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128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Boa </a:t>
            </a:r>
            <a:r>
              <a:rPr lang="en-US" dirty="0" err="1"/>
              <a:t>tarde</a:t>
            </a:r>
            <a:r>
              <a:rPr lang="en-US" dirty="0"/>
              <a:t>, </a:t>
            </a:r>
            <a:r>
              <a:rPr lang="en-US" dirty="0" err="1"/>
              <a:t>pessoal</a:t>
            </a:r>
            <a:r>
              <a:rPr lang="en-US" dirty="0"/>
              <a:t>. </a:t>
            </a:r>
            <a:r>
              <a:rPr lang="en-US" dirty="0" err="1"/>
              <a:t>Hoje</a:t>
            </a:r>
            <a:r>
              <a:rPr lang="en-US" dirty="0"/>
              <a:t> </a:t>
            </a:r>
            <a:r>
              <a:rPr lang="en-US" dirty="0" err="1"/>
              <a:t>estamos</a:t>
            </a:r>
            <a:r>
              <a:rPr lang="en-US" dirty="0"/>
              <a:t> </a:t>
            </a:r>
            <a:r>
              <a:rPr lang="en-US" dirty="0" err="1"/>
              <a:t>aqui</a:t>
            </a:r>
            <a:r>
              <a:rPr lang="en-US" dirty="0"/>
              <a:t> para </a:t>
            </a:r>
            <a:r>
              <a:rPr lang="en-US" dirty="0" err="1"/>
              <a:t>mostrar</a:t>
            </a:r>
            <a:r>
              <a:rPr lang="en-US" dirty="0"/>
              <a:t> um </a:t>
            </a:r>
            <a:r>
              <a:rPr lang="en-US" dirty="0" err="1"/>
              <a:t>pouco</a:t>
            </a:r>
            <a:r>
              <a:rPr lang="en-US" dirty="0"/>
              <a:t> do </a:t>
            </a:r>
            <a:r>
              <a:rPr lang="en-US" dirty="0" err="1"/>
              <a:t>nosso</a:t>
            </a:r>
            <a:r>
              <a:rPr lang="en-US" dirty="0"/>
              <a:t> </a:t>
            </a:r>
            <a:r>
              <a:rPr lang="en-US" dirty="0" err="1"/>
              <a:t>protótipo</a:t>
            </a:r>
            <a:r>
              <a:rPr lang="en-US" dirty="0"/>
              <a:t> de </a:t>
            </a:r>
            <a:r>
              <a:rPr lang="en-US" dirty="0" err="1"/>
              <a:t>robô</a:t>
            </a:r>
            <a:r>
              <a:rPr lang="en-US" dirty="0"/>
              <a:t> </a:t>
            </a:r>
            <a:r>
              <a:rPr lang="en-US" dirty="0" err="1"/>
              <a:t>assistente</a:t>
            </a:r>
            <a:r>
              <a:rPr lang="en-US" dirty="0"/>
              <a:t> </a:t>
            </a:r>
            <a:r>
              <a:rPr lang="en-US" dirty="0" err="1"/>
              <a:t>utilizando</a:t>
            </a:r>
            <a:r>
              <a:rPr lang="en-US" dirty="0"/>
              <a:t> LEGO, IoT e Chatbots.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1DC984-8092-4D41-BC7A-713E477A46D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525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Eu </a:t>
            </a:r>
            <a:r>
              <a:rPr lang="en-US" dirty="0" err="1"/>
              <a:t>sou</a:t>
            </a:r>
            <a:r>
              <a:rPr lang="en-US" dirty="0"/>
              <a:t> Eduardo Basso, </a:t>
            </a:r>
            <a:r>
              <a:rPr lang="en-US" dirty="0" err="1"/>
              <a:t>mais</a:t>
            </a:r>
            <a:r>
              <a:rPr lang="en-US" dirty="0"/>
              <a:t> </a:t>
            </a:r>
            <a:r>
              <a:rPr lang="en-US" dirty="0" err="1"/>
              <a:t>conhecido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Edu. Eu </a:t>
            </a:r>
            <a:r>
              <a:rPr lang="en-US" dirty="0" err="1"/>
              <a:t>sou</a:t>
            </a:r>
            <a:r>
              <a:rPr lang="en-US" dirty="0"/>
              <a:t> o Felipe Guerra... E </a:t>
            </a:r>
            <a:r>
              <a:rPr lang="en-US" dirty="0" err="1"/>
              <a:t>hoje</a:t>
            </a:r>
            <a:r>
              <a:rPr lang="en-US" dirty="0"/>
              <a:t> </a:t>
            </a:r>
            <a:r>
              <a:rPr lang="en-US" dirty="0" err="1"/>
              <a:t>estamos</a:t>
            </a:r>
            <a:r>
              <a:rPr lang="en-US" dirty="0"/>
              <a:t> </a:t>
            </a:r>
            <a:r>
              <a:rPr lang="en-US" dirty="0" err="1"/>
              <a:t>aqui</a:t>
            </a:r>
            <a:r>
              <a:rPr lang="en-US" dirty="0"/>
              <a:t> com a Faustina.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9A638-CB69-2843-AA22-59AFC350298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199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Nós</a:t>
            </a:r>
            <a:r>
              <a:rPr lang="en-US" dirty="0"/>
              <a:t> </a:t>
            </a:r>
            <a:r>
              <a:rPr lang="en-US" dirty="0" err="1"/>
              <a:t>trabalhamos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EY, </a:t>
            </a:r>
            <a:r>
              <a:rPr lang="en-US" dirty="0" err="1"/>
              <a:t>pra</a:t>
            </a:r>
            <a:r>
              <a:rPr lang="en-US" dirty="0"/>
              <a:t> </a:t>
            </a:r>
            <a:r>
              <a:rPr lang="en-US" dirty="0" err="1"/>
              <a:t>quem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sabe</a:t>
            </a:r>
            <a:r>
              <a:rPr lang="en-US" dirty="0"/>
              <a:t>, </a:t>
            </a:r>
            <a:r>
              <a:rPr lang="en-US" dirty="0" err="1"/>
              <a:t>é</a:t>
            </a:r>
            <a:r>
              <a:rPr lang="en-US" dirty="0"/>
              <a:t> a </a:t>
            </a:r>
            <a:r>
              <a:rPr lang="en-US" dirty="0" err="1"/>
              <a:t>antiga</a:t>
            </a:r>
            <a:r>
              <a:rPr lang="en-US" dirty="0"/>
              <a:t> Ernst &amp; Young… Que </a:t>
            </a:r>
            <a:r>
              <a:rPr lang="en-US" dirty="0" err="1"/>
              <a:t>é</a:t>
            </a:r>
            <a:r>
              <a:rPr lang="en-US" dirty="0"/>
              <a:t> </a:t>
            </a:r>
            <a:r>
              <a:rPr lang="en-US" dirty="0" err="1"/>
              <a:t>uma</a:t>
            </a:r>
            <a:r>
              <a:rPr lang="en-US" dirty="0"/>
              <a:t> </a:t>
            </a:r>
            <a:r>
              <a:rPr lang="en-US" dirty="0" err="1"/>
              <a:t>empresa</a:t>
            </a:r>
            <a:r>
              <a:rPr lang="en-US" dirty="0"/>
              <a:t> global de auditoria e </a:t>
            </a:r>
            <a:r>
              <a:rPr lang="en-US" dirty="0" err="1"/>
              <a:t>consultoria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Mais</a:t>
            </a:r>
            <a:r>
              <a:rPr lang="en-US" dirty="0"/>
              <a:t> </a:t>
            </a:r>
            <a:r>
              <a:rPr lang="en-US" dirty="0" err="1"/>
              <a:t>especificamente</a:t>
            </a:r>
            <a:r>
              <a:rPr lang="en-US" dirty="0"/>
              <a:t> no </a:t>
            </a:r>
            <a:r>
              <a:rPr lang="en-US" dirty="0" err="1"/>
              <a:t>BeyondLabs</a:t>
            </a:r>
            <a:r>
              <a:rPr lang="en-US" dirty="0"/>
              <a:t>, que </a:t>
            </a:r>
            <a:r>
              <a:rPr lang="en-US" dirty="0" err="1"/>
              <a:t>é</a:t>
            </a:r>
            <a:r>
              <a:rPr lang="en-US" dirty="0"/>
              <a:t> o </a:t>
            </a:r>
            <a:r>
              <a:rPr lang="en-US" dirty="0" err="1"/>
              <a:t>laboratório</a:t>
            </a:r>
            <a:r>
              <a:rPr lang="en-US" dirty="0"/>
              <a:t> de </a:t>
            </a:r>
            <a:r>
              <a:rPr lang="en-US" dirty="0" err="1"/>
              <a:t>tecnologia</a:t>
            </a:r>
            <a:r>
              <a:rPr lang="en-US" dirty="0"/>
              <a:t> e </a:t>
            </a:r>
            <a:r>
              <a:rPr lang="en-US" dirty="0" err="1"/>
              <a:t>metodologia</a:t>
            </a:r>
            <a:r>
              <a:rPr lang="en-US" dirty="0"/>
              <a:t> do </a:t>
            </a:r>
            <a:r>
              <a:rPr lang="en-US" dirty="0" err="1"/>
              <a:t>centro</a:t>
            </a:r>
            <a:r>
              <a:rPr lang="en-US" dirty="0"/>
              <a:t> de </a:t>
            </a:r>
            <a:r>
              <a:rPr lang="en-US" dirty="0" err="1"/>
              <a:t>inovação</a:t>
            </a:r>
            <a:r>
              <a:rPr lang="en-US" dirty="0"/>
              <a:t> da EY </a:t>
            </a:r>
            <a:r>
              <a:rPr lang="en-US" dirty="0" err="1"/>
              <a:t>Brasil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Uma </a:t>
            </a:r>
            <a:r>
              <a:rPr lang="en-US" dirty="0" err="1"/>
              <a:t>curiosidade</a:t>
            </a:r>
            <a:r>
              <a:rPr lang="en-US" dirty="0"/>
              <a:t>: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barquinho</a:t>
            </a:r>
            <a:r>
              <a:rPr lang="en-US" dirty="0"/>
              <a:t> </a:t>
            </a:r>
            <a:r>
              <a:rPr lang="en-US" dirty="0" err="1"/>
              <a:t>representa</a:t>
            </a:r>
            <a:r>
              <a:rPr lang="en-US" dirty="0"/>
              <a:t> o </a:t>
            </a:r>
            <a:r>
              <a:rPr lang="en-US" dirty="0" err="1"/>
              <a:t>modo</a:t>
            </a:r>
            <a:r>
              <a:rPr lang="en-US" dirty="0"/>
              <a:t> </a:t>
            </a:r>
            <a:r>
              <a:rPr lang="en-US" dirty="0" err="1"/>
              <a:t>pirata</a:t>
            </a:r>
            <a:r>
              <a:rPr lang="en-US" dirty="0"/>
              <a:t>.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seja</a:t>
            </a:r>
            <a:r>
              <a:rPr lang="en-US" dirty="0"/>
              <a:t>, </a:t>
            </a:r>
            <a:r>
              <a:rPr lang="en-US" dirty="0" err="1"/>
              <a:t>somos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piratas</a:t>
            </a:r>
            <a:r>
              <a:rPr lang="en-US" dirty="0"/>
              <a:t> da EY, </a:t>
            </a:r>
            <a:r>
              <a:rPr lang="en-US" dirty="0" err="1"/>
              <a:t>fazemos</a:t>
            </a:r>
            <a:r>
              <a:rPr lang="en-US" dirty="0"/>
              <a:t> as </a:t>
            </a:r>
            <a:r>
              <a:rPr lang="en-US" dirty="0" err="1"/>
              <a:t>coisas</a:t>
            </a:r>
            <a:r>
              <a:rPr lang="en-US" dirty="0"/>
              <a:t> de um </a:t>
            </a:r>
            <a:r>
              <a:rPr lang="en-US" dirty="0" err="1"/>
              <a:t>jeito</a:t>
            </a:r>
            <a:r>
              <a:rPr lang="en-US" dirty="0"/>
              <a:t> </a:t>
            </a:r>
            <a:r>
              <a:rPr lang="en-US" dirty="0" err="1"/>
              <a:t>diferente</a:t>
            </a:r>
            <a:r>
              <a:rPr lang="en-US" dirty="0"/>
              <a:t> do restante da </a:t>
            </a:r>
            <a:r>
              <a:rPr lang="en-US" dirty="0" err="1"/>
              <a:t>empresa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9A638-CB69-2843-AA22-59AFC350298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4573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 </a:t>
            </a:r>
            <a:r>
              <a:rPr lang="en-US" dirty="0" err="1"/>
              <a:t>nós</a:t>
            </a:r>
            <a:r>
              <a:rPr lang="en-US" dirty="0"/>
              <a:t> </a:t>
            </a:r>
            <a:r>
              <a:rPr lang="en-US" dirty="0" err="1"/>
              <a:t>temos</a:t>
            </a:r>
            <a:r>
              <a:rPr lang="en-US" dirty="0"/>
              <a:t> um </a:t>
            </a:r>
            <a:r>
              <a:rPr lang="en-US" dirty="0" err="1"/>
              <a:t>espaço</a:t>
            </a:r>
            <a:r>
              <a:rPr lang="en-US" dirty="0"/>
              <a:t> </a:t>
            </a:r>
            <a:r>
              <a:rPr lang="en-US" dirty="0" err="1"/>
              <a:t>físico</a:t>
            </a:r>
            <a:r>
              <a:rPr lang="en-US" dirty="0"/>
              <a:t>, que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vou</a:t>
            </a:r>
            <a:r>
              <a:rPr lang="en-US" dirty="0"/>
              <a:t> </a:t>
            </a:r>
            <a:r>
              <a:rPr lang="en-US" dirty="0" err="1"/>
              <a:t>pedir</a:t>
            </a:r>
            <a:r>
              <a:rPr lang="en-US" dirty="0"/>
              <a:t> para a Faustina me </a:t>
            </a:r>
            <a:r>
              <a:rPr lang="en-US" dirty="0" err="1"/>
              <a:t>ajudar</a:t>
            </a:r>
            <a:r>
              <a:rPr lang="en-US" dirty="0"/>
              <a:t> a </a:t>
            </a:r>
            <a:r>
              <a:rPr lang="en-US" dirty="0" err="1"/>
              <a:t>explicar</a:t>
            </a:r>
            <a:r>
              <a:rPr lang="en-US" dirty="0"/>
              <a:t>…</a:t>
            </a:r>
          </a:p>
          <a:p>
            <a:endParaRPr lang="en-US" dirty="0"/>
          </a:p>
          <a:p>
            <a:r>
              <a:rPr lang="en-US" dirty="0"/>
              <a:t>Como a Faustina </a:t>
            </a:r>
            <a:r>
              <a:rPr lang="en-US" dirty="0" err="1"/>
              <a:t>citou</a:t>
            </a:r>
            <a:r>
              <a:rPr lang="en-US" dirty="0"/>
              <a:t>, </a:t>
            </a:r>
            <a:r>
              <a:rPr lang="en-US" dirty="0" err="1"/>
              <a:t>é</a:t>
            </a:r>
            <a:r>
              <a:rPr lang="en-US" dirty="0"/>
              <a:t> um </a:t>
            </a:r>
            <a:r>
              <a:rPr lang="en-US" dirty="0" err="1"/>
              <a:t>espaço</a:t>
            </a:r>
            <a:r>
              <a:rPr lang="en-US" dirty="0"/>
              <a:t> </a:t>
            </a:r>
            <a:r>
              <a:rPr lang="en-US" dirty="0" err="1"/>
              <a:t>físico</a:t>
            </a:r>
            <a:r>
              <a:rPr lang="en-US" dirty="0"/>
              <a:t> para a </a:t>
            </a:r>
            <a:r>
              <a:rPr lang="en-US" dirty="0" err="1"/>
              <a:t>prática</a:t>
            </a:r>
            <a:r>
              <a:rPr lang="en-US" dirty="0"/>
              <a:t> de </a:t>
            </a:r>
            <a:r>
              <a:rPr lang="en-US" dirty="0" err="1"/>
              <a:t>inovação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Existem</a:t>
            </a:r>
            <a:r>
              <a:rPr lang="en-US" dirty="0"/>
              <a:t> </a:t>
            </a:r>
            <a:r>
              <a:rPr lang="en-US" dirty="0" err="1"/>
              <a:t>vários</a:t>
            </a:r>
            <a:r>
              <a:rPr lang="en-US" dirty="0"/>
              <a:t> </a:t>
            </a:r>
            <a:r>
              <a:rPr lang="en-US" dirty="0" err="1"/>
              <a:t>wavespaces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redor</a:t>
            </a:r>
            <a:r>
              <a:rPr lang="en-US" dirty="0"/>
              <a:t> do </a:t>
            </a:r>
            <a:r>
              <a:rPr lang="en-US" dirty="0" err="1"/>
              <a:t>mundo</a:t>
            </a:r>
            <a:r>
              <a:rPr lang="en-US" dirty="0"/>
              <a:t>, e </a:t>
            </a:r>
            <a:r>
              <a:rPr lang="en-US" dirty="0" err="1"/>
              <a:t>essa</a:t>
            </a:r>
            <a:r>
              <a:rPr lang="en-US" dirty="0"/>
              <a:t> hashtag #</a:t>
            </a:r>
            <a:r>
              <a:rPr lang="en-US" dirty="0" err="1"/>
              <a:t>bewavespace</a:t>
            </a:r>
            <a:r>
              <a:rPr lang="en-US" dirty="0"/>
              <a:t> que </a:t>
            </a:r>
            <a:r>
              <a:rPr lang="en-US" dirty="0" err="1"/>
              <a:t>vocês</a:t>
            </a:r>
            <a:r>
              <a:rPr lang="en-US" dirty="0"/>
              <a:t> </a:t>
            </a:r>
            <a:r>
              <a:rPr lang="en-US" dirty="0" err="1"/>
              <a:t>estão</a:t>
            </a:r>
            <a:r>
              <a:rPr lang="en-US" dirty="0"/>
              <a:t> </a:t>
            </a:r>
            <a:r>
              <a:rPr lang="en-US" dirty="0" err="1"/>
              <a:t>vendo</a:t>
            </a:r>
            <a:r>
              <a:rPr lang="en-US" dirty="0"/>
              <a:t> </a:t>
            </a:r>
            <a:r>
              <a:rPr lang="en-US" dirty="0" err="1"/>
              <a:t>é</a:t>
            </a:r>
            <a:r>
              <a:rPr lang="en-US" dirty="0"/>
              <a:t> </a:t>
            </a:r>
            <a:r>
              <a:rPr lang="en-US" dirty="0" err="1"/>
              <a:t>justamente</a:t>
            </a:r>
            <a:r>
              <a:rPr lang="en-US" dirty="0"/>
              <a:t> a </a:t>
            </a:r>
            <a:r>
              <a:rPr lang="en-US" dirty="0" err="1"/>
              <a:t>prática</a:t>
            </a:r>
            <a:r>
              <a:rPr lang="en-US" dirty="0"/>
              <a:t> </a:t>
            </a:r>
            <a:r>
              <a:rPr lang="en-US" dirty="0" err="1"/>
              <a:t>dessa</a:t>
            </a:r>
            <a:r>
              <a:rPr lang="en-US" dirty="0"/>
              <a:t> </a:t>
            </a:r>
            <a:r>
              <a:rPr lang="en-US" dirty="0" err="1"/>
              <a:t>cultura</a:t>
            </a:r>
            <a:r>
              <a:rPr lang="en-US" dirty="0"/>
              <a:t> de </a:t>
            </a:r>
            <a:r>
              <a:rPr lang="en-US" dirty="0" err="1"/>
              <a:t>inovação</a:t>
            </a:r>
            <a:r>
              <a:rPr lang="en-US" dirty="0"/>
              <a:t> </a:t>
            </a:r>
            <a:r>
              <a:rPr lang="en-US" dirty="0" err="1"/>
              <a:t>através</a:t>
            </a:r>
            <a:r>
              <a:rPr lang="en-US" dirty="0"/>
              <a:t> do </a:t>
            </a:r>
            <a:r>
              <a:rPr lang="en-US" dirty="0" err="1"/>
              <a:t>modo</a:t>
            </a:r>
            <a:r>
              <a:rPr lang="en-US" dirty="0"/>
              <a:t> “Live, don’t show”. Que </a:t>
            </a:r>
            <a:r>
              <a:rPr lang="en-US" dirty="0" err="1"/>
              <a:t>é</a:t>
            </a:r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9A638-CB69-2843-AA22-59AFC350298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8268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dirty="0" err="1"/>
              <a:t>gente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mostra</a:t>
            </a:r>
            <a:r>
              <a:rPr lang="en-US" dirty="0"/>
              <a:t>, a </a:t>
            </a:r>
            <a:r>
              <a:rPr lang="en-US" dirty="0" err="1"/>
              <a:t>gente</a:t>
            </a:r>
            <a:r>
              <a:rPr lang="en-US" dirty="0"/>
              <a:t> </a:t>
            </a:r>
            <a:r>
              <a:rPr lang="en-US" dirty="0" err="1"/>
              <a:t>faz</a:t>
            </a:r>
            <a:r>
              <a:rPr lang="en-US" dirty="0"/>
              <a:t> o </a:t>
            </a:r>
            <a:r>
              <a:rPr lang="en-US" dirty="0" err="1"/>
              <a:t>cliente</a:t>
            </a:r>
            <a:r>
              <a:rPr lang="en-US" dirty="0"/>
              <a:t> </a:t>
            </a:r>
            <a:r>
              <a:rPr lang="en-US" dirty="0" err="1"/>
              <a:t>viver</a:t>
            </a:r>
            <a:r>
              <a:rPr lang="en-US" dirty="0"/>
              <a:t> a </a:t>
            </a:r>
            <a:r>
              <a:rPr lang="en-US" dirty="0" err="1"/>
              <a:t>experiência</a:t>
            </a:r>
            <a:r>
              <a:rPr lang="en-US" dirty="0"/>
              <a:t> real. </a:t>
            </a:r>
            <a:r>
              <a:rPr lang="en-US" dirty="0" err="1"/>
              <a:t>Tiramos</a:t>
            </a:r>
            <a:r>
              <a:rPr lang="en-US" dirty="0"/>
              <a:t> </a:t>
            </a:r>
            <a:r>
              <a:rPr lang="en-US" dirty="0" err="1"/>
              <a:t>ele</a:t>
            </a:r>
            <a:r>
              <a:rPr lang="en-US" dirty="0"/>
              <a:t> da zona de </a:t>
            </a:r>
            <a:r>
              <a:rPr lang="en-US" dirty="0" err="1"/>
              <a:t>conforto</a:t>
            </a:r>
            <a:r>
              <a:rPr lang="en-US" dirty="0"/>
              <a:t> para </a:t>
            </a:r>
            <a:r>
              <a:rPr lang="en-US" dirty="0" err="1"/>
              <a:t>pensar</a:t>
            </a:r>
            <a:r>
              <a:rPr lang="en-US" dirty="0"/>
              <a:t> fora da </a:t>
            </a:r>
            <a:r>
              <a:rPr lang="en-US" dirty="0" err="1"/>
              <a:t>caixa</a:t>
            </a:r>
            <a:r>
              <a:rPr lang="en-US" dirty="0"/>
              <a:t>, </a:t>
            </a:r>
            <a:r>
              <a:rPr lang="en-US" dirty="0" err="1"/>
              <a:t>através</a:t>
            </a:r>
            <a:r>
              <a:rPr lang="en-US" dirty="0"/>
              <a:t> de workshops, </a:t>
            </a:r>
            <a:r>
              <a:rPr lang="en-US" dirty="0" err="1"/>
              <a:t>sessões</a:t>
            </a:r>
            <a:r>
              <a:rPr lang="en-US" dirty="0"/>
              <a:t> de design thinking </a:t>
            </a:r>
            <a:r>
              <a:rPr lang="en-US" dirty="0" err="1"/>
              <a:t>ou</a:t>
            </a:r>
            <a:r>
              <a:rPr lang="en-US" dirty="0"/>
              <a:t> para </a:t>
            </a:r>
            <a:r>
              <a:rPr lang="en-US" dirty="0" err="1"/>
              <a:t>apresentar</a:t>
            </a:r>
            <a:r>
              <a:rPr lang="en-US" dirty="0"/>
              <a:t> </a:t>
            </a:r>
            <a:r>
              <a:rPr lang="en-US" dirty="0" err="1"/>
              <a:t>algum</a:t>
            </a:r>
            <a:r>
              <a:rPr lang="en-US" dirty="0"/>
              <a:t> case que </a:t>
            </a:r>
            <a:r>
              <a:rPr lang="en-US" dirty="0" err="1"/>
              <a:t>tenha</a:t>
            </a:r>
            <a:r>
              <a:rPr lang="en-US" dirty="0"/>
              <a:t> o </a:t>
            </a:r>
            <a:r>
              <a:rPr lang="en-US" dirty="0" err="1"/>
              <a:t>uso</a:t>
            </a:r>
            <a:r>
              <a:rPr lang="en-US" dirty="0"/>
              <a:t> de </a:t>
            </a:r>
            <a:r>
              <a:rPr lang="en-US" dirty="0" err="1"/>
              <a:t>tecnologias</a:t>
            </a:r>
            <a:r>
              <a:rPr lang="en-US" dirty="0"/>
              <a:t> </a:t>
            </a:r>
            <a:r>
              <a:rPr lang="en-US" dirty="0" err="1"/>
              <a:t>emergentes</a:t>
            </a:r>
            <a:r>
              <a:rPr lang="en-US" dirty="0"/>
              <a:t>, etc.</a:t>
            </a:r>
          </a:p>
          <a:p>
            <a:endParaRPr lang="en-US" dirty="0"/>
          </a:p>
          <a:p>
            <a:r>
              <a:rPr lang="en-US" dirty="0"/>
              <a:t>A </a:t>
            </a:r>
            <a:r>
              <a:rPr lang="en-US" dirty="0" err="1"/>
              <a:t>empresa</a:t>
            </a:r>
            <a:r>
              <a:rPr lang="en-US" dirty="0"/>
              <a:t> </a:t>
            </a:r>
            <a:r>
              <a:rPr lang="en-US" dirty="0" err="1"/>
              <a:t>vive</a:t>
            </a:r>
            <a:r>
              <a:rPr lang="en-US" dirty="0"/>
              <a:t> </a:t>
            </a:r>
            <a:r>
              <a:rPr lang="en-US" dirty="0" err="1"/>
              <a:t>uma</a:t>
            </a:r>
            <a:r>
              <a:rPr lang="en-US" dirty="0"/>
              <a:t> era de </a:t>
            </a:r>
            <a:r>
              <a:rPr lang="en-US" dirty="0" err="1"/>
              <a:t>transformação</a:t>
            </a:r>
            <a:r>
              <a:rPr lang="en-US" dirty="0"/>
              <a:t> digital e </a:t>
            </a:r>
            <a:r>
              <a:rPr lang="en-US" dirty="0" err="1"/>
              <a:t>é</a:t>
            </a:r>
            <a:r>
              <a:rPr lang="en-US" dirty="0"/>
              <a:t> para </a:t>
            </a:r>
            <a:r>
              <a:rPr lang="en-US" dirty="0" err="1"/>
              <a:t>isso</a:t>
            </a:r>
            <a:r>
              <a:rPr lang="en-US" dirty="0"/>
              <a:t> que o </a:t>
            </a:r>
            <a:r>
              <a:rPr lang="en-US" dirty="0" err="1"/>
              <a:t>wavespace</a:t>
            </a:r>
            <a:r>
              <a:rPr lang="en-US" dirty="0"/>
              <a:t> e o </a:t>
            </a:r>
            <a:r>
              <a:rPr lang="en-US" dirty="0" err="1"/>
              <a:t>centro</a:t>
            </a:r>
            <a:r>
              <a:rPr lang="en-US" dirty="0"/>
              <a:t> de </a:t>
            </a:r>
            <a:r>
              <a:rPr lang="en-US" dirty="0" err="1"/>
              <a:t>inovação</a:t>
            </a:r>
            <a:r>
              <a:rPr lang="en-US" dirty="0"/>
              <a:t> </a:t>
            </a:r>
            <a:r>
              <a:rPr lang="en-US" dirty="0" err="1"/>
              <a:t>existem</a:t>
            </a:r>
            <a:r>
              <a:rPr lang="en-US" dirty="0"/>
              <a:t>. E agora </a:t>
            </a:r>
            <a:r>
              <a:rPr lang="en-US" dirty="0" err="1"/>
              <a:t>temos</a:t>
            </a:r>
            <a:r>
              <a:rPr lang="en-US" dirty="0"/>
              <a:t> um </a:t>
            </a:r>
            <a:r>
              <a:rPr lang="en-US" dirty="0" err="1"/>
              <a:t>wavespace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São Paulo.</a:t>
            </a:r>
          </a:p>
          <a:p>
            <a:endParaRPr lang="en-US" dirty="0"/>
          </a:p>
          <a:p>
            <a:r>
              <a:rPr lang="en-US" dirty="0"/>
              <a:t>Inclusive a </a:t>
            </a:r>
            <a:r>
              <a:rPr lang="en-US" dirty="0" err="1"/>
              <a:t>ideia</a:t>
            </a:r>
            <a:r>
              <a:rPr lang="en-US" dirty="0"/>
              <a:t> de </a:t>
            </a:r>
            <a:r>
              <a:rPr lang="en-US" dirty="0" err="1"/>
              <a:t>projetar</a:t>
            </a:r>
            <a:r>
              <a:rPr lang="en-US" dirty="0"/>
              <a:t> a </a:t>
            </a:r>
            <a:r>
              <a:rPr lang="en-US" dirty="0" err="1"/>
              <a:t>própria</a:t>
            </a:r>
            <a:r>
              <a:rPr lang="en-US" dirty="0"/>
              <a:t> Faustina </a:t>
            </a:r>
            <a:r>
              <a:rPr lang="en-US" dirty="0" err="1"/>
              <a:t>surgiu</a:t>
            </a:r>
            <a:r>
              <a:rPr lang="en-US" dirty="0"/>
              <a:t> da </a:t>
            </a:r>
            <a:r>
              <a:rPr lang="en-US" dirty="0" err="1"/>
              <a:t>necessidade</a:t>
            </a:r>
            <a:r>
              <a:rPr lang="en-US" dirty="0"/>
              <a:t> de </a:t>
            </a:r>
            <a:r>
              <a:rPr lang="en-US" dirty="0" err="1"/>
              <a:t>apresentar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espaço</a:t>
            </a:r>
            <a:r>
              <a:rPr lang="en-US" dirty="0"/>
              <a:t>. </a:t>
            </a:r>
            <a:r>
              <a:rPr lang="en-US" dirty="0" err="1"/>
              <a:t>Desde</a:t>
            </a:r>
            <a:r>
              <a:rPr lang="en-US" dirty="0"/>
              <a:t> </a:t>
            </a:r>
            <a:r>
              <a:rPr lang="en-US" dirty="0" err="1"/>
              <a:t>quando</a:t>
            </a:r>
            <a:r>
              <a:rPr lang="en-US" dirty="0"/>
              <a:t> o </a:t>
            </a:r>
            <a:r>
              <a:rPr lang="en-US" dirty="0" err="1"/>
              <a:t>wavespace</a:t>
            </a:r>
            <a:r>
              <a:rPr lang="en-US" dirty="0"/>
              <a:t> </a:t>
            </a:r>
            <a:r>
              <a:rPr lang="en-US" dirty="0" err="1"/>
              <a:t>foi</a:t>
            </a:r>
            <a:r>
              <a:rPr lang="en-US" dirty="0"/>
              <a:t> </a:t>
            </a:r>
            <a:r>
              <a:rPr lang="en-US" dirty="0" err="1"/>
              <a:t>inaugurado</a:t>
            </a:r>
            <a:r>
              <a:rPr lang="en-US" dirty="0"/>
              <a:t>, </a:t>
            </a:r>
            <a:r>
              <a:rPr lang="en-US" dirty="0" err="1"/>
              <a:t>muita</a:t>
            </a:r>
            <a:r>
              <a:rPr lang="en-US" dirty="0"/>
              <a:t> </a:t>
            </a:r>
            <a:r>
              <a:rPr lang="en-US" dirty="0" err="1"/>
              <a:t>gente</a:t>
            </a:r>
            <a:r>
              <a:rPr lang="en-US" dirty="0"/>
              <a:t> </a:t>
            </a:r>
            <a:r>
              <a:rPr lang="en-US" dirty="0" err="1"/>
              <a:t>fica</a:t>
            </a:r>
            <a:r>
              <a:rPr lang="en-US" dirty="0"/>
              <a:t> </a:t>
            </a:r>
            <a:r>
              <a:rPr lang="en-US" dirty="0" err="1"/>
              <a:t>querendo</a:t>
            </a:r>
            <a:r>
              <a:rPr lang="en-US" dirty="0"/>
              <a:t> saber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é</a:t>
            </a:r>
            <a:r>
              <a:rPr lang="en-US" dirty="0"/>
              <a:t> o </a:t>
            </a:r>
            <a:r>
              <a:rPr lang="en-US" dirty="0" err="1"/>
              <a:t>espaço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com </a:t>
            </a:r>
            <a:r>
              <a:rPr lang="en-US" dirty="0" err="1"/>
              <a:t>quais</a:t>
            </a:r>
            <a:r>
              <a:rPr lang="en-US" dirty="0"/>
              <a:t> </a:t>
            </a:r>
            <a:r>
              <a:rPr lang="en-US" dirty="0" err="1"/>
              <a:t>tecnologias</a:t>
            </a:r>
            <a:r>
              <a:rPr lang="en-US" dirty="0"/>
              <a:t> </a:t>
            </a:r>
            <a:r>
              <a:rPr lang="en-US" dirty="0" err="1"/>
              <a:t>trabalhamos</a:t>
            </a:r>
            <a:r>
              <a:rPr lang="en-US" dirty="0"/>
              <a:t>, e o que </a:t>
            </a:r>
            <a:r>
              <a:rPr lang="en-US" dirty="0" err="1"/>
              <a:t>fazíamos</a:t>
            </a:r>
            <a:r>
              <a:rPr lang="en-US" dirty="0"/>
              <a:t> antes da Faustina </a:t>
            </a:r>
            <a:r>
              <a:rPr lang="en-US" dirty="0" err="1"/>
              <a:t>existir</a:t>
            </a:r>
            <a:r>
              <a:rPr lang="en-US" dirty="0"/>
              <a:t> era </a:t>
            </a:r>
            <a:r>
              <a:rPr lang="en-US" dirty="0" err="1"/>
              <a:t>apresentar</a:t>
            </a:r>
            <a:r>
              <a:rPr lang="en-US" dirty="0"/>
              <a:t> </a:t>
            </a:r>
            <a:r>
              <a:rPr lang="en-US" dirty="0" err="1"/>
              <a:t>várias</a:t>
            </a:r>
            <a:r>
              <a:rPr lang="en-US" dirty="0"/>
              <a:t> </a:t>
            </a:r>
            <a:r>
              <a:rPr lang="en-US" dirty="0" err="1"/>
              <a:t>vezes</a:t>
            </a:r>
            <a:r>
              <a:rPr lang="en-US" dirty="0"/>
              <a:t> a </a:t>
            </a:r>
            <a:r>
              <a:rPr lang="en-US" dirty="0" err="1"/>
              <a:t>mesma</a:t>
            </a:r>
            <a:r>
              <a:rPr lang="en-US" dirty="0"/>
              <a:t> </a:t>
            </a:r>
            <a:r>
              <a:rPr lang="en-US" dirty="0" err="1"/>
              <a:t>coisa</a:t>
            </a:r>
            <a:r>
              <a:rPr lang="en-US" dirty="0"/>
              <a:t> para </a:t>
            </a:r>
            <a:r>
              <a:rPr lang="en-US" dirty="0" err="1"/>
              <a:t>pessoas</a:t>
            </a:r>
            <a:r>
              <a:rPr lang="en-US" dirty="0"/>
              <a:t> </a:t>
            </a:r>
            <a:r>
              <a:rPr lang="en-US" dirty="0" err="1"/>
              <a:t>diferentes</a:t>
            </a:r>
            <a:r>
              <a:rPr lang="en-US" dirty="0"/>
              <a:t> que </a:t>
            </a:r>
            <a:r>
              <a:rPr lang="en-US" dirty="0" err="1"/>
              <a:t>visitavam</a:t>
            </a:r>
            <a:r>
              <a:rPr lang="en-US" dirty="0"/>
              <a:t> o </a:t>
            </a:r>
            <a:r>
              <a:rPr lang="en-US" dirty="0" err="1"/>
              <a:t>espaço</a:t>
            </a:r>
            <a:r>
              <a:rPr lang="en-US" dirty="0"/>
              <a:t>. E </a:t>
            </a:r>
            <a:r>
              <a:rPr lang="en-US" dirty="0" err="1"/>
              <a:t>hoje</a:t>
            </a:r>
            <a:r>
              <a:rPr lang="en-US" dirty="0"/>
              <a:t> </a:t>
            </a:r>
            <a:r>
              <a:rPr lang="en-US" dirty="0" err="1"/>
              <a:t>ela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ajuda</a:t>
            </a:r>
            <a:r>
              <a:rPr lang="en-US" dirty="0"/>
              <a:t> com </a:t>
            </a:r>
            <a:r>
              <a:rPr lang="en-US" dirty="0" err="1"/>
              <a:t>essa</a:t>
            </a:r>
            <a:r>
              <a:rPr lang="en-US" dirty="0"/>
              <a:t> </a:t>
            </a:r>
            <a:r>
              <a:rPr lang="en-US" dirty="0" err="1"/>
              <a:t>parte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9A638-CB69-2843-AA22-59AFC350298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8001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que </a:t>
            </a:r>
            <a:r>
              <a:rPr lang="en-US" dirty="0" err="1"/>
              <a:t>nos</a:t>
            </a:r>
            <a:r>
              <a:rPr lang="en-US" dirty="0"/>
              <a:t> leva a </a:t>
            </a:r>
            <a:r>
              <a:rPr lang="en-US" dirty="0" err="1"/>
              <a:t>pensar</a:t>
            </a:r>
            <a:r>
              <a:rPr lang="en-US" dirty="0"/>
              <a:t> que </a:t>
            </a:r>
            <a:r>
              <a:rPr lang="en-US" dirty="0" err="1"/>
              <a:t>hoje</a:t>
            </a:r>
            <a:r>
              <a:rPr lang="en-US" dirty="0"/>
              <a:t> a </a:t>
            </a:r>
            <a:r>
              <a:rPr lang="en-US" dirty="0" err="1"/>
              <a:t>tecnologia</a:t>
            </a:r>
            <a:r>
              <a:rPr lang="en-US" dirty="0"/>
              <a:t> </a:t>
            </a:r>
            <a:r>
              <a:rPr lang="en-US" dirty="0" err="1"/>
              <a:t>vem</a:t>
            </a:r>
            <a:r>
              <a:rPr lang="en-US" dirty="0"/>
              <a:t> </a:t>
            </a:r>
            <a:r>
              <a:rPr lang="en-US" dirty="0" err="1"/>
              <a:t>mudando</a:t>
            </a:r>
            <a:r>
              <a:rPr lang="en-US" dirty="0"/>
              <a:t> </a:t>
            </a:r>
            <a:r>
              <a:rPr lang="en-US" dirty="0" err="1"/>
              <a:t>rapidamente</a:t>
            </a:r>
            <a:r>
              <a:rPr lang="en-US" dirty="0"/>
              <a:t> para se </a:t>
            </a:r>
            <a:r>
              <a:rPr lang="en-US" dirty="0" err="1"/>
              <a:t>adaptar</a:t>
            </a:r>
            <a:r>
              <a:rPr lang="en-US" dirty="0"/>
              <a:t> </a:t>
            </a:r>
            <a:r>
              <a:rPr lang="en-US" dirty="0" err="1"/>
              <a:t>aos</a:t>
            </a:r>
            <a:r>
              <a:rPr lang="en-US" dirty="0"/>
              <a:t> </a:t>
            </a:r>
            <a:r>
              <a:rPr lang="en-US" dirty="0" err="1"/>
              <a:t>humanos</a:t>
            </a:r>
            <a:r>
              <a:rPr lang="en-US" dirty="0"/>
              <a:t>. Interfaces </a:t>
            </a:r>
            <a:r>
              <a:rPr lang="en-US" dirty="0" err="1"/>
              <a:t>invisíveis</a:t>
            </a:r>
            <a:r>
              <a:rPr lang="en-US" dirty="0"/>
              <a:t> (</a:t>
            </a:r>
            <a:r>
              <a:rPr lang="en-US" dirty="0" err="1"/>
              <a:t>apesar</a:t>
            </a:r>
            <a:r>
              <a:rPr lang="en-US" dirty="0"/>
              <a:t> da </a:t>
            </a:r>
            <a:r>
              <a:rPr lang="en-US" dirty="0" err="1"/>
              <a:t>polêmica</a:t>
            </a:r>
            <a:r>
              <a:rPr lang="en-US" dirty="0"/>
              <a:t> que </a:t>
            </a:r>
            <a:r>
              <a:rPr lang="en-US" dirty="0" err="1"/>
              <a:t>envolve</a:t>
            </a:r>
            <a:r>
              <a:rPr lang="en-US" dirty="0"/>
              <a:t> o </a:t>
            </a:r>
            <a:r>
              <a:rPr lang="en-US" dirty="0" err="1"/>
              <a:t>tema</a:t>
            </a:r>
            <a:r>
              <a:rPr lang="en-US" dirty="0"/>
              <a:t>) </a:t>
            </a:r>
            <a:r>
              <a:rPr lang="en-US" dirty="0" err="1"/>
              <a:t>estão</a:t>
            </a:r>
            <a:r>
              <a:rPr lang="en-US" dirty="0"/>
              <a:t> </a:t>
            </a:r>
            <a:r>
              <a:rPr lang="en-US" dirty="0" err="1"/>
              <a:t>cada</a:t>
            </a:r>
            <a:r>
              <a:rPr lang="en-US" dirty="0"/>
              <a:t> </a:t>
            </a:r>
            <a:r>
              <a:rPr lang="en-US" dirty="0" err="1"/>
              <a:t>vez</a:t>
            </a:r>
            <a:r>
              <a:rPr lang="en-US" dirty="0"/>
              <a:t> </a:t>
            </a:r>
            <a:r>
              <a:rPr lang="en-US" dirty="0" err="1"/>
              <a:t>mais</a:t>
            </a:r>
            <a:r>
              <a:rPr lang="en-US" dirty="0"/>
              <a:t> </a:t>
            </a:r>
            <a:r>
              <a:rPr lang="en-US" dirty="0" err="1"/>
              <a:t>comuns</a:t>
            </a:r>
            <a:r>
              <a:rPr lang="en-US" dirty="0"/>
              <a:t>, e no </a:t>
            </a:r>
            <a:r>
              <a:rPr lang="en-US" dirty="0" err="1"/>
              <a:t>BeyondLabs</a:t>
            </a:r>
            <a:r>
              <a:rPr lang="en-US" dirty="0"/>
              <a:t> </a:t>
            </a:r>
            <a:r>
              <a:rPr lang="en-US" dirty="0" err="1"/>
              <a:t>estamos</a:t>
            </a:r>
            <a:r>
              <a:rPr lang="en-US" dirty="0"/>
              <a:t> </a:t>
            </a:r>
            <a:r>
              <a:rPr lang="en-US" dirty="0" err="1"/>
              <a:t>trabalhando</a:t>
            </a:r>
            <a:r>
              <a:rPr lang="en-US" dirty="0"/>
              <a:t> para </a:t>
            </a:r>
            <a:r>
              <a:rPr lang="en-US" dirty="0" err="1"/>
              <a:t>mudar</a:t>
            </a:r>
            <a:r>
              <a:rPr lang="en-US" dirty="0"/>
              <a:t> um </a:t>
            </a:r>
            <a:r>
              <a:rPr lang="en-US" dirty="0" err="1"/>
              <a:t>pouco</a:t>
            </a:r>
            <a:r>
              <a:rPr lang="en-US" dirty="0"/>
              <a:t> a </a:t>
            </a:r>
            <a:r>
              <a:rPr lang="en-US" dirty="0" err="1"/>
              <a:t>dependência</a:t>
            </a:r>
            <a:r>
              <a:rPr lang="en-US" dirty="0"/>
              <a:t> que </a:t>
            </a:r>
            <a:r>
              <a:rPr lang="en-US" dirty="0" err="1"/>
              <a:t>temos</a:t>
            </a:r>
            <a:r>
              <a:rPr lang="en-US" dirty="0"/>
              <a:t> das </a:t>
            </a:r>
            <a:r>
              <a:rPr lang="en-US" dirty="0" err="1"/>
              <a:t>telas</a:t>
            </a:r>
            <a:r>
              <a:rPr lang="en-US" dirty="0"/>
              <a:t> e o </a:t>
            </a:r>
            <a:r>
              <a:rPr lang="en-US" dirty="0" err="1"/>
              <a:t>contato</a:t>
            </a:r>
            <a:r>
              <a:rPr lang="en-US" dirty="0"/>
              <a:t> </a:t>
            </a:r>
            <a:r>
              <a:rPr lang="en-US" dirty="0" err="1"/>
              <a:t>puramente</a:t>
            </a:r>
            <a:r>
              <a:rPr lang="en-US" dirty="0"/>
              <a:t> visual.</a:t>
            </a:r>
          </a:p>
          <a:p>
            <a:endParaRPr lang="en-US" dirty="0"/>
          </a:p>
          <a:p>
            <a:r>
              <a:rPr lang="en-US" dirty="0" err="1"/>
              <a:t>Queremos</a:t>
            </a:r>
            <a:r>
              <a:rPr lang="en-US" dirty="0"/>
              <a:t> </a:t>
            </a:r>
            <a:r>
              <a:rPr lang="en-US" dirty="0" err="1"/>
              <a:t>mudar</a:t>
            </a:r>
            <a:r>
              <a:rPr lang="en-US" dirty="0"/>
              <a:t> / </a:t>
            </a:r>
            <a:r>
              <a:rPr lang="en-US" dirty="0" err="1"/>
              <a:t>transformar</a:t>
            </a:r>
            <a:r>
              <a:rPr lang="en-US" dirty="0"/>
              <a:t> o </a:t>
            </a:r>
            <a:r>
              <a:rPr lang="en-US" dirty="0" err="1"/>
              <a:t>jeito</a:t>
            </a:r>
            <a:r>
              <a:rPr lang="en-US" dirty="0"/>
              <a:t> que </a:t>
            </a:r>
            <a:r>
              <a:rPr lang="en-US" dirty="0" err="1"/>
              <a:t>interagimos</a:t>
            </a:r>
            <a:r>
              <a:rPr lang="en-US" dirty="0"/>
              <a:t> com a </a:t>
            </a:r>
            <a:r>
              <a:rPr lang="en-US" dirty="0" err="1"/>
              <a:t>tecnologia</a:t>
            </a:r>
            <a:r>
              <a:rPr lang="en-US" dirty="0"/>
              <a:t>, </a:t>
            </a:r>
            <a:r>
              <a:rPr lang="en-US" dirty="0" err="1"/>
              <a:t>inserindo</a:t>
            </a:r>
            <a:r>
              <a:rPr lang="en-US" dirty="0"/>
              <a:t> de forma natural o </a:t>
            </a:r>
            <a:r>
              <a:rPr lang="en-US" dirty="0" err="1"/>
              <a:t>uso</a:t>
            </a:r>
            <a:r>
              <a:rPr lang="en-US" dirty="0"/>
              <a:t> de </a:t>
            </a:r>
            <a:r>
              <a:rPr lang="en-US" dirty="0" err="1"/>
              <a:t>assistentes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a </a:t>
            </a:r>
            <a:r>
              <a:rPr lang="en-US" dirty="0" err="1"/>
              <a:t>própria</a:t>
            </a:r>
            <a:r>
              <a:rPr lang="en-US" dirty="0"/>
              <a:t> Faustina, </a:t>
            </a:r>
            <a:r>
              <a:rPr lang="en-US" dirty="0" err="1"/>
              <a:t>ou</a:t>
            </a:r>
            <a:r>
              <a:rPr lang="en-US" dirty="0"/>
              <a:t> a Alexia, </a:t>
            </a:r>
            <a:r>
              <a:rPr lang="en-US" dirty="0" err="1"/>
              <a:t>ou</a:t>
            </a:r>
            <a:r>
              <a:rPr lang="en-US" dirty="0"/>
              <a:t> o Google Home.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9A638-CB69-2843-AA22-59AFC350298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6776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9A638-CB69-2843-AA22-59AFC350298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7634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9A638-CB69-2843-AA22-59AFC350298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6413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9A638-CB69-2843-AA22-59AFC350298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9985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9A638-CB69-2843-AA22-59AFC350298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9903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Demonstração</a:t>
            </a:r>
            <a:r>
              <a:rPr lang="en-US" dirty="0"/>
              <a:t> </a:t>
            </a:r>
            <a:r>
              <a:rPr lang="en-US" dirty="0" err="1"/>
              <a:t>prática</a:t>
            </a:r>
            <a:r>
              <a:rPr lang="en-US" dirty="0"/>
              <a:t> de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funciona</a:t>
            </a:r>
            <a:r>
              <a:rPr lang="en-US" dirty="0"/>
              <a:t> o </a:t>
            </a:r>
            <a:r>
              <a:rPr lang="en-US" dirty="0" err="1"/>
              <a:t>Wit.ai</a:t>
            </a:r>
            <a:endParaRPr lang="en-US" dirty="0"/>
          </a:p>
          <a:p>
            <a:endParaRPr lang="en-US" dirty="0"/>
          </a:p>
          <a:p>
            <a:r>
              <a:rPr lang="en-US" dirty="0"/>
              <a:t>Fazer </a:t>
            </a:r>
            <a:r>
              <a:rPr lang="en-US" dirty="0" err="1"/>
              <a:t>pelo</a:t>
            </a:r>
            <a:r>
              <a:rPr lang="en-US" dirty="0"/>
              <a:t> </a:t>
            </a:r>
            <a:r>
              <a:rPr lang="en-US" dirty="0" err="1"/>
              <a:t>menos</a:t>
            </a:r>
            <a:r>
              <a:rPr lang="en-US" dirty="0"/>
              <a:t> </a:t>
            </a:r>
            <a:r>
              <a:rPr lang="en-US" dirty="0" err="1"/>
              <a:t>uma</a:t>
            </a:r>
            <a:r>
              <a:rPr lang="en-US" dirty="0"/>
              <a:t> </a:t>
            </a:r>
            <a:r>
              <a:rPr lang="en-US" dirty="0" err="1"/>
              <a:t>pergunta</a:t>
            </a:r>
            <a:r>
              <a:rPr lang="en-US" dirty="0"/>
              <a:t> para a Faustina (</a:t>
            </a:r>
            <a:r>
              <a:rPr lang="en-US" dirty="0" err="1"/>
              <a:t>sugestão</a:t>
            </a:r>
            <a:r>
              <a:rPr lang="en-US" dirty="0"/>
              <a:t>: “O que </a:t>
            </a:r>
            <a:r>
              <a:rPr lang="en-US" dirty="0" err="1"/>
              <a:t>é</a:t>
            </a:r>
            <a:r>
              <a:rPr lang="en-US" dirty="0"/>
              <a:t> IA?”)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9A638-CB69-2843-AA22-59AFC350298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0658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Visão</a:t>
            </a:r>
            <a:r>
              <a:rPr lang="en-US" dirty="0"/>
              <a:t> </a:t>
            </a:r>
            <a:r>
              <a:rPr lang="en-US" dirty="0" err="1"/>
              <a:t>geral</a:t>
            </a:r>
            <a:r>
              <a:rPr lang="en-US" dirty="0"/>
              <a:t>,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precisa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breve, </a:t>
            </a:r>
            <a:r>
              <a:rPr lang="en-US" dirty="0" err="1"/>
              <a:t>pode</a:t>
            </a:r>
            <a:r>
              <a:rPr lang="en-US" dirty="0"/>
              <a:t> </a:t>
            </a:r>
            <a:r>
              <a:rPr lang="en-US" dirty="0" err="1"/>
              <a:t>falar</a:t>
            </a:r>
            <a:r>
              <a:rPr lang="en-US" dirty="0"/>
              <a:t> com </a:t>
            </a:r>
            <a:r>
              <a:rPr lang="en-US" dirty="0" err="1"/>
              <a:t>calma</a:t>
            </a:r>
            <a:r>
              <a:rPr lang="en-US" dirty="0"/>
              <a:t> </a:t>
            </a:r>
            <a:r>
              <a:rPr lang="en-US" dirty="0" err="1"/>
              <a:t>mostrando</a:t>
            </a:r>
            <a:r>
              <a:rPr lang="en-US" dirty="0"/>
              <a:t> </a:t>
            </a:r>
            <a:r>
              <a:rPr lang="en-US" dirty="0" err="1"/>
              <a:t>cuidadosamente</a:t>
            </a:r>
            <a:r>
              <a:rPr lang="en-US" dirty="0"/>
              <a:t> o </a:t>
            </a:r>
            <a:r>
              <a:rPr lang="en-US" dirty="0" err="1"/>
              <a:t>fluxo</a:t>
            </a:r>
            <a:r>
              <a:rPr lang="en-US" dirty="0"/>
              <a:t> </a:t>
            </a:r>
            <a:r>
              <a:rPr lang="en-US" dirty="0" err="1"/>
              <a:t>completo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9A638-CB69-2843-AA22-59AFC350298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3303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Testes de </a:t>
            </a:r>
            <a:r>
              <a:rPr lang="en-US" dirty="0" err="1"/>
              <a:t>usabilidade</a:t>
            </a:r>
            <a:r>
              <a:rPr lang="en-US" dirty="0"/>
              <a:t> com a Faustina…</a:t>
            </a:r>
          </a:p>
          <a:p>
            <a:endParaRPr lang="en-US" dirty="0"/>
          </a:p>
          <a:p>
            <a:r>
              <a:rPr lang="en-US" dirty="0" err="1"/>
              <a:t>Bater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tecla</a:t>
            </a:r>
            <a:r>
              <a:rPr lang="en-US" dirty="0"/>
              <a:t> da </a:t>
            </a:r>
            <a:r>
              <a:rPr lang="en-US" dirty="0" err="1"/>
              <a:t>melhoria</a:t>
            </a:r>
            <a:r>
              <a:rPr lang="en-US" dirty="0"/>
              <a:t> continua e </a:t>
            </a:r>
            <a:r>
              <a:rPr lang="en-US" dirty="0" err="1"/>
              <a:t>ressaltar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pontos</a:t>
            </a:r>
            <a:r>
              <a:rPr lang="en-US" dirty="0"/>
              <a:t> de </a:t>
            </a:r>
            <a:r>
              <a:rPr lang="en-US" dirty="0" err="1"/>
              <a:t>melhoria</a:t>
            </a:r>
            <a:r>
              <a:rPr lang="en-US" dirty="0"/>
              <a:t> </a:t>
            </a:r>
            <a:r>
              <a:rPr lang="en-US" dirty="0" err="1"/>
              <a:t>observados</a:t>
            </a:r>
            <a:r>
              <a:rPr lang="en-US" dirty="0"/>
              <a:t> </a:t>
            </a:r>
            <a:r>
              <a:rPr lang="en-US" dirty="0" err="1"/>
              <a:t>durante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eventos</a:t>
            </a:r>
            <a:r>
              <a:rPr lang="en-US" dirty="0"/>
              <a:t> </a:t>
            </a:r>
            <a:r>
              <a:rPr lang="en-US" dirty="0" err="1"/>
              <a:t>realizados</a:t>
            </a:r>
            <a:r>
              <a:rPr lang="en-US" dirty="0"/>
              <a:t> no </a:t>
            </a:r>
            <a:r>
              <a:rPr lang="en-US" dirty="0" err="1"/>
              <a:t>wavespace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9A638-CB69-2843-AA22-59AFC350298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7663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Sorteio</a:t>
            </a:r>
            <a:r>
              <a:rPr lang="en-US" dirty="0"/>
              <a:t> e </a:t>
            </a:r>
            <a:r>
              <a:rPr lang="en-US" dirty="0" err="1"/>
              <a:t>despedida</a:t>
            </a:r>
            <a:r>
              <a:rPr lang="en-US" dirty="0"/>
              <a:t> com a Faustina.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9A638-CB69-2843-AA22-59AFC350298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291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34403-1E88-CE49-BD3A-BAC2BB8FC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73CF31-8F53-2F44-A9CD-4388223277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D8F472-8018-F245-BAAA-A8A10EA79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FB93-CEA8-5540-BC02-6F2187A8A153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2E638F-05CD-C84B-9907-B4DE6F74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5F3020-8D65-A045-87B1-431CF6705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170C-0D34-1D4D-AF90-6862617265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110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20549-028F-8743-A038-8B208D857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FCD6F-19F4-3F44-9A51-F76916248F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771775-7456-FD48-A943-3C1C6DB2B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FB93-CEA8-5540-BC02-6F2187A8A153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63D37A-5596-3D48-9627-3798E4D80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90D55-952C-BD48-AA9A-CBB1B74EB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170C-0D34-1D4D-AF90-6862617265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649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CDCC6-7C51-2243-9544-A1E5DFF4F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367B30-D619-9146-9D5F-EAD3DCF833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A8DEBF-C5A6-BB4D-B5D3-2AD9E1B01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FB93-CEA8-5540-BC02-6F2187A8A153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84405-4997-D44C-A226-4389663F2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23FD36-EB4D-6D4E-9D9C-4CD6045EF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170C-0D34-1D4D-AF90-6862617265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569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29624-F2EB-E642-9CE3-2FDDD814F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591757-B590-B043-B37B-D8033C93DE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AE0AB-6A63-C344-8C9F-7DA63DD803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7A3058-9AA5-4148-8AD7-527A44FB9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FB93-CEA8-5540-BC02-6F2187A8A153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96CB6-EA19-3042-BBC3-BCE0AD93A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4C9C7A-793C-194B-B423-C6A27E698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170C-0D34-1D4D-AF90-6862617265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093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A8DB6-339C-4249-AC4F-7A6DBE598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FCB722-84B8-F24A-9FA6-00B377751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47EF1A-A192-4A4E-9BF2-75EB53AEF9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439B4D-8D84-0742-968A-A44107B1BA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E979B6-B34A-D44C-98EF-D6602D21D4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62393F-1820-2C43-8DF2-07738D634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FB93-CEA8-5540-BC02-6F2187A8A153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35E063-437D-EA4C-AAEA-0B31F3994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DCCB14-927D-7B46-92B4-515A0DF30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170C-0D34-1D4D-AF90-6862617265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060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87480-38D2-F745-9A10-AA779E9B1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756818-1553-ED43-86B8-CBD8C223F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FB93-CEA8-5540-BC02-6F2187A8A153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E01990-2549-D048-B00B-7744E801A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DA411D-CEC5-B640-B43C-DD64ED6A5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170C-0D34-1D4D-AF90-6862617265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50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218BAF-6F47-274A-89A5-5D874F875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FB93-CEA8-5540-BC02-6F2187A8A153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E6506C-3F5D-2547-BB9E-343C28030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32B7C9-0F68-C848-BE63-7F4748603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170C-0D34-1D4D-AF90-6862617265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588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C6A9C-59C6-2647-8223-BA864452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B2272-665F-0F43-A37E-2DDFB9C25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3BB45A-D94F-454E-8632-0F3C46989C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45FD3-D088-E642-877B-EAFB34B2A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FB93-CEA8-5540-BC02-6F2187A8A153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A61BE9-F11B-B148-954C-928F500D7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70B1B5-5063-184D-AD80-0DF9EFC52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170C-0D34-1D4D-AF90-6862617265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776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DFE26-208E-AB4F-8E57-2D6F83A3D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FC0646-8665-1F49-B048-2C81A83DB8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BE479B-4218-E744-98E6-A2BCBAE897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7467BB-2D71-CE47-9B37-DD227433E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FB93-CEA8-5540-BC02-6F2187A8A153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089244-A5FE-3641-B1D5-9CE41DF56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A6D8C2-EF5F-D047-8FD0-9D4344528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170C-0D34-1D4D-AF90-6862617265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64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EA9B-8B2F-EC4B-A420-09AC520AB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42C79-7286-254D-A939-867026C3BE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BA29B3-320B-7B45-A11A-1E7CECB9B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FB93-CEA8-5540-BC02-6F2187A8A153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FE7C1C-907F-AD4C-B72A-0C15617C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D862A0-CDC3-1045-89B3-A19B043A6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170C-0D34-1D4D-AF90-6862617265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66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96C100-8C8E-104E-BD70-DB26569A19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24BDE1-F711-D04B-B8DB-B0F240B35D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B2A20F-BD26-F246-A508-6E3C742BE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FB93-CEA8-5540-BC02-6F2187A8A153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5A777D-2BE9-1647-926C-481F7168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115109-FDFB-F54F-AB63-2FAD58991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170C-0D34-1D4D-AF90-6862617265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78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55338F-4291-744C-8121-A9CF848D5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E71BD-605D-D448-B5FC-96AE433D2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068F5-3EB5-ED48-B4D3-EAA87C0864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31FB93-CEA8-5540-BC02-6F2187A8A153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E49A9-6E10-9242-979B-585D1005DB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614898-40FE-FF4C-9A10-FE03AECEFE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8170C-0D34-1D4D-AF90-6862617265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19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10" Type="http://schemas.openxmlformats.org/officeDocument/2006/relationships/image" Target="../media/image3.png"/><Relationship Id="rId4" Type="http://schemas.openxmlformats.org/officeDocument/2006/relationships/image" Target="../media/image12.jpeg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0.tiff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tiff"/><Relationship Id="rId5" Type="http://schemas.openxmlformats.org/officeDocument/2006/relationships/image" Target="../media/image22.tiff"/><Relationship Id="rId4" Type="http://schemas.openxmlformats.org/officeDocument/2006/relationships/image" Target="../media/image21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2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7.png"/><Relationship Id="rId5" Type="http://schemas.openxmlformats.org/officeDocument/2006/relationships/image" Target="../media/image31.png"/><Relationship Id="rId10" Type="http://schemas.openxmlformats.org/officeDocument/2006/relationships/image" Target="../media/image3.png"/><Relationship Id="rId4" Type="http://schemas.openxmlformats.org/officeDocument/2006/relationships/image" Target="../media/image30.png"/><Relationship Id="rId9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tiff"/><Relationship Id="rId3" Type="http://schemas.openxmlformats.org/officeDocument/2006/relationships/image" Target="../media/image35.tiff"/><Relationship Id="rId7" Type="http://schemas.openxmlformats.org/officeDocument/2006/relationships/image" Target="../media/image38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tiff"/><Relationship Id="rId11" Type="http://schemas.openxmlformats.org/officeDocument/2006/relationships/image" Target="../media/image24.png"/><Relationship Id="rId5" Type="http://schemas.openxmlformats.org/officeDocument/2006/relationships/image" Target="../media/image21.tiff"/><Relationship Id="rId10" Type="http://schemas.openxmlformats.org/officeDocument/2006/relationships/image" Target="../media/image19.png"/><Relationship Id="rId4" Type="http://schemas.openxmlformats.org/officeDocument/2006/relationships/image" Target="../media/image36.tiff"/><Relationship Id="rId9" Type="http://schemas.openxmlformats.org/officeDocument/2006/relationships/image" Target="../media/image40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3.tiff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5.sv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9">
            <a:extLst>
              <a:ext uri="{FF2B5EF4-FFF2-40B4-BE49-F238E27FC236}">
                <a16:creationId xmlns:a16="http://schemas.microsoft.com/office/drawing/2014/main" id="{EB776032-CAD3-8840-BF65-E13D40B160B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8350" cy="690093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28EB2A4-4A30-7D4A-9BAC-F9FA281D3545}"/>
              </a:ext>
            </a:extLst>
          </p:cNvPr>
          <p:cNvSpPr/>
          <p:nvPr/>
        </p:nvSpPr>
        <p:spPr>
          <a:xfrm>
            <a:off x="0" y="0"/>
            <a:ext cx="12198350" cy="6900937"/>
          </a:xfrm>
          <a:prstGeom prst="rect">
            <a:avLst/>
          </a:prstGeom>
          <a:gradFill flip="none" rotWithShape="1">
            <a:gsLst>
              <a:gs pos="10000">
                <a:srgbClr val="402B3C"/>
              </a:gs>
              <a:gs pos="50000">
                <a:srgbClr val="2E2E38">
                  <a:alpha val="30000"/>
                </a:srgbClr>
              </a:gs>
              <a:gs pos="20000">
                <a:srgbClr val="402B3C">
                  <a:alpha val="95000"/>
                </a:srgbClr>
              </a:gs>
              <a:gs pos="79000">
                <a:srgbClr val="2E2E38"/>
              </a:gs>
              <a:gs pos="100000">
                <a:srgbClr val="2E2E38"/>
              </a:gs>
              <a:gs pos="0">
                <a:srgbClr val="402B3C"/>
              </a:gs>
            </a:gsLst>
            <a:lin ang="72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50" dirty="0">
                <a:solidFill>
                  <a:srgbClr val="BE6CBD"/>
                </a:solidFill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D80367-4372-8C44-90F3-8BA9983A9C27}"/>
              </a:ext>
            </a:extLst>
          </p:cNvPr>
          <p:cNvSpPr txBox="1">
            <a:spLocks/>
          </p:cNvSpPr>
          <p:nvPr/>
        </p:nvSpPr>
        <p:spPr>
          <a:xfrm>
            <a:off x="0" y="3995756"/>
            <a:ext cx="3492000" cy="646331"/>
          </a:xfrm>
          <a:prstGeom prst="rect">
            <a:avLst/>
          </a:prstGeom>
          <a:solidFill>
            <a:srgbClr val="402B3C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3600" i="1" dirty="0" err="1">
                <a:solidFill>
                  <a:schemeClr val="bg1"/>
                </a:solidFill>
                <a:latin typeface="EYInterstate Light" panose="02000506000000020004" pitchFamily="2" charset="0"/>
              </a:rPr>
              <a:t>Trilha</a:t>
            </a:r>
            <a:r>
              <a:rPr lang="en-US" sz="3600" i="1" dirty="0">
                <a:solidFill>
                  <a:schemeClr val="bg1"/>
                </a:solidFill>
                <a:latin typeface="EYInterstate Light" panose="02000506000000020004" pitchFamily="2" charset="0"/>
              </a:rPr>
              <a:t> Chatbots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E6790C-2D5E-004A-8FE7-41B0EF9A9AB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600" y="6271200"/>
            <a:ext cx="1926177" cy="450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7498252-C515-C64D-9B9E-DEAB4A395623}"/>
              </a:ext>
            </a:extLst>
          </p:cNvPr>
          <p:cNvGrpSpPr/>
          <p:nvPr/>
        </p:nvGrpSpPr>
        <p:grpSpPr>
          <a:xfrm>
            <a:off x="200720" y="177858"/>
            <a:ext cx="4405613" cy="3472665"/>
            <a:chOff x="200720" y="177858"/>
            <a:chExt cx="4405613" cy="347266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5C4F37E-0C4E-0C4D-91BA-9E0E5D2D214C}"/>
                </a:ext>
              </a:extLst>
            </p:cNvPr>
            <p:cNvSpPr txBox="1"/>
            <p:nvPr/>
          </p:nvSpPr>
          <p:spPr>
            <a:xfrm>
              <a:off x="201600" y="177858"/>
              <a:ext cx="4404733" cy="3046988"/>
            </a:xfrm>
            <a:prstGeom prst="rect">
              <a:avLst/>
            </a:prstGeom>
            <a:noFill/>
            <a:effectLst/>
          </p:spPr>
          <p:txBody>
            <a:bodyPr wrap="square" rtlCol="0" anchor="ctr">
              <a:spAutoFit/>
            </a:bodyPr>
            <a:lstStyle/>
            <a:p>
              <a:r>
                <a:rPr lang="en-US" sz="4800" dirty="0">
                  <a:solidFill>
                    <a:schemeClr val="bg1"/>
                  </a:solidFill>
                  <a:latin typeface="EYInterstate" panose="02000503020000020004" pitchFamily="2" charset="0"/>
                </a:rPr>
                <a:t>THE</a:t>
              </a:r>
            </a:p>
            <a:p>
              <a:r>
                <a:rPr lang="en-US" sz="4800" dirty="0">
                  <a:solidFill>
                    <a:schemeClr val="bg1"/>
                  </a:solidFill>
                  <a:latin typeface="EYInterstate" panose="02000503020000020004" pitchFamily="2" charset="0"/>
                </a:rPr>
                <a:t>DEVELOPER’S</a:t>
              </a:r>
            </a:p>
            <a:p>
              <a:r>
                <a:rPr lang="en-US" sz="4800" dirty="0">
                  <a:solidFill>
                    <a:schemeClr val="bg1"/>
                  </a:solidFill>
                  <a:latin typeface="EYInterstate" panose="02000503020000020004" pitchFamily="2" charset="0"/>
                </a:rPr>
                <a:t>CONFERENCE</a:t>
              </a:r>
            </a:p>
            <a:p>
              <a:r>
                <a:rPr lang="en-US" sz="4800" dirty="0">
                  <a:solidFill>
                    <a:schemeClr val="bg1"/>
                  </a:solidFill>
                  <a:latin typeface="EYInterstate" panose="02000503020000020004" pitchFamily="2" charset="0"/>
                </a:rPr>
                <a:t>2019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C0C0C46-37CB-1443-B69C-DB6E2DFB40D0}"/>
                </a:ext>
              </a:extLst>
            </p:cNvPr>
            <p:cNvSpPr txBox="1"/>
            <p:nvPr/>
          </p:nvSpPr>
          <p:spPr>
            <a:xfrm>
              <a:off x="200720" y="3250413"/>
              <a:ext cx="230037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EYInterstate Light" panose="02000506000000020004" pitchFamily="2" charset="0"/>
                </a:rPr>
                <a:t>DAY TWO | 17/07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0195E56-E43F-544C-9A3C-FF120445474B}"/>
              </a:ext>
            </a:extLst>
          </p:cNvPr>
          <p:cNvGrpSpPr/>
          <p:nvPr/>
        </p:nvGrpSpPr>
        <p:grpSpPr>
          <a:xfrm>
            <a:off x="7798071" y="3698679"/>
            <a:ext cx="4040174" cy="1886816"/>
            <a:chOff x="7798070" y="3650523"/>
            <a:chExt cx="4040174" cy="1886816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CE399A8-70AF-4146-B120-A4123A646700}"/>
                </a:ext>
              </a:extLst>
            </p:cNvPr>
            <p:cNvSpPr txBox="1"/>
            <p:nvPr/>
          </p:nvSpPr>
          <p:spPr>
            <a:xfrm>
              <a:off x="7798070" y="4213900"/>
              <a:ext cx="404017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r">
                <a:defRPr sz="3750" i="1">
                  <a:solidFill>
                    <a:schemeClr val="bg1"/>
                  </a:solidFill>
                  <a:latin typeface="EYInterstate Light" panose="02000506000000020004" pitchFamily="2" charset="0"/>
                </a:defRPr>
              </a:lvl1pPr>
            </a:lstStyle>
            <a:p>
              <a:r>
                <a:rPr lang="en-US" sz="4000" b="1" i="0" dirty="0" err="1">
                  <a:ln w="6350">
                    <a:noFill/>
                  </a:ln>
                  <a:solidFill>
                    <a:srgbClr val="FFD500"/>
                  </a:solidFill>
                </a:rPr>
                <a:t>Hackeando</a:t>
              </a:r>
              <a:r>
                <a:rPr lang="en-US" sz="4000" b="1" i="0" dirty="0">
                  <a:ln w="6350">
                    <a:noFill/>
                  </a:ln>
                  <a:solidFill>
                    <a:srgbClr val="FFD500"/>
                  </a:solidFill>
                </a:rPr>
                <a:t> um </a:t>
              </a:r>
              <a:r>
                <a:rPr lang="en-US" sz="4000" b="1" i="0" dirty="0" err="1">
                  <a:ln w="6350">
                    <a:noFill/>
                  </a:ln>
                  <a:solidFill>
                    <a:srgbClr val="FFD500"/>
                  </a:solidFill>
                </a:rPr>
                <a:t>Robô</a:t>
              </a:r>
              <a:r>
                <a:rPr lang="en-US" sz="4000" b="1" i="0" dirty="0">
                  <a:ln w="6350">
                    <a:noFill/>
                  </a:ln>
                  <a:solidFill>
                    <a:srgbClr val="FFD500"/>
                  </a:solidFill>
                </a:rPr>
                <a:t> </a:t>
              </a:r>
              <a:r>
                <a:rPr lang="en-US" sz="4000" b="1" i="0" dirty="0" err="1">
                  <a:ln w="6350">
                    <a:noFill/>
                  </a:ln>
                  <a:solidFill>
                    <a:srgbClr val="FFD500"/>
                  </a:solidFill>
                </a:rPr>
                <a:t>Assistente</a:t>
              </a:r>
              <a:endParaRPr lang="en-US" sz="4000" b="1" i="0" dirty="0">
                <a:ln w="6350">
                  <a:noFill/>
                </a:ln>
                <a:solidFill>
                  <a:srgbClr val="FFD500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E63923E-3CF3-EC46-A579-533B714DD518}"/>
                </a:ext>
              </a:extLst>
            </p:cNvPr>
            <p:cNvSpPr txBox="1"/>
            <p:nvPr/>
          </p:nvSpPr>
          <p:spPr>
            <a:xfrm>
              <a:off x="7798071" y="3650523"/>
              <a:ext cx="404017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r">
                <a:defRPr sz="3750" i="1">
                  <a:solidFill>
                    <a:schemeClr val="bg1"/>
                  </a:solidFill>
                  <a:latin typeface="EYInterstate Light" panose="02000506000000020004" pitchFamily="2" charset="0"/>
                </a:defRPr>
              </a:lvl1pPr>
            </a:lstStyle>
            <a:p>
              <a:r>
                <a:rPr lang="en-US" sz="2800" i="0" dirty="0">
                  <a:ln w="6350">
                    <a:noFill/>
                  </a:ln>
                  <a:solidFill>
                    <a:srgbClr val="FFD500"/>
                  </a:solidFill>
                </a:rPr>
                <a:t>IoT, LEGO</a:t>
              </a:r>
              <a:r>
                <a:rPr lang="en-US" sz="2800" i="0" baseline="30000" dirty="0">
                  <a:ln w="6350">
                    <a:noFill/>
                  </a:ln>
                  <a:solidFill>
                    <a:srgbClr val="FFD500"/>
                  </a:solidFill>
                </a:rPr>
                <a:t>©</a:t>
              </a:r>
              <a:r>
                <a:rPr lang="en-US" sz="2800" i="0" dirty="0">
                  <a:ln w="6350">
                    <a:noFill/>
                  </a:ln>
                  <a:solidFill>
                    <a:srgbClr val="FFD500"/>
                  </a:solidFill>
                </a:rPr>
                <a:t> e Chatbots:</a:t>
              </a:r>
              <a:endParaRPr lang="en-US" sz="4000" i="0" dirty="0">
                <a:ln w="6350">
                  <a:noFill/>
                </a:ln>
                <a:solidFill>
                  <a:srgbClr val="FFD500"/>
                </a:solidFill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CC8D6533-CA3F-ED42-A7AB-18269376625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7200" y="6271200"/>
            <a:ext cx="440291" cy="4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280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B44B6DB-8DD7-1B40-BC05-F7130D0E84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3072" y="0"/>
            <a:ext cx="4326673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4A705A3-E219-F84A-94F9-1CC12F3BDC8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89745" y="0"/>
            <a:ext cx="4102255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C525F9-4CAD-B440-8C3F-EC95794E005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763072" cy="6858000"/>
          </a:xfrm>
          <a:prstGeom prst="rect">
            <a:avLst/>
          </a:prstGeom>
          <a:pattFill prst="pct60">
            <a:fgClr>
              <a:schemeClr val="tx2">
                <a:lumMod val="75000"/>
              </a:schemeClr>
            </a:fgClr>
            <a:bgClr>
              <a:schemeClr val="bg1"/>
            </a:bgClr>
          </a:pattFill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C37D52E4-3745-164B-AF14-FE2FC0EA56DF}"/>
              </a:ext>
            </a:extLst>
          </p:cNvPr>
          <p:cNvSpPr/>
          <p:nvPr/>
        </p:nvSpPr>
        <p:spPr>
          <a:xfrm rot="21428942">
            <a:off x="7827163" y="-107865"/>
            <a:ext cx="525162" cy="7062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9CA130B-D3D0-974D-88D7-D936AEF6FF59}"/>
              </a:ext>
            </a:extLst>
          </p:cNvPr>
          <p:cNvSpPr/>
          <p:nvPr/>
        </p:nvSpPr>
        <p:spPr>
          <a:xfrm rot="21428942">
            <a:off x="3561357" y="-107866"/>
            <a:ext cx="525162" cy="7062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C86FCC-5D97-D444-A8E3-E614B0929F3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0000">
                <a:srgbClr val="2E2E38">
                  <a:alpha val="40000"/>
                </a:srgbClr>
              </a:gs>
              <a:gs pos="30000">
                <a:srgbClr val="402B3C">
                  <a:alpha val="40000"/>
                </a:srgbClr>
              </a:gs>
              <a:gs pos="100000">
                <a:srgbClr val="2E2E38"/>
              </a:gs>
              <a:gs pos="0">
                <a:srgbClr val="402B3C">
                  <a:lumMod val="10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7B499BC-FA03-C54A-A08F-68420D87F146}"/>
              </a:ext>
            </a:extLst>
          </p:cNvPr>
          <p:cNvGrpSpPr/>
          <p:nvPr/>
        </p:nvGrpSpPr>
        <p:grpSpPr>
          <a:xfrm>
            <a:off x="669586" y="5263375"/>
            <a:ext cx="2423899" cy="892552"/>
            <a:chOff x="668446" y="289932"/>
            <a:chExt cx="1922161" cy="89255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42C5AE3-9D35-9742-8202-AC374C87304A}"/>
                </a:ext>
              </a:extLst>
            </p:cNvPr>
            <p:cNvSpPr txBox="1"/>
            <p:nvPr/>
          </p:nvSpPr>
          <p:spPr>
            <a:xfrm>
              <a:off x="668446" y="289932"/>
              <a:ext cx="19221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  <a:latin typeface="EYInterstate" panose="02000503020000020004" pitchFamily="2" charset="0"/>
                </a:rPr>
                <a:t>Felipe Guerra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36DFA4F-0BF6-0A43-972F-B8D663A139F7}"/>
                </a:ext>
              </a:extLst>
            </p:cNvPr>
            <p:cNvSpPr txBox="1"/>
            <p:nvPr/>
          </p:nvSpPr>
          <p:spPr>
            <a:xfrm>
              <a:off x="668447" y="813152"/>
              <a:ext cx="1922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D500"/>
                  </a:solidFill>
                  <a:latin typeface="EYInterstate Light" panose="02000506000000020004" pitchFamily="2" charset="0"/>
                </a:rPr>
                <a:t>FULL STACK DEV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7C6D93B-F50E-3A46-B8C4-1B41E82D86E5}"/>
              </a:ext>
            </a:extLst>
          </p:cNvPr>
          <p:cNvGrpSpPr/>
          <p:nvPr/>
        </p:nvGrpSpPr>
        <p:grpSpPr>
          <a:xfrm>
            <a:off x="4734491" y="5263375"/>
            <a:ext cx="2719038" cy="892552"/>
            <a:chOff x="668446" y="289932"/>
            <a:chExt cx="2642910" cy="89255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4F34A06-135D-D84C-AB9D-8DB04B593119}"/>
                </a:ext>
              </a:extLst>
            </p:cNvPr>
            <p:cNvSpPr txBox="1"/>
            <p:nvPr/>
          </p:nvSpPr>
          <p:spPr>
            <a:xfrm>
              <a:off x="668446" y="289932"/>
              <a:ext cx="26429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  <a:latin typeface="EYInterstate" panose="02000503020000020004" pitchFamily="2" charset="0"/>
                </a:rPr>
                <a:t>Eduardo Basso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2B960E-15B7-754E-8B5C-A710376CB0B0}"/>
                </a:ext>
              </a:extLst>
            </p:cNvPr>
            <p:cNvSpPr txBox="1"/>
            <p:nvPr/>
          </p:nvSpPr>
          <p:spPr>
            <a:xfrm>
              <a:off x="668448" y="813152"/>
              <a:ext cx="26429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D500"/>
                  </a:solidFill>
                  <a:latin typeface="EYInterstate Light" panose="02000506000000020004" pitchFamily="2" charset="0"/>
                </a:rPr>
                <a:t>FRONT-ENDER / UX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0DB185B-6A93-D14C-ADDB-B2092C75B4CE}"/>
              </a:ext>
            </a:extLst>
          </p:cNvPr>
          <p:cNvGrpSpPr/>
          <p:nvPr/>
        </p:nvGrpSpPr>
        <p:grpSpPr>
          <a:xfrm>
            <a:off x="9325754" y="5263375"/>
            <a:ext cx="1630235" cy="892552"/>
            <a:chOff x="668447" y="289932"/>
            <a:chExt cx="1584591" cy="89255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998AC89-A178-3D43-AFE1-5C2898449C83}"/>
                </a:ext>
              </a:extLst>
            </p:cNvPr>
            <p:cNvSpPr txBox="1"/>
            <p:nvPr/>
          </p:nvSpPr>
          <p:spPr>
            <a:xfrm>
              <a:off x="668448" y="289932"/>
              <a:ext cx="15845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  <a:latin typeface="EYInterstate" panose="02000503020000020004" pitchFamily="2" charset="0"/>
                </a:rPr>
                <a:t>Faustina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D8265B9-5003-4E4D-A176-AAAB933D54D2}"/>
                </a:ext>
              </a:extLst>
            </p:cNvPr>
            <p:cNvSpPr txBox="1"/>
            <p:nvPr/>
          </p:nvSpPr>
          <p:spPr>
            <a:xfrm>
              <a:off x="668447" y="813152"/>
              <a:ext cx="15845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D500"/>
                  </a:solidFill>
                  <a:latin typeface="EYInterstate Light" panose="02000506000000020004" pitchFamily="2" charset="0"/>
                </a:rPr>
                <a:t>ASSISTANT</a:t>
              </a: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7F7413B7-1824-5B4B-BCE4-538D0B52706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600" y="6271200"/>
            <a:ext cx="1926177" cy="450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5D1C535-D83B-DF49-A64B-3B0A926AD64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7200" y="6271200"/>
            <a:ext cx="440291" cy="45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8171E12-A1ED-3540-B3EE-0A160D1A99F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9120" y="91102"/>
            <a:ext cx="688371" cy="59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731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2E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8A5FF68-BEE2-FA45-B951-6D2F01FBE46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600" y="6271200"/>
            <a:ext cx="1926177" cy="450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36585A-91CA-804F-93D9-7DE90CA2D39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7200" y="6271200"/>
            <a:ext cx="440291" cy="4500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3D63B84-0EF9-604A-B055-3909F095B1A6}"/>
              </a:ext>
            </a:extLst>
          </p:cNvPr>
          <p:cNvGrpSpPr/>
          <p:nvPr/>
        </p:nvGrpSpPr>
        <p:grpSpPr>
          <a:xfrm>
            <a:off x="2539200" y="1043539"/>
            <a:ext cx="7113449" cy="4727046"/>
            <a:chOff x="2539276" y="1790132"/>
            <a:chExt cx="7113449" cy="472538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8C5A24A-349E-1247-B166-2488DC96EE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39276" y="1790132"/>
              <a:ext cx="7113449" cy="3279345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9E2E1EE4-BBBA-7A47-B803-D734240757D2}"/>
                </a:ext>
              </a:extLst>
            </p:cNvPr>
            <p:cNvSpPr txBox="1"/>
            <p:nvPr/>
          </p:nvSpPr>
          <p:spPr>
            <a:xfrm>
              <a:off x="5245286" y="5069477"/>
              <a:ext cx="1701428" cy="14460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800" b="1" dirty="0">
                  <a:solidFill>
                    <a:srgbClr val="FFD500"/>
                  </a:solidFill>
                  <a:latin typeface="EYInterstate" panose="02000503020000020004" pitchFamily="2" charset="0"/>
                </a:rPr>
                <a:t>EY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2355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0531600-3A66-0446-8043-BCA2660C37C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7" name="Picture 1">
              <a:extLst>
                <a:ext uri="{FF2B5EF4-FFF2-40B4-BE49-F238E27FC236}">
                  <a16:creationId xmlns:a16="http://schemas.microsoft.com/office/drawing/2014/main" id="{5BFBC431-8325-1C48-837D-04092F6F17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BD8856A-9A9D-AA42-B9DA-B13CD6385B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00581" y="2097331"/>
              <a:ext cx="7790837" cy="2524741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900F1E7A-712F-7C45-B1B9-D41B30419D9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600" y="6271200"/>
            <a:ext cx="1926177" cy="45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29E792-0AE4-7D49-8485-804A8D52A37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7200" y="6271200"/>
            <a:ext cx="440291" cy="450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6892C11-C53D-A94E-AD49-6E055EE39DC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9120" y="91102"/>
            <a:ext cx="688371" cy="59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66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A3311A-5A48-4545-8CFB-66DBCF07DE8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102" y="-1"/>
            <a:ext cx="8114058" cy="41373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C65DF8-A24B-444F-8C18-E5C8B8C9B25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67044" y="2077895"/>
            <a:ext cx="4024957" cy="26738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050180-3933-E748-99CB-C1A67044EA5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6493" y="4187321"/>
            <a:ext cx="4034463" cy="267067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A8CC4A7-E7E4-E043-85AC-AB101853E62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67045" y="-1"/>
            <a:ext cx="4024956" cy="20284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9068E2-E038-3241-A13D-3F0CCDAE9D2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67045" y="4801145"/>
            <a:ext cx="4024956" cy="20568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2CF6F06-B8A6-2244-8898-F0CC7E08009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187321"/>
            <a:ext cx="4026609" cy="267067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2A89927-A3E8-0E47-9246-52575029AB8D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600" y="6271200"/>
            <a:ext cx="1926177" cy="450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4A4B535-4F27-B54A-A620-C6D2C4C1905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7200" y="6271200"/>
            <a:ext cx="440291" cy="450000"/>
          </a:xfrm>
          <a:prstGeom prst="rect">
            <a:avLst/>
          </a:prstGeom>
        </p:spPr>
      </p:pic>
      <p:sp>
        <p:nvSpPr>
          <p:cNvPr id="18" name="Rectangle 1">
            <a:extLst>
              <a:ext uri="{FF2B5EF4-FFF2-40B4-BE49-F238E27FC236}">
                <a16:creationId xmlns:a16="http://schemas.microsoft.com/office/drawing/2014/main" id="{DDD56D94-3AD7-BF43-9153-24BFA240D6EA}"/>
              </a:ext>
            </a:extLst>
          </p:cNvPr>
          <p:cNvSpPr/>
          <p:nvPr/>
        </p:nvSpPr>
        <p:spPr>
          <a:xfrm>
            <a:off x="201597" y="176400"/>
            <a:ext cx="39983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err="1">
                <a:solidFill>
                  <a:schemeClr val="bg1"/>
                </a:solidFill>
                <a:latin typeface="EYInterstate" panose="02000503020000020004" pitchFamily="2" charset="0"/>
              </a:rPr>
              <a:t>wave</a:t>
            </a:r>
            <a:r>
              <a:rPr lang="en-US" sz="5400" b="1" dirty="0" err="1">
                <a:solidFill>
                  <a:srgbClr val="FFD500"/>
                </a:solidFill>
                <a:latin typeface="EYInterstate" panose="02000503020000020004" pitchFamily="2" charset="0"/>
              </a:rPr>
              <a:t>space</a:t>
            </a:r>
            <a:r>
              <a:rPr lang="en-US" sz="5400" baseline="30000" dirty="0">
                <a:solidFill>
                  <a:srgbClr val="FFD500"/>
                </a:solidFill>
                <a:latin typeface="EYInterstate" panose="02000503020000020004" pitchFamily="2" charset="0"/>
              </a:rPr>
              <a:t>™</a:t>
            </a:r>
          </a:p>
        </p:txBody>
      </p:sp>
    </p:spTree>
    <p:extLst>
      <p:ext uri="{BB962C8B-B14F-4D97-AF65-F5344CB8AC3E}">
        <p14:creationId xmlns:p14="http://schemas.microsoft.com/office/powerpoint/2010/main" val="456445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03D9B7"/>
            </a:gs>
            <a:gs pos="0">
              <a:srgbClr val="007DF3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AB0EFA0-CEE8-C64E-91D3-FEB7B02840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3356658"/>
          </a:xfrm>
          <a:prstGeom prst="rect">
            <a:avLst/>
          </a:prstGeom>
          <a:effectLst>
            <a:reflection blurRad="6350" stA="30000" dir="5400000" sy="-100000" algn="bl" rotWithShape="0"/>
          </a:effec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2904906A-1420-AE4F-9037-DB971E3C7F16}"/>
              </a:ext>
            </a:extLst>
          </p:cNvPr>
          <p:cNvGrpSpPr/>
          <p:nvPr/>
        </p:nvGrpSpPr>
        <p:grpSpPr>
          <a:xfrm>
            <a:off x="1179693" y="4663540"/>
            <a:ext cx="9829614" cy="1107996"/>
            <a:chOff x="1179693" y="4663540"/>
            <a:chExt cx="9829614" cy="1107996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4D8D239-736D-1040-A82C-2BFCF8604FEA}"/>
                </a:ext>
              </a:extLst>
            </p:cNvPr>
            <p:cNvSpPr txBox="1"/>
            <p:nvPr/>
          </p:nvSpPr>
          <p:spPr>
            <a:xfrm>
              <a:off x="1179693" y="4663540"/>
              <a:ext cx="982961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>
                  <a:solidFill>
                    <a:schemeClr val="bg1"/>
                  </a:solidFill>
                  <a:latin typeface="EY Gothic Cond Medium" panose="02000606050000020004" pitchFamily="2" charset="0"/>
                </a:rPr>
                <a:t>“Technology is re-architecting itself around people.”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FBD4BC2-B934-3247-8E6B-7FD4E38ACA18}"/>
                </a:ext>
              </a:extLst>
            </p:cNvPr>
            <p:cNvSpPr txBox="1"/>
            <p:nvPr/>
          </p:nvSpPr>
          <p:spPr>
            <a:xfrm>
              <a:off x="3704807" y="5371426"/>
              <a:ext cx="477938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EYInterstate Light" panose="02000506000000020004" pitchFamily="2" charset="0"/>
                </a:rPr>
                <a:t>– </a:t>
              </a:r>
              <a:r>
                <a:rPr lang="en-US" sz="2000" u="sng" dirty="0">
                  <a:solidFill>
                    <a:schemeClr val="bg1"/>
                  </a:solidFill>
                  <a:latin typeface="EYInterstate Light" panose="02000506000000020004" pitchFamily="2" charset="0"/>
                </a:rPr>
                <a:t>Paul Adams</a:t>
              </a:r>
              <a:r>
                <a:rPr lang="en-US" sz="2000" dirty="0">
                  <a:solidFill>
                    <a:schemeClr val="bg1"/>
                  </a:solidFill>
                  <a:latin typeface="EYInterstate Light" panose="02000506000000020004" pitchFamily="2" charset="0"/>
                </a:rPr>
                <a:t>, Run Product at </a:t>
              </a:r>
              <a:r>
                <a:rPr lang="en-US" sz="2000" u="sng" dirty="0">
                  <a:solidFill>
                    <a:schemeClr val="bg1"/>
                  </a:solidFill>
                  <a:latin typeface="EYInterstate Light" panose="02000506000000020004" pitchFamily="2" charset="0"/>
                </a:rPr>
                <a:t>Intercom</a:t>
              </a:r>
              <a:r>
                <a:rPr lang="en-US" sz="2000" dirty="0">
                  <a:solidFill>
                    <a:schemeClr val="bg1"/>
                  </a:solidFill>
                  <a:latin typeface="EYInterstate Light" panose="02000506000000020004" pitchFamily="2" charset="0"/>
                </a:rPr>
                <a:t>.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50BDBAB6-73E3-0746-A585-76D41F35816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600" y="6271200"/>
            <a:ext cx="1926177" cy="45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8EAC52-4355-7F4F-87FB-B4A82CB1CC2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7200" y="6271200"/>
            <a:ext cx="440291" cy="4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921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2E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3E2AE2F-CB8F-7147-90D8-88484443004F}"/>
              </a:ext>
            </a:extLst>
          </p:cNvPr>
          <p:cNvSpPr/>
          <p:nvPr/>
        </p:nvSpPr>
        <p:spPr>
          <a:xfrm>
            <a:off x="0" y="0"/>
            <a:ext cx="605511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Imagem 1">
            <a:extLst>
              <a:ext uri="{FF2B5EF4-FFF2-40B4-BE49-F238E27FC236}">
                <a16:creationId xmlns:a16="http://schemas.microsoft.com/office/drawing/2014/main" id="{E2165021-19B7-CE44-B941-4FC9F9BD39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385" y="724829"/>
            <a:ext cx="5408341" cy="5408341"/>
          </a:xfrm>
          <a:prstGeom prst="rect">
            <a:avLst/>
          </a:prstGeom>
        </p:spPr>
      </p:pic>
      <p:sp>
        <p:nvSpPr>
          <p:cNvPr id="17" name="Rectangle 1">
            <a:extLst>
              <a:ext uri="{FF2B5EF4-FFF2-40B4-BE49-F238E27FC236}">
                <a16:creationId xmlns:a16="http://schemas.microsoft.com/office/drawing/2014/main" id="{12744E63-3DB2-1E46-B81A-6AE6FAD79C89}"/>
              </a:ext>
            </a:extLst>
          </p:cNvPr>
          <p:cNvSpPr/>
          <p:nvPr/>
        </p:nvSpPr>
        <p:spPr>
          <a:xfrm>
            <a:off x="6959913" y="1536173"/>
            <a:ext cx="444696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err="1">
                <a:solidFill>
                  <a:srgbClr val="FFD500"/>
                </a:solidFill>
                <a:latin typeface="EYInterstate Light" panose="02000506000000020004" pitchFamily="2" charset="0"/>
              </a:rPr>
              <a:t>Robô</a:t>
            </a:r>
            <a:r>
              <a:rPr lang="en-US" sz="4000" dirty="0">
                <a:solidFill>
                  <a:srgbClr val="FFD500"/>
                </a:solidFill>
                <a:latin typeface="EYInterstate Light" panose="02000506000000020004" pitchFamily="2" charset="0"/>
              </a:rPr>
              <a:t> </a:t>
            </a:r>
            <a:r>
              <a:rPr lang="en-US" sz="4000" dirty="0" err="1">
                <a:solidFill>
                  <a:srgbClr val="FFD500"/>
                </a:solidFill>
                <a:latin typeface="EYInterstate Light" panose="02000506000000020004" pitchFamily="2" charset="0"/>
              </a:rPr>
              <a:t>assistente</a:t>
            </a:r>
            <a:endParaRPr lang="en-US" sz="4000" dirty="0">
              <a:solidFill>
                <a:srgbClr val="FFD500"/>
              </a:solidFill>
              <a:latin typeface="EYInterstate Light" panose="02000506000000020004" pitchFamily="2" charset="0"/>
            </a:endParaRPr>
          </a:p>
          <a:p>
            <a:endParaRPr lang="en-US" sz="4000" dirty="0">
              <a:solidFill>
                <a:srgbClr val="FFD500"/>
              </a:solidFill>
              <a:latin typeface="EYInterstate Light" panose="02000506000000020004" pitchFamily="2" charset="0"/>
            </a:endParaRPr>
          </a:p>
          <a:p>
            <a:r>
              <a:rPr lang="en-US" sz="4000" dirty="0" err="1">
                <a:solidFill>
                  <a:srgbClr val="FFD500"/>
                </a:solidFill>
                <a:latin typeface="EYInterstate Light" panose="02000506000000020004" pitchFamily="2" charset="0"/>
              </a:rPr>
              <a:t>Compreende</a:t>
            </a:r>
            <a:r>
              <a:rPr lang="en-US" sz="4000" dirty="0">
                <a:solidFill>
                  <a:srgbClr val="FFD500"/>
                </a:solidFill>
                <a:latin typeface="EYInterstate Light" panose="02000506000000020004" pitchFamily="2" charset="0"/>
              </a:rPr>
              <a:t> </a:t>
            </a:r>
            <a:r>
              <a:rPr lang="en-US" sz="4000" dirty="0" err="1">
                <a:solidFill>
                  <a:srgbClr val="FFD500"/>
                </a:solidFill>
                <a:latin typeface="EYInterstate Light" panose="02000506000000020004" pitchFamily="2" charset="0"/>
              </a:rPr>
              <a:t>linguagem</a:t>
            </a:r>
            <a:r>
              <a:rPr lang="en-US" sz="4000" dirty="0">
                <a:solidFill>
                  <a:srgbClr val="FFD500"/>
                </a:solidFill>
                <a:latin typeface="EYInterstate Light" panose="02000506000000020004" pitchFamily="2" charset="0"/>
              </a:rPr>
              <a:t> natural</a:t>
            </a:r>
          </a:p>
          <a:p>
            <a:endParaRPr lang="en-US" sz="4000" dirty="0">
              <a:solidFill>
                <a:srgbClr val="FFD500"/>
              </a:solidFill>
              <a:latin typeface="EYInterstate Light" panose="02000506000000020004" pitchFamily="2" charset="0"/>
            </a:endParaRPr>
          </a:p>
          <a:p>
            <a:r>
              <a:rPr lang="en-US" sz="4000" dirty="0" err="1">
                <a:solidFill>
                  <a:srgbClr val="FFD500"/>
                </a:solidFill>
                <a:latin typeface="EYInterstate Light" panose="02000506000000020004" pitchFamily="2" charset="0"/>
              </a:rPr>
              <a:t>Executa</a:t>
            </a:r>
            <a:r>
              <a:rPr lang="en-US" sz="4000" dirty="0">
                <a:solidFill>
                  <a:srgbClr val="FFD500"/>
                </a:solidFill>
                <a:latin typeface="EYInterstate Light" panose="02000506000000020004" pitchFamily="2" charset="0"/>
              </a:rPr>
              <a:t> </a:t>
            </a:r>
            <a:r>
              <a:rPr lang="en-US" sz="4000" dirty="0" err="1">
                <a:solidFill>
                  <a:srgbClr val="FFD500"/>
                </a:solidFill>
                <a:latin typeface="EYInterstate Light" panose="02000506000000020004" pitchFamily="2" charset="0"/>
              </a:rPr>
              <a:t>ações</a:t>
            </a:r>
            <a:endParaRPr lang="en-US" sz="4000" dirty="0">
              <a:solidFill>
                <a:srgbClr val="FFD500"/>
              </a:solidFill>
              <a:latin typeface="EYInterstate Light" panose="02000506000000020004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A738111-2EB2-1344-A7E9-937929A8EAF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600" y="6271200"/>
            <a:ext cx="1926180" cy="45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C3341D-3A39-8242-9225-55B2EFCD2D3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7200" y="6271200"/>
            <a:ext cx="440291" cy="45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E2E0DFE-EC0F-B44F-B9CF-20C79C1FD5E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9120" y="91102"/>
            <a:ext cx="688371" cy="59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075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144C2F5-F21B-8240-B556-AC0E10912A39}"/>
              </a:ext>
            </a:extLst>
          </p:cNvPr>
          <p:cNvGrpSpPr/>
          <p:nvPr/>
        </p:nvGrpSpPr>
        <p:grpSpPr>
          <a:xfrm>
            <a:off x="811200" y="2131200"/>
            <a:ext cx="10571107" cy="3107188"/>
            <a:chOff x="811200" y="2131200"/>
            <a:chExt cx="10571107" cy="3107188"/>
          </a:xfrm>
        </p:grpSpPr>
        <p:grpSp>
          <p:nvGrpSpPr>
            <p:cNvPr id="8" name="Agrupar 7">
              <a:extLst>
                <a:ext uri="{FF2B5EF4-FFF2-40B4-BE49-F238E27FC236}">
                  <a16:creationId xmlns:a16="http://schemas.microsoft.com/office/drawing/2014/main" id="{ACBDCB94-C89A-F243-AEAF-8C7B43D1F82A}"/>
                </a:ext>
              </a:extLst>
            </p:cNvPr>
            <p:cNvGrpSpPr/>
            <p:nvPr/>
          </p:nvGrpSpPr>
          <p:grpSpPr>
            <a:xfrm>
              <a:off x="811200" y="2131200"/>
              <a:ext cx="3208486" cy="2799522"/>
              <a:chOff x="611423" y="2323385"/>
              <a:chExt cx="3210157" cy="2800980"/>
            </a:xfrm>
          </p:grpSpPr>
          <p:pic>
            <p:nvPicPr>
              <p:cNvPr id="2" name="Imagem 1">
                <a:extLst>
                  <a:ext uri="{FF2B5EF4-FFF2-40B4-BE49-F238E27FC236}">
                    <a16:creationId xmlns:a16="http://schemas.microsoft.com/office/drawing/2014/main" id="{D396DE71-2C79-0743-961D-AF3307D89DA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11423" y="2323385"/>
                <a:ext cx="3210157" cy="2301777"/>
              </a:xfrm>
              <a:prstGeom prst="rect">
                <a:avLst/>
              </a:prstGeom>
            </p:spPr>
          </p:pic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AF2E75AF-2DB2-C34E-A1BA-294D2E8B3193}"/>
                  </a:ext>
                </a:extLst>
              </p:cNvPr>
              <p:cNvSpPr/>
              <p:nvPr/>
            </p:nvSpPr>
            <p:spPr>
              <a:xfrm>
                <a:off x="611423" y="4724047"/>
                <a:ext cx="3210157" cy="4003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rgbClr val="2E2E38"/>
                    </a:solidFill>
                    <a:latin typeface="EYInterstate Light" panose="02000506000000020004" pitchFamily="2" charset="0"/>
                  </a:rPr>
                  <a:t>LEGO</a:t>
                </a:r>
                <a:r>
                  <a:rPr lang="en-US" sz="2000" baseline="30000" dirty="0">
                    <a:solidFill>
                      <a:srgbClr val="2E2E38"/>
                    </a:solidFill>
                    <a:latin typeface="EYInterstate Light" panose="02000506000000020004" pitchFamily="2" charset="0"/>
                  </a:rPr>
                  <a:t>©</a:t>
                </a:r>
                <a:r>
                  <a:rPr lang="en-US" sz="2000" dirty="0">
                    <a:solidFill>
                      <a:srgbClr val="2E2E38"/>
                    </a:solidFill>
                    <a:latin typeface="EYInterstate Light" panose="02000506000000020004" pitchFamily="2" charset="0"/>
                  </a:rPr>
                  <a:t> BOOST</a:t>
                </a:r>
              </a:p>
            </p:txBody>
          </p:sp>
        </p:grpSp>
        <p:grpSp>
          <p:nvGrpSpPr>
            <p:cNvPr id="13" name="Agrupar 12">
              <a:extLst>
                <a:ext uri="{FF2B5EF4-FFF2-40B4-BE49-F238E27FC236}">
                  <a16:creationId xmlns:a16="http://schemas.microsoft.com/office/drawing/2014/main" id="{4A9AAF4F-D951-174D-884E-C5F467C59B5F}"/>
                </a:ext>
              </a:extLst>
            </p:cNvPr>
            <p:cNvGrpSpPr/>
            <p:nvPr/>
          </p:nvGrpSpPr>
          <p:grpSpPr>
            <a:xfrm>
              <a:off x="4620268" y="2564670"/>
              <a:ext cx="2156692" cy="2366052"/>
              <a:chOff x="4510286" y="2755289"/>
              <a:chExt cx="2157815" cy="2367284"/>
            </a:xfrm>
          </p:grpSpPr>
          <p:pic>
            <p:nvPicPr>
              <p:cNvPr id="3" name="Imagem 2">
                <a:extLst>
                  <a:ext uri="{FF2B5EF4-FFF2-40B4-BE49-F238E27FC236}">
                    <a16:creationId xmlns:a16="http://schemas.microsoft.com/office/drawing/2014/main" id="{F4B18649-759E-034F-9DCE-F47D126F8D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510286" y="2755289"/>
                <a:ext cx="2157815" cy="1437968"/>
              </a:xfrm>
              <a:prstGeom prst="rect">
                <a:avLst/>
              </a:prstGeom>
            </p:spPr>
          </p:pic>
          <p:sp>
            <p:nvSpPr>
              <p:cNvPr id="9" name="Retângulo 8">
                <a:extLst>
                  <a:ext uri="{FF2B5EF4-FFF2-40B4-BE49-F238E27FC236}">
                    <a16:creationId xmlns:a16="http://schemas.microsoft.com/office/drawing/2014/main" id="{4CA2973A-DFF7-F841-A4D7-4AF586F45F3F}"/>
                  </a:ext>
                </a:extLst>
              </p:cNvPr>
              <p:cNvSpPr/>
              <p:nvPr/>
            </p:nvSpPr>
            <p:spPr>
              <a:xfrm>
                <a:off x="4510286" y="4722255"/>
                <a:ext cx="2157815" cy="4003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rgbClr val="2E2E38"/>
                    </a:solidFill>
                    <a:latin typeface="EYInterstate Light" panose="02000506000000020004" pitchFamily="2" charset="0"/>
                  </a:rPr>
                  <a:t>Raspberry Pi 3</a:t>
                </a:r>
              </a:p>
            </p:txBody>
          </p:sp>
        </p:grpSp>
        <p:grpSp>
          <p:nvGrpSpPr>
            <p:cNvPr id="15" name="Agrupar 14">
              <a:extLst>
                <a:ext uri="{FF2B5EF4-FFF2-40B4-BE49-F238E27FC236}">
                  <a16:creationId xmlns:a16="http://schemas.microsoft.com/office/drawing/2014/main" id="{CD40C78F-C57C-4648-BF38-02FF88166D83}"/>
                </a:ext>
              </a:extLst>
            </p:cNvPr>
            <p:cNvGrpSpPr/>
            <p:nvPr/>
          </p:nvGrpSpPr>
          <p:grpSpPr>
            <a:xfrm>
              <a:off x="10009072" y="2594872"/>
              <a:ext cx="1373235" cy="2335850"/>
              <a:chOff x="9814084" y="2787298"/>
              <a:chExt cx="1373950" cy="2337067"/>
            </a:xfrm>
          </p:grpSpPr>
          <p:pic>
            <p:nvPicPr>
              <p:cNvPr id="4" name="Imagem 3">
                <a:extLst>
                  <a:ext uri="{FF2B5EF4-FFF2-40B4-BE49-F238E27FC236}">
                    <a16:creationId xmlns:a16="http://schemas.microsoft.com/office/drawing/2014/main" id="{CE738846-7C08-C749-8E37-E22E3466F9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814084" y="2787298"/>
                <a:ext cx="1373950" cy="1373950"/>
              </a:xfrm>
              <a:prstGeom prst="rect">
                <a:avLst/>
              </a:prstGeom>
            </p:spPr>
          </p:pic>
          <p:sp>
            <p:nvSpPr>
              <p:cNvPr id="11" name="Retângulo 10">
                <a:extLst>
                  <a:ext uri="{FF2B5EF4-FFF2-40B4-BE49-F238E27FC236}">
                    <a16:creationId xmlns:a16="http://schemas.microsoft.com/office/drawing/2014/main" id="{D241F29E-C7A9-DA49-9E06-ABE3BCC2E2C9}"/>
                  </a:ext>
                </a:extLst>
              </p:cNvPr>
              <p:cNvSpPr/>
              <p:nvPr/>
            </p:nvSpPr>
            <p:spPr>
              <a:xfrm>
                <a:off x="9814084" y="4724047"/>
                <a:ext cx="1373950" cy="4003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000" dirty="0" err="1">
                    <a:solidFill>
                      <a:srgbClr val="2E2E38"/>
                    </a:solidFill>
                    <a:latin typeface="EYInterstate Light" panose="02000506000000020004" pitchFamily="2" charset="0"/>
                  </a:rPr>
                  <a:t>Wit.ai</a:t>
                </a:r>
                <a:endParaRPr lang="en-US" sz="2000" dirty="0">
                  <a:solidFill>
                    <a:srgbClr val="2E2E38"/>
                  </a:solidFill>
                  <a:latin typeface="EYInterstate Light" panose="02000506000000020004" pitchFamily="2" charset="0"/>
                </a:endParaRPr>
              </a:p>
            </p:txBody>
          </p:sp>
        </p:grpSp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id="{C1FD59FB-CB2A-B040-A341-1CBAE401FCAE}"/>
                </a:ext>
              </a:extLst>
            </p:cNvPr>
            <p:cNvGrpSpPr/>
            <p:nvPr/>
          </p:nvGrpSpPr>
          <p:grpSpPr>
            <a:xfrm>
              <a:off x="7377544" y="2278896"/>
              <a:ext cx="2030945" cy="2959492"/>
              <a:chOff x="7356804" y="2458273"/>
              <a:chExt cx="2032003" cy="2961033"/>
            </a:xfrm>
          </p:grpSpPr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3DA6EEE0-6E3E-B941-90DE-FEC8B1D131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356807" y="2458273"/>
                <a:ext cx="2032000" cy="2032000"/>
              </a:xfrm>
              <a:prstGeom prst="rect">
                <a:avLst/>
              </a:prstGeom>
            </p:spPr>
          </p:pic>
          <p:sp>
            <p:nvSpPr>
              <p:cNvPr id="12" name="Retângulo 11">
                <a:extLst>
                  <a:ext uri="{FF2B5EF4-FFF2-40B4-BE49-F238E27FC236}">
                    <a16:creationId xmlns:a16="http://schemas.microsoft.com/office/drawing/2014/main" id="{721BA324-65DA-3A4E-AF42-F39D8F7E41B4}"/>
                  </a:ext>
                </a:extLst>
              </p:cNvPr>
              <p:cNvSpPr/>
              <p:nvPr/>
            </p:nvSpPr>
            <p:spPr>
              <a:xfrm>
                <a:off x="7356804" y="4711051"/>
                <a:ext cx="2032003" cy="7082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rgbClr val="2E2E38"/>
                    </a:solidFill>
                    <a:latin typeface="EYInterstate Light" panose="02000506000000020004" pitchFamily="2" charset="0"/>
                  </a:rPr>
                  <a:t>Caixa de </a:t>
                </a:r>
                <a:r>
                  <a:rPr lang="en-US" sz="2000" dirty="0" err="1">
                    <a:solidFill>
                      <a:srgbClr val="2E2E38"/>
                    </a:solidFill>
                    <a:latin typeface="EYInterstate Light" panose="02000506000000020004" pitchFamily="2" charset="0"/>
                  </a:rPr>
                  <a:t>som</a:t>
                </a:r>
                <a:r>
                  <a:rPr lang="en-US" sz="2000" dirty="0">
                    <a:solidFill>
                      <a:srgbClr val="2E2E38"/>
                    </a:solidFill>
                    <a:latin typeface="EYInterstate Light" panose="02000506000000020004" pitchFamily="2" charset="0"/>
                  </a:rPr>
                  <a:t> e </a:t>
                </a:r>
                <a:r>
                  <a:rPr lang="en-US" sz="2000" dirty="0" err="1">
                    <a:solidFill>
                      <a:srgbClr val="2E2E38"/>
                    </a:solidFill>
                    <a:latin typeface="EYInterstate Light" panose="02000506000000020004" pitchFamily="2" charset="0"/>
                  </a:rPr>
                  <a:t>microfone</a:t>
                </a:r>
                <a:endParaRPr lang="en-US" sz="2000" dirty="0">
                  <a:solidFill>
                    <a:srgbClr val="2E2E38"/>
                  </a:solidFill>
                  <a:latin typeface="EYInterstate Light" panose="02000506000000020004" pitchFamily="2" charset="0"/>
                </a:endParaRPr>
              </a:p>
            </p:txBody>
          </p:sp>
        </p:grpSp>
      </p:grpSp>
      <p:sp>
        <p:nvSpPr>
          <p:cNvPr id="17" name="Rectangle 1">
            <a:extLst>
              <a:ext uri="{FF2B5EF4-FFF2-40B4-BE49-F238E27FC236}">
                <a16:creationId xmlns:a16="http://schemas.microsoft.com/office/drawing/2014/main" id="{97CFA22D-985E-6548-9D06-924F9988789C}"/>
              </a:ext>
            </a:extLst>
          </p:cNvPr>
          <p:cNvSpPr/>
          <p:nvPr/>
        </p:nvSpPr>
        <p:spPr>
          <a:xfrm>
            <a:off x="201598" y="176400"/>
            <a:ext cx="4608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 err="1">
                <a:solidFill>
                  <a:srgbClr val="2E2E38"/>
                </a:solidFill>
                <a:latin typeface="EYInterstate" panose="02000503020000020004" pitchFamily="2" charset="0"/>
              </a:rPr>
              <a:t>Componentes</a:t>
            </a:r>
            <a:endParaRPr lang="en-US" sz="5400" dirty="0">
              <a:solidFill>
                <a:srgbClr val="2E2E38"/>
              </a:solidFill>
              <a:latin typeface="EYInterstate" panose="02000503020000020004" pitchFamily="2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F1070D1-041D-4343-A850-8B65B03451C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7200" y="6271200"/>
            <a:ext cx="440291" cy="450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6AD4BED-65B1-0B46-B4E1-CDF50A8F75B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600" y="6271200"/>
            <a:ext cx="1926180" cy="4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769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F8452CFA-9A76-5245-A1CA-436956E3EE6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CCC4F16E-B46A-DF4D-B689-16C4FB2EAA24}"/>
              </a:ext>
            </a:extLst>
          </p:cNvPr>
          <p:cNvSpPr/>
          <p:nvPr/>
        </p:nvSpPr>
        <p:spPr>
          <a:xfrm>
            <a:off x="201597" y="176400"/>
            <a:ext cx="48063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E2010A"/>
                </a:solidFill>
                <a:latin typeface="EYInterstate" panose="02000503020000020004" pitchFamily="2" charset="0"/>
              </a:rPr>
              <a:t>LEGO</a:t>
            </a:r>
            <a:r>
              <a:rPr lang="en-US" sz="5400" baseline="30000" dirty="0">
                <a:solidFill>
                  <a:srgbClr val="E2010A"/>
                </a:solidFill>
                <a:latin typeface="EYInterstate" panose="02000503020000020004" pitchFamily="2" charset="0"/>
              </a:rPr>
              <a:t>©</a:t>
            </a:r>
            <a:r>
              <a:rPr lang="en-US" sz="5400" dirty="0">
                <a:solidFill>
                  <a:srgbClr val="E2010A"/>
                </a:solidFill>
                <a:latin typeface="EYInterstate" panose="02000503020000020004" pitchFamily="2" charset="0"/>
              </a:rPr>
              <a:t> BOOST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A69FE6E-85C0-914A-936E-8258A3EEBBD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600" y="6271200"/>
            <a:ext cx="1926177" cy="450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F207DEE-1971-6A42-93ED-98065411604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7200" y="6271200"/>
            <a:ext cx="440291" cy="4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986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0052B8"/>
            </a:gs>
            <a:gs pos="0">
              <a:srgbClr val="017EFC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699B33DA-8054-5147-B39A-8DA29B28A2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9" r="58480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9" name="Rectangle 1">
            <a:extLst>
              <a:ext uri="{FF2B5EF4-FFF2-40B4-BE49-F238E27FC236}">
                <a16:creationId xmlns:a16="http://schemas.microsoft.com/office/drawing/2014/main" id="{A110BED5-F5BC-DF4D-B32B-8B76C0DB5BA0}"/>
              </a:ext>
            </a:extLst>
          </p:cNvPr>
          <p:cNvSpPr/>
          <p:nvPr/>
        </p:nvSpPr>
        <p:spPr>
          <a:xfrm>
            <a:off x="201597" y="176400"/>
            <a:ext cx="49056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EYInterstate" panose="02000503020000020004" pitchFamily="2" charset="0"/>
              </a:rPr>
              <a:t>Raspberry Pi 3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6E84686-66A6-BC46-B68A-6D733C4807F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7200" y="6271200"/>
            <a:ext cx="440291" cy="450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7E5C52B-D5D6-714D-B794-309537D945E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600" y="6271200"/>
            <a:ext cx="1926177" cy="450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B52955E-D845-1741-9DE6-89884EDC42CD}"/>
              </a:ext>
            </a:extLst>
          </p:cNvPr>
          <p:cNvGrpSpPr/>
          <p:nvPr/>
        </p:nvGrpSpPr>
        <p:grpSpPr>
          <a:xfrm>
            <a:off x="-360000" y="1318311"/>
            <a:ext cx="11860106" cy="4734307"/>
            <a:chOff x="-349200" y="1402290"/>
            <a:chExt cx="11860106" cy="4734307"/>
          </a:xfrm>
        </p:grpSpPr>
        <p:sp>
          <p:nvSpPr>
            <p:cNvPr id="5" name="Rectangle 1">
              <a:extLst>
                <a:ext uri="{FF2B5EF4-FFF2-40B4-BE49-F238E27FC236}">
                  <a16:creationId xmlns:a16="http://schemas.microsoft.com/office/drawing/2014/main" id="{8426C3B9-1B7A-6441-9E64-60D9DFD4AABB}"/>
                </a:ext>
              </a:extLst>
            </p:cNvPr>
            <p:cNvSpPr/>
            <p:nvPr/>
          </p:nvSpPr>
          <p:spPr>
            <a:xfrm>
              <a:off x="7118403" y="2367651"/>
              <a:ext cx="4392503" cy="21226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398" dirty="0" err="1">
                  <a:solidFill>
                    <a:schemeClr val="bg1"/>
                  </a:solidFill>
                  <a:latin typeface="EYInterstate Light" panose="02000506000000020004" pitchFamily="2" charset="0"/>
                </a:rPr>
                <a:t>minicomputador</a:t>
              </a:r>
              <a:endParaRPr lang="en-US" sz="4398" dirty="0">
                <a:solidFill>
                  <a:schemeClr val="bg1"/>
                </a:solidFill>
                <a:latin typeface="EYInterstate Light" panose="02000506000000020004" pitchFamily="2" charset="0"/>
              </a:endParaRPr>
            </a:p>
            <a:p>
              <a:r>
                <a:rPr lang="en-US" sz="4398" strike="sngStrike" dirty="0" err="1">
                  <a:solidFill>
                    <a:srgbClr val="F0F0F0"/>
                  </a:solidFill>
                  <a:latin typeface="EYInterstate Light" panose="02000506000000020004" pitchFamily="2" charset="0"/>
                </a:rPr>
                <a:t>barato</a:t>
              </a:r>
              <a:endParaRPr lang="en-US" sz="4398" dirty="0">
                <a:solidFill>
                  <a:srgbClr val="F0F0F0"/>
                </a:solidFill>
                <a:latin typeface="EYInterstate Light" panose="02000506000000020004" pitchFamily="2" charset="0"/>
              </a:endParaRPr>
            </a:p>
            <a:p>
              <a:r>
                <a:rPr lang="en-US" sz="4398" dirty="0" err="1">
                  <a:solidFill>
                    <a:schemeClr val="bg1"/>
                  </a:solidFill>
                  <a:latin typeface="EYInterstate Light" panose="02000506000000020004" pitchFamily="2" charset="0"/>
                </a:rPr>
                <a:t>muito</a:t>
              </a:r>
              <a:r>
                <a:rPr lang="en-US" sz="4398" dirty="0">
                  <a:solidFill>
                    <a:schemeClr val="bg1"/>
                  </a:solidFill>
                  <a:latin typeface="EYInterstate Light" panose="02000506000000020004" pitchFamily="2" charset="0"/>
                </a:rPr>
                <a:t> </a:t>
              </a:r>
              <a:r>
                <a:rPr lang="en-US" sz="4398" dirty="0" err="1">
                  <a:solidFill>
                    <a:schemeClr val="bg1"/>
                  </a:solidFill>
                  <a:latin typeface="EYInterstate Light" panose="02000506000000020004" pitchFamily="2" charset="0"/>
                </a:rPr>
                <a:t>barato</a:t>
              </a:r>
              <a:endParaRPr lang="en-US" sz="4398" dirty="0">
                <a:solidFill>
                  <a:schemeClr val="bg1"/>
                </a:solidFill>
                <a:latin typeface="EYInterstate Light" panose="02000506000000020004" pitchFamily="2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E04E2839-7F47-0840-ABAC-3720E5C3E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49200" y="1402290"/>
              <a:ext cx="7467603" cy="47343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258594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7E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>
            <a:extLst>
              <a:ext uri="{FF2B5EF4-FFF2-40B4-BE49-F238E27FC236}">
                <a16:creationId xmlns:a16="http://schemas.microsoft.com/office/drawing/2014/main" id="{52289F3D-DEF2-764D-A9BF-4A985F278865}"/>
              </a:ext>
            </a:extLst>
          </p:cNvPr>
          <p:cNvSpPr/>
          <p:nvPr/>
        </p:nvSpPr>
        <p:spPr>
          <a:xfrm>
            <a:off x="201597" y="176400"/>
            <a:ext cx="76154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 err="1">
                <a:solidFill>
                  <a:schemeClr val="bg1"/>
                </a:solidFill>
                <a:latin typeface="EYInterstate" panose="02000503020000020004" pitchFamily="2" charset="0"/>
              </a:rPr>
              <a:t>Wit.ai</a:t>
            </a:r>
            <a:r>
              <a:rPr lang="en-US" sz="5400" dirty="0">
                <a:solidFill>
                  <a:schemeClr val="bg1"/>
                </a:solidFill>
                <a:latin typeface="EYInterstate" panose="02000503020000020004" pitchFamily="2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EYInterstate" panose="02000503020000020004" pitchFamily="2" charset="0"/>
              </a:rPr>
              <a:t>Natural Language Understanding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F0D8D8D-F4BF-B64E-BB47-C13857A685A8}"/>
              </a:ext>
            </a:extLst>
          </p:cNvPr>
          <p:cNvGrpSpPr/>
          <p:nvPr/>
        </p:nvGrpSpPr>
        <p:grpSpPr>
          <a:xfrm>
            <a:off x="1081200" y="1862042"/>
            <a:ext cx="10030106" cy="2020775"/>
            <a:chOff x="1378351" y="2794000"/>
            <a:chExt cx="10030106" cy="2020775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AEDAA28-AAF4-D343-8DE2-347B5F22AB2D}"/>
                </a:ext>
              </a:extLst>
            </p:cNvPr>
            <p:cNvGrpSpPr/>
            <p:nvPr/>
          </p:nvGrpSpPr>
          <p:grpSpPr>
            <a:xfrm>
              <a:off x="1378351" y="2794000"/>
              <a:ext cx="1270000" cy="1773494"/>
              <a:chOff x="1378351" y="2794000"/>
              <a:chExt cx="1270000" cy="1773494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C52B2C93-7201-034D-97DF-DC169AB645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78351" y="2794000"/>
                <a:ext cx="1270000" cy="1270000"/>
              </a:xfrm>
              <a:prstGeom prst="rect">
                <a:avLst/>
              </a:prstGeom>
            </p:spPr>
          </p:pic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D5A25CA-7A4B-3C40-A084-983E9F00F721}"/>
                  </a:ext>
                </a:extLst>
              </p:cNvPr>
              <p:cNvSpPr txBox="1"/>
              <p:nvPr/>
            </p:nvSpPr>
            <p:spPr>
              <a:xfrm>
                <a:off x="1378351" y="4228940"/>
                <a:ext cx="12700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  <a:latin typeface="EYInterstate Light" panose="02000506000000020004" pitchFamily="2" charset="0"/>
                  </a:rPr>
                  <a:t>Bots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7688919-29DD-6845-B4EC-530A0D08E0C5}"/>
                </a:ext>
              </a:extLst>
            </p:cNvPr>
            <p:cNvGrpSpPr/>
            <p:nvPr/>
          </p:nvGrpSpPr>
          <p:grpSpPr>
            <a:xfrm>
              <a:off x="3536628" y="2794000"/>
              <a:ext cx="1270000" cy="1773494"/>
              <a:chOff x="3620624" y="2794000"/>
              <a:chExt cx="1270000" cy="1773494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982509C3-20BD-624C-A49A-4D79A14081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620624" y="2794000"/>
                <a:ext cx="1270000" cy="1270000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849B6D4-35FC-8C4D-81EA-43FFA1F33BDE}"/>
                  </a:ext>
                </a:extLst>
              </p:cNvPr>
              <p:cNvSpPr txBox="1"/>
              <p:nvPr/>
            </p:nvSpPr>
            <p:spPr>
              <a:xfrm>
                <a:off x="3620624" y="4228940"/>
                <a:ext cx="12699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  <a:latin typeface="EYInterstate Light" panose="02000506000000020004" pitchFamily="2" charset="0"/>
                  </a:rPr>
                  <a:t>Mobile apps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58665D6-1731-AC43-B02A-6CE1011DE63B}"/>
                </a:ext>
              </a:extLst>
            </p:cNvPr>
            <p:cNvGrpSpPr/>
            <p:nvPr/>
          </p:nvGrpSpPr>
          <p:grpSpPr>
            <a:xfrm>
              <a:off x="5694904" y="2794000"/>
              <a:ext cx="1397000" cy="2020775"/>
              <a:chOff x="5778900" y="2794000"/>
              <a:chExt cx="1397000" cy="2020775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2DE28B66-BF86-C244-BEA6-9EB738A63E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842400" y="2794000"/>
                <a:ext cx="1270000" cy="1270000"/>
              </a:xfrm>
              <a:prstGeom prst="rect">
                <a:avLst/>
              </a:prstGeom>
            </p:spPr>
          </p:pic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B28F5EC-936B-A944-8794-9B1B4B60B0EF}"/>
                  </a:ext>
                </a:extLst>
              </p:cNvPr>
              <p:cNvSpPr txBox="1"/>
              <p:nvPr/>
            </p:nvSpPr>
            <p:spPr>
              <a:xfrm>
                <a:off x="5778900" y="4230000"/>
                <a:ext cx="13970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  <a:latin typeface="EYInterstate Light" panose="02000506000000020004" pitchFamily="2" charset="0"/>
                  </a:rPr>
                  <a:t>Home automation</a:t>
                </a: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DF60B64-296A-9A4A-9C67-F6363750A3B7}"/>
                </a:ext>
              </a:extLst>
            </p:cNvPr>
            <p:cNvGrpSpPr/>
            <p:nvPr/>
          </p:nvGrpSpPr>
          <p:grpSpPr>
            <a:xfrm>
              <a:off x="7980180" y="2794000"/>
              <a:ext cx="1270001" cy="2020775"/>
              <a:chOff x="8064176" y="2808468"/>
              <a:chExt cx="1270001" cy="2020775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ED4B0F6E-719C-AA4C-B349-0FE2F77A9E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064176" y="2808468"/>
                <a:ext cx="1270000" cy="1270000"/>
              </a:xfrm>
              <a:prstGeom prst="rect">
                <a:avLst/>
              </a:prstGeom>
            </p:spPr>
          </p:pic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0672CC1-FD0C-AD40-B102-32C1C9C3FAC1}"/>
                  </a:ext>
                </a:extLst>
              </p:cNvPr>
              <p:cNvSpPr txBox="1"/>
              <p:nvPr/>
            </p:nvSpPr>
            <p:spPr>
              <a:xfrm>
                <a:off x="8064177" y="4244468"/>
                <a:ext cx="12700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  <a:latin typeface="EYInterstate Light" panose="02000506000000020004" pitchFamily="2" charset="0"/>
                  </a:rPr>
                  <a:t>Wearable devices</a:t>
                </a: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6E35BBD-F10D-E648-A837-8FE19826F6BC}"/>
                </a:ext>
              </a:extLst>
            </p:cNvPr>
            <p:cNvGrpSpPr/>
            <p:nvPr/>
          </p:nvGrpSpPr>
          <p:grpSpPr>
            <a:xfrm>
              <a:off x="10138457" y="2794000"/>
              <a:ext cx="1270000" cy="1774554"/>
              <a:chOff x="10285952" y="2808468"/>
              <a:chExt cx="1270000" cy="1774554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9F05F867-595D-9B46-8507-38ABEBCEBC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285952" y="2808468"/>
                <a:ext cx="1270000" cy="1270000"/>
              </a:xfrm>
              <a:prstGeom prst="rect">
                <a:avLst/>
              </a:prstGeom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4FAB4EF-9F11-1D47-BE00-CA29145A66BB}"/>
                  </a:ext>
                </a:extLst>
              </p:cNvPr>
              <p:cNvSpPr txBox="1"/>
              <p:nvPr/>
            </p:nvSpPr>
            <p:spPr>
              <a:xfrm>
                <a:off x="10285952" y="4244468"/>
                <a:ext cx="12700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  <a:latin typeface="EYInterstate Light" panose="02000506000000020004" pitchFamily="2" charset="0"/>
                  </a:rPr>
                  <a:t>Hardware</a:t>
                </a: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761C682-C3A4-2E48-8E53-A00F10AE445C}"/>
              </a:ext>
            </a:extLst>
          </p:cNvPr>
          <p:cNvGrpSpPr/>
          <p:nvPr/>
        </p:nvGrpSpPr>
        <p:grpSpPr>
          <a:xfrm>
            <a:off x="3936695" y="4506102"/>
            <a:ext cx="5871586" cy="2328748"/>
            <a:chOff x="3982033" y="4529252"/>
            <a:chExt cx="5871586" cy="2328748"/>
          </a:xfrm>
        </p:grpSpPr>
        <p:sp>
          <p:nvSpPr>
            <p:cNvPr id="5" name="Rectangle 1">
              <a:extLst>
                <a:ext uri="{FF2B5EF4-FFF2-40B4-BE49-F238E27FC236}">
                  <a16:creationId xmlns:a16="http://schemas.microsoft.com/office/drawing/2014/main" id="{8426C3B9-1B7A-6441-9E64-60D9DFD4AABB}"/>
                </a:ext>
              </a:extLst>
            </p:cNvPr>
            <p:cNvSpPr/>
            <p:nvPr/>
          </p:nvSpPr>
          <p:spPr>
            <a:xfrm>
              <a:off x="6254798" y="4654460"/>
              <a:ext cx="3598821" cy="12618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dirty="0" err="1">
                  <a:solidFill>
                    <a:schemeClr val="bg1"/>
                  </a:solidFill>
                  <a:latin typeface="EYInterstate Light" panose="02000506000000020004" pitchFamily="2" charset="0"/>
                </a:rPr>
                <a:t>Transcrição</a:t>
              </a:r>
              <a:r>
                <a:rPr lang="en-US" sz="2000" dirty="0">
                  <a:solidFill>
                    <a:schemeClr val="bg1"/>
                  </a:solidFill>
                  <a:latin typeface="EYInterstate Light" panose="02000506000000020004" pitchFamily="2" charset="0"/>
                </a:rPr>
                <a:t> da </a:t>
              </a:r>
              <a:r>
                <a:rPr lang="en-US" sz="2000" dirty="0" err="1">
                  <a:solidFill>
                    <a:schemeClr val="bg1"/>
                  </a:solidFill>
                  <a:latin typeface="EYInterstate Light" panose="02000506000000020004" pitchFamily="2" charset="0"/>
                </a:rPr>
                <a:t>fala</a:t>
              </a:r>
              <a:endParaRPr lang="en-US" sz="2000" dirty="0">
                <a:solidFill>
                  <a:schemeClr val="bg1"/>
                </a:solidFill>
                <a:latin typeface="EYInterstate Light" panose="02000506000000020004" pitchFamily="2" charset="0"/>
              </a:endParaRPr>
            </a:p>
            <a:p>
              <a:endParaRPr lang="en-US" sz="800" dirty="0">
                <a:solidFill>
                  <a:schemeClr val="bg1"/>
                </a:solidFill>
                <a:latin typeface="EYInterstate Light" panose="02000506000000020004" pitchFamily="2" charset="0"/>
              </a:endParaRPr>
            </a:p>
            <a:p>
              <a:r>
                <a:rPr lang="en-US" sz="2000" dirty="0" err="1">
                  <a:solidFill>
                    <a:schemeClr val="bg1"/>
                  </a:solidFill>
                  <a:latin typeface="EYInterstate Light" panose="02000506000000020004" pitchFamily="2" charset="0"/>
                </a:rPr>
                <a:t>Reconhecimento</a:t>
              </a:r>
              <a:r>
                <a:rPr lang="en-US" sz="2000" dirty="0">
                  <a:solidFill>
                    <a:schemeClr val="bg1"/>
                  </a:solidFill>
                  <a:latin typeface="EYInterstate Light" panose="02000506000000020004" pitchFamily="2" charset="0"/>
                </a:rPr>
                <a:t> de </a:t>
              </a:r>
              <a:r>
                <a:rPr lang="en-US" sz="2000" dirty="0" err="1">
                  <a:solidFill>
                    <a:schemeClr val="bg1"/>
                  </a:solidFill>
                  <a:latin typeface="EYInterstate Light" panose="02000506000000020004" pitchFamily="2" charset="0"/>
                </a:rPr>
                <a:t>intenções</a:t>
              </a:r>
              <a:endParaRPr lang="en-US" sz="2000" dirty="0">
                <a:solidFill>
                  <a:schemeClr val="bg1"/>
                </a:solidFill>
                <a:latin typeface="EYInterstate Light" panose="02000506000000020004" pitchFamily="2" charset="0"/>
              </a:endParaRPr>
            </a:p>
            <a:p>
              <a:endParaRPr lang="en-US" sz="800" dirty="0">
                <a:solidFill>
                  <a:schemeClr val="bg1"/>
                </a:solidFill>
                <a:latin typeface="EYInterstate Light" panose="02000506000000020004" pitchFamily="2" charset="0"/>
              </a:endParaRPr>
            </a:p>
            <a:p>
              <a:r>
                <a:rPr lang="en-US" sz="2000" dirty="0" err="1">
                  <a:solidFill>
                    <a:schemeClr val="bg1"/>
                  </a:solidFill>
                  <a:latin typeface="EYInterstate Light" panose="02000506000000020004" pitchFamily="2" charset="0"/>
                </a:rPr>
                <a:t>Extração</a:t>
              </a:r>
              <a:r>
                <a:rPr lang="en-US" sz="2000" dirty="0">
                  <a:solidFill>
                    <a:schemeClr val="bg1"/>
                  </a:solidFill>
                  <a:latin typeface="EYInterstate Light" panose="02000506000000020004" pitchFamily="2" charset="0"/>
                </a:rPr>
                <a:t> de </a:t>
              </a:r>
              <a:r>
                <a:rPr lang="en-US" sz="2000" dirty="0" err="1">
                  <a:solidFill>
                    <a:schemeClr val="bg1"/>
                  </a:solidFill>
                  <a:latin typeface="EYInterstate Light" panose="02000506000000020004" pitchFamily="2" charset="0"/>
                </a:rPr>
                <a:t>entidades</a:t>
              </a:r>
              <a:endParaRPr lang="en-US" sz="2000" dirty="0">
                <a:solidFill>
                  <a:schemeClr val="bg1"/>
                </a:solidFill>
                <a:latin typeface="EYInterstate Light" panose="02000506000000020004" pitchFamily="2" charset="0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C971CFD-1C1D-3543-B669-C8B80A86B98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982033" y="4529252"/>
              <a:ext cx="2530573" cy="2328748"/>
            </a:xfrm>
            <a:prstGeom prst="rect">
              <a:avLst/>
            </a:prstGeom>
          </p:spPr>
        </p:pic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18A4BDCB-32EA-4545-9120-C143C86D4978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600" y="6271200"/>
            <a:ext cx="1926177" cy="4500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A021674-D1DD-C848-B2DE-717DB1214FDA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7200" y="6271200"/>
            <a:ext cx="440291" cy="4500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358F0E1-C986-844A-9EEC-44A0168DDDA2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9120" y="91102"/>
            <a:ext cx="688371" cy="59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064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Conector Reto 41">
            <a:extLst>
              <a:ext uri="{FF2B5EF4-FFF2-40B4-BE49-F238E27FC236}">
                <a16:creationId xmlns:a16="http://schemas.microsoft.com/office/drawing/2014/main" id="{BFD12F82-30F7-AB4F-8E8F-201E7483CF65}"/>
              </a:ext>
            </a:extLst>
          </p:cNvPr>
          <p:cNvCxnSpPr>
            <a:cxnSpLocks/>
          </p:cNvCxnSpPr>
          <p:nvPr/>
        </p:nvCxnSpPr>
        <p:spPr>
          <a:xfrm flipV="1">
            <a:off x="9305005" y="2348583"/>
            <a:ext cx="1471315" cy="1470072"/>
          </a:xfrm>
          <a:prstGeom prst="bentConnector3">
            <a:avLst>
              <a:gd name="adj1" fmla="val 27609"/>
            </a:avLst>
          </a:prstGeom>
          <a:ln w="57150">
            <a:solidFill>
              <a:srgbClr val="0AB3D7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36B43AE5-FAD5-AA45-A55C-E3F82B0F52A3}"/>
              </a:ext>
            </a:extLst>
          </p:cNvPr>
          <p:cNvCxnSpPr>
            <a:cxnSpLocks/>
          </p:cNvCxnSpPr>
          <p:nvPr/>
        </p:nvCxnSpPr>
        <p:spPr>
          <a:xfrm>
            <a:off x="4458345" y="4010533"/>
            <a:ext cx="0" cy="1347271"/>
          </a:xfrm>
          <a:prstGeom prst="line">
            <a:avLst/>
          </a:prstGeom>
          <a:ln w="57150">
            <a:solidFill>
              <a:srgbClr val="0AB3D7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m 6">
            <a:extLst>
              <a:ext uri="{FF2B5EF4-FFF2-40B4-BE49-F238E27FC236}">
                <a16:creationId xmlns:a16="http://schemas.microsoft.com/office/drawing/2014/main" id="{58CE7942-7B4E-9949-8490-8E3B6668373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518" y="2265930"/>
            <a:ext cx="2538678" cy="2538678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651F6C0-6C81-4040-8C99-A372CB3448B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6002" y="1740482"/>
            <a:ext cx="3249508" cy="3249508"/>
          </a:xfrm>
          <a:prstGeom prst="rect">
            <a:avLst/>
          </a:prstGeom>
        </p:spPr>
      </p:pic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AE55F726-CDD1-9D4C-A5D3-CFE9BB924DD8}"/>
              </a:ext>
            </a:extLst>
          </p:cNvPr>
          <p:cNvCxnSpPr/>
          <p:nvPr/>
        </p:nvCxnSpPr>
        <p:spPr>
          <a:xfrm>
            <a:off x="2571750" y="3816885"/>
            <a:ext cx="1062703" cy="0"/>
          </a:xfrm>
          <a:prstGeom prst="line">
            <a:avLst/>
          </a:prstGeom>
          <a:ln w="57150">
            <a:solidFill>
              <a:srgbClr val="0AB3D7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5638873D-498F-4F46-8C43-179DFD38094C}"/>
              </a:ext>
            </a:extLst>
          </p:cNvPr>
          <p:cNvCxnSpPr>
            <a:cxnSpLocks/>
          </p:cNvCxnSpPr>
          <p:nvPr/>
        </p:nvCxnSpPr>
        <p:spPr>
          <a:xfrm>
            <a:off x="5518242" y="3831054"/>
            <a:ext cx="1240556" cy="0"/>
          </a:xfrm>
          <a:prstGeom prst="line">
            <a:avLst/>
          </a:prstGeom>
          <a:ln w="57150">
            <a:solidFill>
              <a:srgbClr val="0AB3D7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m 9">
            <a:extLst>
              <a:ext uri="{FF2B5EF4-FFF2-40B4-BE49-F238E27FC236}">
                <a16:creationId xmlns:a16="http://schemas.microsoft.com/office/drawing/2014/main" id="{CFCA4B6C-2E09-E544-A0E6-12549DD04CB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44295" y="2965540"/>
            <a:ext cx="2154606" cy="1435829"/>
          </a:xfrm>
          <a:prstGeom prst="rect">
            <a:avLst/>
          </a:prstGeom>
        </p:spPr>
      </p:pic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BFA32FCD-097C-8E47-9C3B-AAC47BB54467}"/>
              </a:ext>
            </a:extLst>
          </p:cNvPr>
          <p:cNvCxnSpPr>
            <a:cxnSpLocks/>
          </p:cNvCxnSpPr>
          <p:nvPr/>
        </p:nvCxnSpPr>
        <p:spPr>
          <a:xfrm>
            <a:off x="9305005" y="3819903"/>
            <a:ext cx="1240556" cy="0"/>
          </a:xfrm>
          <a:prstGeom prst="line">
            <a:avLst/>
          </a:prstGeom>
          <a:ln w="57150">
            <a:solidFill>
              <a:srgbClr val="0AB3D7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m 11">
            <a:extLst>
              <a:ext uri="{FF2B5EF4-FFF2-40B4-BE49-F238E27FC236}">
                <a16:creationId xmlns:a16="http://schemas.microsoft.com/office/drawing/2014/main" id="{F28BA3AA-A6D2-6F48-A188-9EB5493A451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5561" y="3067089"/>
            <a:ext cx="936360" cy="936360"/>
          </a:xfrm>
          <a:prstGeom prst="rect">
            <a:avLst/>
          </a:prstGeom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A7D14D3D-6C99-A54E-A634-55206B4847A3}"/>
              </a:ext>
            </a:extLst>
          </p:cNvPr>
          <p:cNvSpPr/>
          <p:nvPr/>
        </p:nvSpPr>
        <p:spPr>
          <a:xfrm>
            <a:off x="2866845" y="3180666"/>
            <a:ext cx="472512" cy="3691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799" dirty="0">
                <a:solidFill>
                  <a:srgbClr val="336699"/>
                </a:solidFill>
                <a:latin typeface="EYInterstate" panose="02000503020000020004" pitchFamily="2" charset="0"/>
              </a:rPr>
              <a:t>BT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0B9C299E-7D0C-F145-A97F-DF0B8FBDF96D}"/>
              </a:ext>
            </a:extLst>
          </p:cNvPr>
          <p:cNvSpPr/>
          <p:nvPr/>
        </p:nvSpPr>
        <p:spPr>
          <a:xfrm>
            <a:off x="7537556" y="3443998"/>
            <a:ext cx="1047531" cy="3692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799" dirty="0">
                <a:solidFill>
                  <a:srgbClr val="336699"/>
                </a:solidFill>
                <a:latin typeface="EYInterstate" panose="02000503020000020004" pitchFamily="2" charset="0"/>
              </a:rPr>
              <a:t>Internet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FAEC8742-93D5-0D43-8D48-DF82EC9802C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95922" y="4874442"/>
            <a:ext cx="1324846" cy="1237668"/>
          </a:xfrm>
          <a:prstGeom prst="rect">
            <a:avLst/>
          </a:prstGeom>
        </p:spPr>
      </p:pic>
      <p:sp>
        <p:nvSpPr>
          <p:cNvPr id="29" name="Retângulo 28">
            <a:extLst>
              <a:ext uri="{FF2B5EF4-FFF2-40B4-BE49-F238E27FC236}">
                <a16:creationId xmlns:a16="http://schemas.microsoft.com/office/drawing/2014/main" id="{C3AA2B33-1CDF-1141-9C41-7A3E446F1C91}"/>
              </a:ext>
            </a:extLst>
          </p:cNvPr>
          <p:cNvSpPr/>
          <p:nvPr/>
        </p:nvSpPr>
        <p:spPr>
          <a:xfrm>
            <a:off x="4589727" y="4435468"/>
            <a:ext cx="477767" cy="3691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799" dirty="0">
                <a:solidFill>
                  <a:srgbClr val="336699"/>
                </a:solidFill>
                <a:latin typeface="EYInterstate" panose="02000503020000020004" pitchFamily="2" charset="0"/>
              </a:rPr>
              <a:t>P2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74DF7401-E317-BB47-8877-E229AF60AA92}"/>
              </a:ext>
            </a:extLst>
          </p:cNvPr>
          <p:cNvSpPr/>
          <p:nvPr/>
        </p:nvSpPr>
        <p:spPr>
          <a:xfrm>
            <a:off x="5919637" y="3180666"/>
            <a:ext cx="721031" cy="3692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799" dirty="0">
                <a:solidFill>
                  <a:srgbClr val="336699"/>
                </a:solidFill>
                <a:latin typeface="EYInterstate" panose="02000503020000020004" pitchFamily="2" charset="0"/>
              </a:rPr>
              <a:t>Wi-Fi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B052A504-0B72-3840-A2C7-41817BE24F68}"/>
              </a:ext>
            </a:extLst>
          </p:cNvPr>
          <p:cNvSpPr/>
          <p:nvPr/>
        </p:nvSpPr>
        <p:spPr>
          <a:xfrm>
            <a:off x="10545561" y="4032229"/>
            <a:ext cx="936360" cy="369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799" dirty="0" err="1">
                <a:solidFill>
                  <a:srgbClr val="336699"/>
                </a:solidFill>
                <a:latin typeface="EYInterstate" panose="02000503020000020004" pitchFamily="2" charset="0"/>
              </a:rPr>
              <a:t>Wit.ai</a:t>
            </a:r>
            <a:endParaRPr lang="en-US" sz="1799" dirty="0">
              <a:solidFill>
                <a:srgbClr val="336699"/>
              </a:solidFill>
              <a:latin typeface="EYInterstate" panose="02000503020000020004" pitchFamily="2" charset="0"/>
            </a:endParaRP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7148F97E-A857-3844-AA49-7D05D4EFF4C2}"/>
              </a:ext>
            </a:extLst>
          </p:cNvPr>
          <p:cNvSpPr/>
          <p:nvPr/>
        </p:nvSpPr>
        <p:spPr>
          <a:xfrm>
            <a:off x="3756679" y="6218226"/>
            <a:ext cx="1403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799" dirty="0" err="1">
                <a:solidFill>
                  <a:srgbClr val="336699"/>
                </a:solidFill>
                <a:latin typeface="EYInterstate" panose="02000503020000020004" pitchFamily="2" charset="0"/>
              </a:rPr>
              <a:t>Som</a:t>
            </a:r>
            <a:r>
              <a:rPr lang="en-US" sz="1799" dirty="0">
                <a:solidFill>
                  <a:srgbClr val="2E2E38"/>
                </a:solidFill>
                <a:latin typeface="EYInterstate" panose="02000503020000020004" pitchFamily="2" charset="0"/>
              </a:rPr>
              <a:t> </a:t>
            </a:r>
            <a:r>
              <a:rPr lang="en-US" sz="2000" dirty="0">
                <a:solidFill>
                  <a:srgbClr val="2E2E38"/>
                </a:solidFill>
                <a:latin typeface="EYInterstate Light" panose="02000506000000020004" pitchFamily="2" charset="0"/>
              </a:rPr>
              <a:t>in/out</a:t>
            </a: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1AA56352-5987-CC40-B383-8577E89AF0C4}"/>
              </a:ext>
            </a:extLst>
          </p:cNvPr>
          <p:cNvSpPr/>
          <p:nvPr/>
        </p:nvSpPr>
        <p:spPr>
          <a:xfrm>
            <a:off x="9010185" y="4527239"/>
            <a:ext cx="253885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rgbClr val="336699"/>
                </a:solidFill>
                <a:latin typeface="EYInterstate" panose="02000503020000020004" pitchFamily="2" charset="0"/>
              </a:rPr>
              <a:t>Natural Language Understanding</a:t>
            </a:r>
          </a:p>
          <a:p>
            <a:pPr algn="r"/>
            <a:endParaRPr lang="en-US" sz="800" dirty="0">
              <a:solidFill>
                <a:srgbClr val="2E2E38"/>
              </a:solidFill>
              <a:latin typeface="EYInterstate Light" panose="02000506000000020004" pitchFamily="2" charset="0"/>
            </a:endParaRPr>
          </a:p>
          <a:p>
            <a:pPr algn="r"/>
            <a:r>
              <a:rPr lang="en-US" sz="2000" dirty="0">
                <a:solidFill>
                  <a:srgbClr val="2E2E38"/>
                </a:solidFill>
                <a:latin typeface="EYInterstate Light" panose="02000506000000020004" pitchFamily="2" charset="0"/>
              </a:rPr>
              <a:t>Speech to text</a:t>
            </a:r>
          </a:p>
          <a:p>
            <a:pPr algn="r"/>
            <a:r>
              <a:rPr lang="en-US" sz="2000" dirty="0">
                <a:solidFill>
                  <a:srgbClr val="2E2E38"/>
                </a:solidFill>
                <a:latin typeface="EYInterstate Light" panose="02000506000000020004" pitchFamily="2" charset="0"/>
              </a:rPr>
              <a:t>Entity Recognition &amp; Classifier</a:t>
            </a:r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3D1E6221-B446-1D49-AFCC-A57D11B7E0EB}"/>
              </a:ext>
            </a:extLst>
          </p:cNvPr>
          <p:cNvSpPr/>
          <p:nvPr/>
        </p:nvSpPr>
        <p:spPr>
          <a:xfrm>
            <a:off x="3436069" y="1303105"/>
            <a:ext cx="2242028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336699"/>
                </a:solidFill>
                <a:latin typeface="EYInterstate" panose="02000503020000020004" pitchFamily="2" charset="0"/>
              </a:rPr>
              <a:t>Orquestração</a:t>
            </a:r>
            <a:endParaRPr lang="en-US" dirty="0">
              <a:solidFill>
                <a:srgbClr val="336699"/>
              </a:solidFill>
              <a:latin typeface="EYInterstate" panose="02000503020000020004" pitchFamily="2" charset="0"/>
            </a:endParaRPr>
          </a:p>
          <a:p>
            <a:endParaRPr lang="en-US" sz="800" b="1" dirty="0">
              <a:solidFill>
                <a:srgbClr val="2E2E38"/>
              </a:solidFill>
              <a:latin typeface="EYInterstate" panose="02000503020000020004" pitchFamily="2" charset="0"/>
            </a:endParaRPr>
          </a:p>
          <a:p>
            <a:r>
              <a:rPr lang="en-US" sz="2000" dirty="0">
                <a:solidFill>
                  <a:srgbClr val="2E2E38"/>
                </a:solidFill>
                <a:latin typeface="EYInterstate Light" panose="02000506000000020004" pitchFamily="2" charset="0"/>
              </a:rPr>
              <a:t>Raspberry Pi 3</a:t>
            </a:r>
          </a:p>
          <a:p>
            <a:r>
              <a:rPr lang="en-US" sz="2000" dirty="0">
                <a:solidFill>
                  <a:srgbClr val="2E2E38"/>
                </a:solidFill>
                <a:latin typeface="EYInterstate Light" panose="02000506000000020004" pitchFamily="2" charset="0"/>
              </a:rPr>
              <a:t>Python script</a:t>
            </a:r>
          </a:p>
          <a:p>
            <a:r>
              <a:rPr lang="en-US" sz="2000" dirty="0">
                <a:solidFill>
                  <a:srgbClr val="2E2E38"/>
                </a:solidFill>
                <a:latin typeface="EYInterstate Light" panose="02000506000000020004" pitchFamily="2" charset="0"/>
              </a:rPr>
              <a:t>Text to speech</a:t>
            </a:r>
          </a:p>
          <a:p>
            <a:r>
              <a:rPr lang="en-US" sz="2000" dirty="0" err="1">
                <a:solidFill>
                  <a:srgbClr val="2E2E38"/>
                </a:solidFill>
                <a:latin typeface="EYInterstate Light" panose="02000506000000020004" pitchFamily="2" charset="0"/>
              </a:rPr>
              <a:t>Integração</a:t>
            </a:r>
            <a:endParaRPr lang="en-US" sz="2000" dirty="0">
              <a:solidFill>
                <a:srgbClr val="2E2E38"/>
              </a:solidFill>
              <a:latin typeface="EYInterstate Light" panose="02000506000000020004" pitchFamily="2" charset="0"/>
            </a:endParaRP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1DB52816-062C-E44B-9291-03D131AFB078}"/>
              </a:ext>
            </a:extLst>
          </p:cNvPr>
          <p:cNvSpPr/>
          <p:nvPr/>
        </p:nvSpPr>
        <p:spPr>
          <a:xfrm>
            <a:off x="422361" y="4369715"/>
            <a:ext cx="2978049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336699"/>
                </a:solidFill>
                <a:latin typeface="EYInterstate" panose="02000503020000020004" pitchFamily="2" charset="0"/>
              </a:rPr>
              <a:t>Robô</a:t>
            </a:r>
            <a:endParaRPr lang="en-US" dirty="0">
              <a:solidFill>
                <a:srgbClr val="336699"/>
              </a:solidFill>
              <a:latin typeface="EYInterstate" panose="02000503020000020004" pitchFamily="2" charset="0"/>
            </a:endParaRPr>
          </a:p>
          <a:p>
            <a:endParaRPr lang="en-US" sz="800" dirty="0">
              <a:solidFill>
                <a:srgbClr val="2E2E38"/>
              </a:solidFill>
              <a:latin typeface="EYInterstate" panose="02000503020000020004" pitchFamily="2" charset="0"/>
            </a:endParaRPr>
          </a:p>
          <a:p>
            <a:r>
              <a:rPr lang="en-US" sz="2000" dirty="0" err="1">
                <a:solidFill>
                  <a:srgbClr val="2E2E38"/>
                </a:solidFill>
                <a:latin typeface="EYInterstate Light" panose="02000506000000020004" pitchFamily="2" charset="0"/>
              </a:rPr>
              <a:t>Sensores</a:t>
            </a:r>
            <a:r>
              <a:rPr lang="en-US" sz="2000" dirty="0">
                <a:solidFill>
                  <a:srgbClr val="2E2E38"/>
                </a:solidFill>
                <a:latin typeface="EYInterstate Light" panose="02000506000000020004" pitchFamily="2" charset="0"/>
              </a:rPr>
              <a:t> (</a:t>
            </a:r>
            <a:r>
              <a:rPr lang="en-US" sz="2000" dirty="0" err="1">
                <a:solidFill>
                  <a:srgbClr val="2E2E38"/>
                </a:solidFill>
                <a:latin typeface="EYInterstate Light" panose="02000506000000020004" pitchFamily="2" charset="0"/>
              </a:rPr>
              <a:t>cor</a:t>
            </a:r>
            <a:r>
              <a:rPr lang="en-US" sz="2000" dirty="0">
                <a:solidFill>
                  <a:srgbClr val="2E2E38"/>
                </a:solidFill>
                <a:latin typeface="EYInterstate Light" panose="02000506000000020004" pitchFamily="2" charset="0"/>
              </a:rPr>
              <a:t>, </a:t>
            </a:r>
            <a:r>
              <a:rPr lang="en-US" sz="2000" dirty="0" err="1">
                <a:solidFill>
                  <a:srgbClr val="2E2E38"/>
                </a:solidFill>
                <a:latin typeface="EYInterstate Light" panose="02000506000000020004" pitchFamily="2" charset="0"/>
              </a:rPr>
              <a:t>distância</a:t>
            </a:r>
            <a:r>
              <a:rPr lang="en-US" sz="2000" dirty="0">
                <a:solidFill>
                  <a:srgbClr val="2E2E38"/>
                </a:solidFill>
                <a:latin typeface="EYInterstate Light" panose="02000506000000020004" pitchFamily="2" charset="0"/>
              </a:rPr>
              <a:t>)</a:t>
            </a:r>
          </a:p>
          <a:p>
            <a:r>
              <a:rPr lang="en-US" sz="2000" dirty="0">
                <a:solidFill>
                  <a:srgbClr val="2E2E38"/>
                </a:solidFill>
                <a:latin typeface="EYInterstate Light" panose="02000506000000020004" pitchFamily="2" charset="0"/>
              </a:rPr>
              <a:t>Motor servo</a:t>
            </a:r>
          </a:p>
          <a:p>
            <a:endParaRPr lang="en-US" sz="2000" dirty="0">
              <a:solidFill>
                <a:srgbClr val="2E2E38"/>
              </a:solidFill>
              <a:latin typeface="EYInterstate" panose="02000503020000020004" pitchFamily="2" charset="0"/>
            </a:endParaRPr>
          </a:p>
        </p:txBody>
      </p:sp>
      <p:pic>
        <p:nvPicPr>
          <p:cNvPr id="38" name="Imagem 37">
            <a:extLst>
              <a:ext uri="{FF2B5EF4-FFF2-40B4-BE49-F238E27FC236}">
                <a16:creationId xmlns:a16="http://schemas.microsoft.com/office/drawing/2014/main" id="{2EB29BBA-5AA4-FC4D-8176-82638B5F819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729801" y="4665127"/>
            <a:ext cx="1408104" cy="1408104"/>
          </a:xfrm>
          <a:prstGeom prst="rect">
            <a:avLst/>
          </a:prstGeom>
        </p:spPr>
      </p:pic>
      <p:sp>
        <p:nvSpPr>
          <p:cNvPr id="39" name="Retângulo 38">
            <a:extLst>
              <a:ext uri="{FF2B5EF4-FFF2-40B4-BE49-F238E27FC236}">
                <a16:creationId xmlns:a16="http://schemas.microsoft.com/office/drawing/2014/main" id="{DA7579C3-4AE1-1348-AAE4-0CD055792FD2}"/>
              </a:ext>
            </a:extLst>
          </p:cNvPr>
          <p:cNvSpPr/>
          <p:nvPr/>
        </p:nvSpPr>
        <p:spPr>
          <a:xfrm>
            <a:off x="6091326" y="6218226"/>
            <a:ext cx="1326004" cy="3692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799" dirty="0">
                <a:solidFill>
                  <a:srgbClr val="336699"/>
                </a:solidFill>
                <a:latin typeface="EYInterstate" panose="02000503020000020004" pitchFamily="2" charset="0"/>
              </a:rPr>
              <a:t>Humano</a:t>
            </a:r>
            <a:r>
              <a:rPr lang="en-US" sz="1799" dirty="0">
                <a:solidFill>
                  <a:srgbClr val="2E2E38"/>
                </a:solidFill>
                <a:latin typeface="EYInterstate" panose="02000503020000020004" pitchFamily="2" charset="0"/>
              </a:rPr>
              <a:t> </a:t>
            </a:r>
            <a:r>
              <a:rPr lang="en-US" sz="1799" dirty="0">
                <a:solidFill>
                  <a:srgbClr val="2E2E38"/>
                </a:solidFill>
                <a:latin typeface="EYInterstate" panose="02000503020000020004" pitchFamily="2" charset="0"/>
                <a:sym typeface="Wingdings" pitchFamily="2" charset="2"/>
              </a:rPr>
              <a:t></a:t>
            </a:r>
            <a:endParaRPr lang="en-US" sz="1799" dirty="0">
              <a:solidFill>
                <a:srgbClr val="2E2E38"/>
              </a:solidFill>
              <a:latin typeface="EYInterstate" panose="02000503020000020004" pitchFamily="2" charset="0"/>
            </a:endParaRPr>
          </a:p>
        </p:txBody>
      </p:sp>
      <p:pic>
        <p:nvPicPr>
          <p:cNvPr id="40" name="Imagem 39">
            <a:extLst>
              <a:ext uri="{FF2B5EF4-FFF2-40B4-BE49-F238E27FC236}">
                <a16:creationId xmlns:a16="http://schemas.microsoft.com/office/drawing/2014/main" id="{7B30D6B8-6DA0-084D-9602-93D44117FA4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9668" y="1685413"/>
            <a:ext cx="1048143" cy="1048143"/>
          </a:xfrm>
          <a:prstGeom prst="rect">
            <a:avLst/>
          </a:prstGeom>
        </p:spPr>
      </p:pic>
      <p:sp>
        <p:nvSpPr>
          <p:cNvPr id="41" name="Retângulo 40">
            <a:extLst>
              <a:ext uri="{FF2B5EF4-FFF2-40B4-BE49-F238E27FC236}">
                <a16:creationId xmlns:a16="http://schemas.microsoft.com/office/drawing/2014/main" id="{3AAA7F2E-EACF-9148-933C-87274DAB7F0A}"/>
              </a:ext>
            </a:extLst>
          </p:cNvPr>
          <p:cNvSpPr/>
          <p:nvPr/>
        </p:nvSpPr>
        <p:spPr>
          <a:xfrm>
            <a:off x="9913434" y="753617"/>
            <a:ext cx="1885343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rgbClr val="336699"/>
                </a:solidFill>
                <a:latin typeface="EYInterstate" panose="02000503020000020004" pitchFamily="2" charset="0"/>
              </a:rPr>
              <a:t>Google </a:t>
            </a:r>
            <a:r>
              <a:rPr lang="en-US" dirty="0" err="1">
                <a:solidFill>
                  <a:srgbClr val="336699"/>
                </a:solidFill>
                <a:latin typeface="EYInterstate" panose="02000503020000020004" pitchFamily="2" charset="0"/>
              </a:rPr>
              <a:t>Tradutor</a:t>
            </a:r>
            <a:endParaRPr lang="en-US" dirty="0">
              <a:solidFill>
                <a:srgbClr val="336699"/>
              </a:solidFill>
              <a:latin typeface="EYInterstate" panose="02000503020000020004" pitchFamily="2" charset="0"/>
            </a:endParaRPr>
          </a:p>
          <a:p>
            <a:pPr algn="r"/>
            <a:endParaRPr lang="en-US" sz="800" dirty="0">
              <a:solidFill>
                <a:srgbClr val="2E2E38"/>
              </a:solidFill>
              <a:latin typeface="EYInterstate" panose="02000503020000020004" pitchFamily="2" charset="0"/>
            </a:endParaRPr>
          </a:p>
          <a:p>
            <a:pPr algn="r"/>
            <a:r>
              <a:rPr lang="en-US" sz="2000" dirty="0">
                <a:solidFill>
                  <a:srgbClr val="2E2E38"/>
                </a:solidFill>
                <a:latin typeface="EYInterstate Light" panose="02000506000000020004" pitchFamily="2" charset="0"/>
              </a:rPr>
              <a:t>Text to speech</a:t>
            </a:r>
          </a:p>
        </p:txBody>
      </p:sp>
      <p:sp>
        <p:nvSpPr>
          <p:cNvPr id="28" name="Rectangle 1">
            <a:extLst>
              <a:ext uri="{FF2B5EF4-FFF2-40B4-BE49-F238E27FC236}">
                <a16:creationId xmlns:a16="http://schemas.microsoft.com/office/drawing/2014/main" id="{771621D3-7EE9-6E4B-8B34-AAF162005E73}"/>
              </a:ext>
            </a:extLst>
          </p:cNvPr>
          <p:cNvSpPr/>
          <p:nvPr/>
        </p:nvSpPr>
        <p:spPr>
          <a:xfrm>
            <a:off x="201598" y="176400"/>
            <a:ext cx="38797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 err="1">
                <a:solidFill>
                  <a:srgbClr val="2E2E38"/>
                </a:solidFill>
                <a:latin typeface="EYInterstate" panose="02000503020000020004" pitchFamily="2" charset="0"/>
              </a:rPr>
              <a:t>Arquitetura</a:t>
            </a:r>
            <a:endParaRPr lang="en-US" sz="5400" dirty="0">
              <a:solidFill>
                <a:srgbClr val="2E2E38"/>
              </a:solidFill>
              <a:latin typeface="EYInterstate" panose="02000503020000020004" pitchFamily="2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B969C62-2187-1C47-BAF4-D79B71D4C96B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600" y="6271200"/>
            <a:ext cx="1926180" cy="4500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848004C-CE19-D64F-85C1-9EF85A02893E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7200" y="6271200"/>
            <a:ext cx="440291" cy="4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068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trellis">
          <a:fgClr>
            <a:srgbClr val="2E2E38"/>
          </a:fgClr>
          <a:bgClr>
            <a:srgbClr val="646464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EFA2F6-7C7B-0941-B5A0-7437E8A7D5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701556"/>
            <a:ext cx="5150734" cy="9156860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CE1C239-7E8A-8D45-A1CA-B0E537ACBD7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5321" y="3215672"/>
            <a:ext cx="5426679" cy="39267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ECD4B32-B75B-1146-AAEA-C675E39C1FB6}"/>
              </a:ext>
            </a:extLst>
          </p:cNvPr>
          <p:cNvSpPr txBox="1"/>
          <p:nvPr/>
        </p:nvSpPr>
        <p:spPr>
          <a:xfrm>
            <a:off x="6044657" y="979713"/>
            <a:ext cx="5198731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000" dirty="0">
                <a:ln w="19050">
                  <a:noFill/>
                </a:ln>
                <a:solidFill>
                  <a:schemeClr val="bg1"/>
                </a:solidFill>
                <a:latin typeface="EYInterstate Light" panose="02000506000000020004" pitchFamily="2" charset="0"/>
              </a:rPr>
              <a:t>Teste de </a:t>
            </a:r>
            <a:r>
              <a:rPr lang="en-US" sz="4000" dirty="0" err="1">
                <a:ln w="19050">
                  <a:noFill/>
                </a:ln>
                <a:solidFill>
                  <a:schemeClr val="bg1"/>
                </a:solidFill>
                <a:latin typeface="EYInterstate Light" panose="02000506000000020004" pitchFamily="2" charset="0"/>
              </a:rPr>
              <a:t>usabilidade</a:t>
            </a:r>
            <a:r>
              <a:rPr lang="en-US" sz="4000" dirty="0">
                <a:ln w="19050">
                  <a:noFill/>
                </a:ln>
                <a:solidFill>
                  <a:schemeClr val="bg1"/>
                </a:solidFill>
                <a:latin typeface="EYInterstate Light" panose="02000506000000020004" pitchFamily="2" charset="0"/>
              </a:rPr>
              <a:t> e </a:t>
            </a:r>
            <a:r>
              <a:rPr lang="en-US" sz="4000" dirty="0" err="1">
                <a:ln w="19050">
                  <a:noFill/>
                </a:ln>
                <a:solidFill>
                  <a:schemeClr val="bg1"/>
                </a:solidFill>
                <a:latin typeface="EYInterstate Light" panose="02000506000000020004" pitchFamily="2" charset="0"/>
              </a:rPr>
              <a:t>melhoria</a:t>
            </a:r>
            <a:r>
              <a:rPr lang="en-US" sz="4000" dirty="0">
                <a:ln w="19050">
                  <a:noFill/>
                </a:ln>
                <a:solidFill>
                  <a:schemeClr val="bg1"/>
                </a:solidFill>
                <a:latin typeface="EYInterstate Light" panose="02000506000000020004" pitchFamily="2" charset="0"/>
              </a:rPr>
              <a:t> </a:t>
            </a:r>
            <a:r>
              <a:rPr lang="en-US" sz="4000" dirty="0" err="1">
                <a:ln w="19050">
                  <a:noFill/>
                </a:ln>
                <a:solidFill>
                  <a:schemeClr val="bg1"/>
                </a:solidFill>
                <a:latin typeface="EYInterstate Light" panose="02000506000000020004" pitchFamily="2" charset="0"/>
              </a:rPr>
              <a:t>contínua</a:t>
            </a:r>
            <a:endParaRPr lang="en-US" sz="4000" dirty="0">
              <a:ln w="19050">
                <a:noFill/>
              </a:ln>
              <a:solidFill>
                <a:schemeClr val="bg1"/>
              </a:solidFill>
              <a:latin typeface="EYInterstate Light" panose="02000506000000020004" pitchFamily="2" charset="0"/>
            </a:endParaRPr>
          </a:p>
          <a:p>
            <a:endParaRPr lang="en-US" sz="4000" dirty="0">
              <a:ln w="19050">
                <a:noFill/>
              </a:ln>
              <a:solidFill>
                <a:schemeClr val="bg1"/>
              </a:solidFill>
              <a:latin typeface="EYInterstate Light" panose="02000506000000020004" pitchFamily="2" charset="0"/>
            </a:endParaRPr>
          </a:p>
          <a:p>
            <a:r>
              <a:rPr lang="en-US" sz="4000" dirty="0" err="1">
                <a:ln w="19050">
                  <a:noFill/>
                </a:ln>
                <a:solidFill>
                  <a:schemeClr val="bg1"/>
                </a:solidFill>
                <a:latin typeface="EYInterstate Light" panose="02000506000000020004" pitchFamily="2" charset="0"/>
              </a:rPr>
              <a:t>Falando</a:t>
            </a:r>
            <a:r>
              <a:rPr lang="en-US" sz="4000" dirty="0">
                <a:ln w="19050">
                  <a:noFill/>
                </a:ln>
                <a:solidFill>
                  <a:schemeClr val="bg1"/>
                </a:solidFill>
                <a:latin typeface="EYInterstate Light" panose="02000506000000020004" pitchFamily="2" charset="0"/>
              </a:rPr>
              <a:t> com</a:t>
            </a:r>
          </a:p>
          <a:p>
            <a:r>
              <a:rPr lang="en-US" sz="4000" dirty="0" err="1">
                <a:ln w="19050">
                  <a:noFill/>
                </a:ln>
                <a:solidFill>
                  <a:schemeClr val="bg1"/>
                </a:solidFill>
                <a:latin typeface="EYInterstate Light" panose="02000506000000020004" pitchFamily="2" charset="0"/>
              </a:rPr>
              <a:t>diferentes</a:t>
            </a:r>
            <a:endParaRPr lang="en-US" sz="4000" dirty="0">
              <a:ln w="19050">
                <a:noFill/>
              </a:ln>
              <a:solidFill>
                <a:schemeClr val="bg1"/>
              </a:solidFill>
              <a:latin typeface="EYInterstate Light" panose="02000506000000020004" pitchFamily="2" charset="0"/>
            </a:endParaRPr>
          </a:p>
          <a:p>
            <a:r>
              <a:rPr lang="en-US" sz="4000" dirty="0" err="1">
                <a:ln w="19050">
                  <a:noFill/>
                </a:ln>
                <a:solidFill>
                  <a:schemeClr val="bg1"/>
                </a:solidFill>
                <a:latin typeface="EYInterstate Light" panose="02000506000000020004" pitchFamily="2" charset="0"/>
              </a:rPr>
              <a:t>humanos</a:t>
            </a:r>
            <a:endParaRPr lang="en-US" sz="4000" dirty="0">
              <a:ln w="19050">
                <a:noFill/>
              </a:ln>
              <a:solidFill>
                <a:schemeClr val="bg1"/>
              </a:solidFill>
              <a:latin typeface="EYInterstate Light" panose="02000506000000020004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5DC4CDA-A012-5544-8CF4-ACC15EF9506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7200" y="6271200"/>
            <a:ext cx="440291" cy="45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3E91431-F62F-D442-BE12-F58EDF77B14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600" y="6271200"/>
            <a:ext cx="1926177" cy="4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2056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29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7FA9C6A-D527-EE48-A838-EFB8594DF824}"/>
              </a:ext>
            </a:extLst>
          </p:cNvPr>
          <p:cNvGrpSpPr/>
          <p:nvPr/>
        </p:nvGrpSpPr>
        <p:grpSpPr>
          <a:xfrm>
            <a:off x="5597871" y="1960171"/>
            <a:ext cx="5799514" cy="3876481"/>
            <a:chOff x="5551571" y="1960171"/>
            <a:chExt cx="5799514" cy="387648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44AAE11-CCB8-A54D-9074-C1B1133A50DA}"/>
                </a:ext>
              </a:extLst>
            </p:cNvPr>
            <p:cNvSpPr/>
            <p:nvPr/>
          </p:nvSpPr>
          <p:spPr>
            <a:xfrm>
              <a:off x="5551571" y="5467320"/>
              <a:ext cx="579951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u="sng" dirty="0">
                  <a:solidFill>
                    <a:schemeClr val="bg1"/>
                  </a:solidFill>
                  <a:latin typeface="EYInterstate Light" panose="02000506000000020004" pitchFamily="2" charset="0"/>
                </a:rPr>
                <a:t>github.com/BeyondLabsEY/</a:t>
              </a:r>
              <a:r>
                <a:rPr lang="en-US" u="sng" dirty="0" err="1">
                  <a:solidFill>
                    <a:schemeClr val="bg1"/>
                  </a:solidFill>
                  <a:latin typeface="EYInterstate Light" panose="02000506000000020004" pitchFamily="2" charset="0"/>
                </a:rPr>
                <a:t>iot-ai-lego-faustina</a:t>
              </a:r>
              <a:endParaRPr lang="en-US" u="sng" dirty="0">
                <a:solidFill>
                  <a:schemeClr val="bg1"/>
                </a:solidFill>
                <a:latin typeface="EYInterstate Light" panose="02000506000000020004" pitchFamily="2" charset="0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C7C7440-EAB4-C247-B81D-958D4E5203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96777" y="1960171"/>
              <a:ext cx="2909103" cy="2909103"/>
            </a:xfrm>
            <a:prstGeom prst="rect">
              <a:avLst/>
            </a:prstGeom>
            <a:noFill/>
            <a:ln w="63500" cap="rnd">
              <a:solidFill>
                <a:schemeClr val="bg1"/>
              </a:solidFill>
            </a:ln>
            <a:effectLst/>
          </p:spPr>
        </p:pic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759E8D8B-49E3-5241-9A27-7F581AA70D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44700" y="1938600"/>
            <a:ext cx="2976974" cy="2976974"/>
          </a:xfrm>
          <a:prstGeom prst="rect">
            <a:avLst/>
          </a:prstGeom>
        </p:spPr>
      </p:pic>
      <p:sp>
        <p:nvSpPr>
          <p:cNvPr id="9" name="Rectangle 1">
            <a:extLst>
              <a:ext uri="{FF2B5EF4-FFF2-40B4-BE49-F238E27FC236}">
                <a16:creationId xmlns:a16="http://schemas.microsoft.com/office/drawing/2014/main" id="{558E1640-3B84-E140-AED6-B57889C73959}"/>
              </a:ext>
            </a:extLst>
          </p:cNvPr>
          <p:cNvSpPr/>
          <p:nvPr/>
        </p:nvSpPr>
        <p:spPr>
          <a:xfrm>
            <a:off x="201598" y="176400"/>
            <a:ext cx="38379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 err="1">
                <a:solidFill>
                  <a:schemeClr val="bg1"/>
                </a:solidFill>
                <a:latin typeface="EYInterstate" panose="02000503020000020004" pitchFamily="2" charset="0"/>
              </a:rPr>
              <a:t>Repositório</a:t>
            </a:r>
            <a:endParaRPr lang="en-US" sz="5400" dirty="0">
              <a:solidFill>
                <a:schemeClr val="bg1"/>
              </a:solidFill>
              <a:latin typeface="EYInterstate" panose="02000503020000020004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F68C874-08EA-4A41-AD73-BEAECD25227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7200" y="6271200"/>
            <a:ext cx="440291" cy="450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F0EB84B-E507-F946-86D7-1BC9B485CCD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600" y="6271200"/>
            <a:ext cx="1926177" cy="45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A8891BF-1639-954D-985C-9B1948A252E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9120" y="91102"/>
            <a:ext cx="688371" cy="59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7416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3439</TotalTime>
  <Words>708</Words>
  <Application>Microsoft Office PowerPoint</Application>
  <PresentationFormat>Widescreen</PresentationFormat>
  <Paragraphs>119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Calibri Light</vt:lpstr>
      <vt:lpstr>EY Gothic Cond Medium</vt:lpstr>
      <vt:lpstr>Arial</vt:lpstr>
      <vt:lpstr>EYInterstate Light</vt:lpstr>
      <vt:lpstr>Wingdings</vt:lpstr>
      <vt:lpstr>Calibri</vt:lpstr>
      <vt:lpstr>EYInterstate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Felipe Guerra</dc:creator>
  <cp:keywords/>
  <dc:description/>
  <cp:lastModifiedBy>Eduardo Basso</cp:lastModifiedBy>
  <cp:revision>248</cp:revision>
  <cp:lastPrinted>2019-07-17T00:57:08Z</cp:lastPrinted>
  <dcterms:created xsi:type="dcterms:W3CDTF">2019-05-14T12:49:20Z</dcterms:created>
  <dcterms:modified xsi:type="dcterms:W3CDTF">2019-07-17T12:00:11Z</dcterms:modified>
  <cp:category/>
</cp:coreProperties>
</file>