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_rels/presentation.xml.rels" ContentType="application/vnd.openxmlformats-package.relationships+xml"/>
  <Override PartName="/ppt/media/image74.png" ContentType="image/png"/>
  <Override PartName="/ppt/media/image73.png" ContentType="image/png"/>
  <Override PartName="/ppt/media/image72.png" ContentType="image/png"/>
  <Override PartName="/ppt/media/image71.png" ContentType="image/png"/>
  <Override PartName="/ppt/media/image58.png" ContentType="image/png"/>
  <Override PartName="/ppt/media/image54.png" ContentType="image/png"/>
  <Override PartName="/ppt/media/image53.png" ContentType="image/png"/>
  <Override PartName="/ppt/media/image52.png" ContentType="image/png"/>
  <Override PartName="/ppt/media/image51.png" ContentType="image/png"/>
  <Override PartName="/ppt/media/image75.png" ContentType="image/png"/>
  <Override PartName="/ppt/media/image50.png" ContentType="image/png"/>
  <Override PartName="/ppt/media/image69.png" ContentType="image/png"/>
  <Override PartName="/ppt/media/image44.png" ContentType="image/png"/>
  <Override PartName="/ppt/media/image68.png" ContentType="image/png"/>
  <Override PartName="/ppt/media/image43.png" ContentType="image/png"/>
  <Override PartName="/ppt/media/image67.png" ContentType="image/png"/>
  <Override PartName="/ppt/media/image42.png" ContentType="image/png"/>
  <Override PartName="/ppt/media/image66.png" ContentType="image/png"/>
  <Override PartName="/ppt/media/image41.png" ContentType="image/png"/>
  <Override PartName="/ppt/media/image65.png" ContentType="image/png"/>
  <Override PartName="/ppt/media/image40.png" ContentType="image/png"/>
  <Override PartName="/ppt/media/image39.png" ContentType="image/png"/>
  <Override PartName="/ppt/media/image14.png" ContentType="image/png"/>
  <Override PartName="/ppt/media/image38.png" ContentType="image/png"/>
  <Override PartName="/ppt/media/image13.png" ContentType="image/png"/>
  <Override PartName="/ppt/media/image37.png" ContentType="image/png"/>
  <Override PartName="/ppt/media/image12.png" ContentType="image/png"/>
  <Override PartName="/ppt/media/image16.png" ContentType="image/png"/>
  <Override PartName="/ppt/media/image15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45.png" ContentType="image/png"/>
  <Override PartName="/ppt/media/image20.png" ContentType="image/png"/>
  <Override PartName="/ppt/media/image46.png" ContentType="image/png"/>
  <Override PartName="/ppt/media/image21.png" ContentType="image/png"/>
  <Override PartName="/ppt/media/image47.png" ContentType="image/png"/>
  <Override PartName="/ppt/media/image22.png" ContentType="image/png"/>
  <Override PartName="/ppt/media/image48.png" ContentType="image/png"/>
  <Override PartName="/ppt/media/image23.png" ContentType="image/png"/>
  <Override PartName="/ppt/media/image49.png" ContentType="image/png"/>
  <Override PartName="/ppt/media/image24.png" ContentType="image/png"/>
  <Override PartName="/ppt/media/image25.png" ContentType="image/png"/>
  <Override PartName="/ppt/media/image26.png" ContentType="image/png"/>
  <Override PartName="/ppt/media/image27.png" ContentType="image/png"/>
  <Override PartName="/ppt/media/image28.png" ContentType="image/png"/>
  <Override PartName="/ppt/media/image29.png" ContentType="image/png"/>
  <Override PartName="/ppt/media/image55.png" ContentType="image/png"/>
  <Override PartName="/ppt/media/image30.png" ContentType="image/png"/>
  <Override PartName="/ppt/media/image56.png" ContentType="image/png"/>
  <Override PartName="/ppt/media/image31.png" ContentType="image/png"/>
  <Override PartName="/ppt/media/image57.png" ContentType="image/png"/>
  <Override PartName="/ppt/media/image32.png" ContentType="image/png"/>
  <Override PartName="/ppt/media/image59.png" ContentType="image/png"/>
  <Override PartName="/ppt/media/image34.png" ContentType="image/png"/>
  <Override PartName="/ppt/media/image35.png" ContentType="image/png"/>
  <Override PartName="/ppt/media/image11.png" ContentType="image/png"/>
  <Override PartName="/ppt/media/image36.png" ContentType="image/png"/>
  <Override PartName="/ppt/media/image70.png" ContentType="image/png"/>
  <Override PartName="/ppt/media/image10.jpeg" ContentType="image/jpeg"/>
  <Override PartName="/ppt/media/image64.png" ContentType="image/png"/>
  <Override PartName="/ppt/media/image9.png" ContentType="image/png"/>
  <Override PartName="/ppt/media/image63.png" ContentType="image/png"/>
  <Override PartName="/ppt/media/image8.png" ContentType="image/png"/>
  <Override PartName="/ppt/media/image62.png" ContentType="image/png"/>
  <Override PartName="/ppt/media/image7.png" ContentType="image/png"/>
  <Override PartName="/ppt/media/image2.png" ContentType="image/png"/>
  <Override PartName="/ppt/media/image1.png" ContentType="image/png"/>
  <Override PartName="/ppt/media/image3.png" ContentType="image/png"/>
  <Override PartName="/ppt/media/image4.png" ContentType="image/png"/>
  <Override PartName="/ppt/media/image60.png" ContentType="image/png"/>
  <Override PartName="/ppt/media/image5.png" ContentType="image/png"/>
  <Override PartName="/ppt/media/image61.png" ContentType="image/png"/>
  <Override PartName="/ppt/media/image6.png" ContentType="image/png"/>
  <Override PartName="/ppt/media/image33.jpeg" ContentType="image/jpeg"/>
  <Override PartName="/ppt/slideMasters/slideMaster5.xml" ContentType="application/vnd.openxmlformats-officedocument.presentationml.slideMaster+xml"/>
  <Override PartName="/ppt/slideMasters/_rels/slideMaster5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presentation.xml" ContentType="application/vnd.openxmlformats-officedocument.presentationml.presentation.main+xml"/>
  <Override PartName="/ppt/theme/theme5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_rels/slideLayout57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_rels/slide29.xml.rels" ContentType="application/vnd.openxmlformats-package.relationships+xml"/>
  <Override PartName="/ppt/slides/_rels/slide28.xml.rels" ContentType="application/vnd.openxmlformats-package.relationships+xml"/>
  <Override PartName="/ppt/slides/_rels/slide32.xml.rels" ContentType="application/vnd.openxmlformats-package.relationships+xml"/>
  <Override PartName="/ppt/slides/_rels/slide27.xml.rels" ContentType="application/vnd.openxmlformats-package.relationships+xml"/>
  <Override PartName="/ppt/slides/_rels/slide26.xml.rels" ContentType="application/vnd.openxmlformats-package.relationships+xml"/>
  <Override PartName="/ppt/slides/_rels/slide31.xml.rels" ContentType="application/vnd.openxmlformats-package.relationships+xml"/>
  <Override PartName="/ppt/slides/_rels/slide25.xml.rels" ContentType="application/vnd.openxmlformats-package.relationships+xml"/>
  <Override PartName="/ppt/slides/_rels/slide30.xml.rels" ContentType="application/vnd.openxmlformats-package.relationships+xml"/>
  <Override PartName="/ppt/slides/_rels/slide24.xml.rels" ContentType="application/vnd.openxmlformats-package.relationships+xml"/>
  <Override PartName="/ppt/slides/_rels/slide23.xml.rels" ContentType="application/vnd.openxmlformats-package.relationships+xml"/>
  <Override PartName="/ppt/slides/_rels/slide22.xml.rels" ContentType="application/vnd.openxmlformats-package.relationships+xml"/>
  <Override PartName="/ppt/slides/_rels/slide21.xml.rels" ContentType="application/vnd.openxmlformats-package.relationships+xml"/>
  <Override PartName="/ppt/slides/_rels/slide20.xml.rels" ContentType="application/vnd.openxmlformats-package.relationships+xml"/>
  <Override PartName="/ppt/slides/_rels/slide19.xml.rels" ContentType="application/vnd.openxmlformats-package.relationships+xml"/>
  <Override PartName="/ppt/slides/_rels/slide18.xml.rels" ContentType="application/vnd.openxmlformats-package.relationships+xml"/>
  <Override PartName="/ppt/slides/_rels/slide1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3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33.xml.rels" ContentType="application/vnd.openxmlformats-package.relationships+xml"/>
  <Override PartName="/ppt/slides/_rels/slide1.xml.rels" ContentType="application/vnd.openxmlformats-package.relationships+xml"/>
  <Override PartName="/ppt/slides/_rels/slide9.xml.rels" ContentType="application/vnd.openxmlformats-package.relationships+xml"/>
  <Override PartName="/ppt/slides/_rels/slide34.xml.rels" ContentType="application/vnd.openxmlformats-package.relationships+xml"/>
  <Override PartName="/ppt/slides/_rels/slide2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35.xml" ContentType="application/vnd.openxmlformats-officedocument.presentationml.slide+xml"/>
  <Override PartName="/ppt/slides/slide34.xml" ContentType="application/vnd.openxmlformats-officedocument.presentationml.slide+xml"/>
  <Override PartName="/ppt/slides/slide33.xml" ContentType="application/vnd.openxmlformats-officedocument.presentationml.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</p:sldIdLst>
  <p:sldSz cx="9144000" cy="5143500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6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7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9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4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5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6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1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5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9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6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7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2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3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4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Google Shape;18;p7" descr=""/>
          <p:cNvPicPr/>
          <p:nvPr/>
        </p:nvPicPr>
        <p:blipFill>
          <a:blip r:embed="rId2"/>
          <a:stretch/>
        </p:blipFill>
        <p:spPr>
          <a:xfrm>
            <a:off x="2757960" y="1287720"/>
            <a:ext cx="3626280" cy="1838880"/>
          </a:xfrm>
          <a:prstGeom prst="rect">
            <a:avLst/>
          </a:prstGeom>
          <a:ln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5500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7;p2" descr=""/>
          <p:cNvPicPr/>
          <p:nvPr/>
        </p:nvPicPr>
        <p:blipFill>
          <a:blip r:embed="rId2"/>
          <a:stretch/>
        </p:blipFill>
        <p:spPr>
          <a:xfrm>
            <a:off x="7902360" y="4477680"/>
            <a:ext cx="845640" cy="421920"/>
          </a:xfrm>
          <a:prstGeom prst="rect">
            <a:avLst/>
          </a:prstGeom>
          <a:ln>
            <a:noFill/>
          </a:ln>
        </p:spPr>
      </p:pic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12;p4" descr=""/>
          <p:cNvPicPr/>
          <p:nvPr/>
        </p:nvPicPr>
        <p:blipFill>
          <a:blip r:embed="rId2"/>
          <a:srcRect l="0" t="719" r="0" b="719"/>
          <a:stretch/>
        </p:blipFill>
        <p:spPr>
          <a:xfrm>
            <a:off x="7957800" y="4505400"/>
            <a:ext cx="734760" cy="366840"/>
          </a:xfrm>
          <a:prstGeom prst="rect">
            <a:avLst/>
          </a:prstGeom>
          <a:ln>
            <a:noFill/>
          </a:ln>
        </p:spPr>
      </p:pic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Cli</a:t>
            </a:r>
            <a:r>
              <a:rPr b="0" lang="en-US" sz="4400" spc="-1" strike="noStrike">
                <a:latin typeface="Arial"/>
              </a:rPr>
              <a:t>ck </a:t>
            </a:r>
            <a:r>
              <a:rPr b="0" lang="en-US" sz="4400" spc="-1" strike="noStrike">
                <a:latin typeface="Arial"/>
              </a:rPr>
              <a:t>to </a:t>
            </a:r>
            <a:r>
              <a:rPr b="0" lang="en-US" sz="4400" spc="-1" strike="noStrike">
                <a:latin typeface="Arial"/>
              </a:rPr>
              <a:t>ed</a:t>
            </a:r>
            <a:r>
              <a:rPr b="0" lang="en-US" sz="4400" spc="-1" strike="noStrike">
                <a:latin typeface="Arial"/>
              </a:rPr>
              <a:t>it </a:t>
            </a:r>
            <a:r>
              <a:rPr b="0" lang="en-US" sz="4400" spc="-1" strike="noStrike">
                <a:latin typeface="Arial"/>
              </a:rPr>
              <a:t>th</a:t>
            </a:r>
            <a:r>
              <a:rPr b="0" lang="en-US" sz="4400" spc="-1" strike="noStrike">
                <a:latin typeface="Arial"/>
              </a:rPr>
              <a:t>e </a:t>
            </a:r>
            <a:r>
              <a:rPr b="0" lang="en-US" sz="4400" spc="-1" strike="noStrike">
                <a:latin typeface="Arial"/>
              </a:rPr>
              <a:t>titl</a:t>
            </a:r>
            <a:r>
              <a:rPr b="0" lang="en-US" sz="4400" spc="-1" strike="noStrike">
                <a:latin typeface="Arial"/>
              </a:rPr>
              <a:t>e </a:t>
            </a:r>
            <a:r>
              <a:rPr b="0" lang="en-US" sz="4400" spc="-1" strike="noStrike">
                <a:latin typeface="Arial"/>
              </a:rPr>
              <a:t>te</a:t>
            </a:r>
            <a:r>
              <a:rPr b="0" lang="en-US" sz="4400" spc="-1" strike="noStrike">
                <a:latin typeface="Arial"/>
              </a:rPr>
              <a:t>xt </a:t>
            </a:r>
            <a:r>
              <a:rPr b="0" lang="en-US" sz="4400" spc="-1" strike="noStrike">
                <a:latin typeface="Arial"/>
              </a:rPr>
              <a:t>for</a:t>
            </a:r>
            <a:r>
              <a:rPr b="0" lang="en-US" sz="4400" spc="-1" strike="noStrike">
                <a:latin typeface="Arial"/>
              </a:rPr>
              <a:t>m</a:t>
            </a:r>
            <a:r>
              <a:rPr b="0" lang="en-US" sz="4400" spc="-1" strike="noStrike">
                <a:latin typeface="Arial"/>
              </a:rPr>
              <a:t>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5500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Click </a:t>
            </a:r>
            <a:r>
              <a:rPr b="0" lang="en-US" sz="4400" spc="-1" strike="noStrike">
                <a:latin typeface="Arial"/>
              </a:rPr>
              <a:t>to edit </a:t>
            </a:r>
            <a:r>
              <a:rPr b="0" lang="en-US" sz="4400" spc="-1" strike="noStrike">
                <a:latin typeface="Arial"/>
              </a:rPr>
              <a:t>the title </a:t>
            </a:r>
            <a:r>
              <a:rPr b="0" lang="en-US" sz="4400" spc="-1" strike="noStrike">
                <a:latin typeface="Arial"/>
              </a:rPr>
              <a:t>text </a:t>
            </a:r>
            <a:r>
              <a:rPr b="0" lang="en-US" sz="4400" spc="-1" strike="noStrike">
                <a:latin typeface="Arial"/>
              </a:rPr>
              <a:t>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6;p6" descr=""/>
          <p:cNvPicPr/>
          <p:nvPr/>
        </p:nvPicPr>
        <p:blipFill>
          <a:blip r:embed="rId2"/>
          <a:srcRect l="0" t="719" r="0" b="719"/>
          <a:stretch/>
        </p:blipFill>
        <p:spPr>
          <a:xfrm>
            <a:off x="4203720" y="3693960"/>
            <a:ext cx="734760" cy="366840"/>
          </a:xfrm>
          <a:prstGeom prst="rect">
            <a:avLst/>
          </a:prstGeom>
          <a:ln>
            <a:noFill/>
          </a:ln>
        </p:spPr>
      </p:pic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jpeg"/><Relationship Id="rId6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2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2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hyperlink" Target="https://www.bzarg.com/p/how-a-kalman-filter-works-in-pictures/" TargetMode="External"/><Relationship Id="rId3" Type="http://schemas.openxmlformats.org/officeDocument/2006/relationships/slideLayout" Target="../slideLayouts/slideLayout2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2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2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2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2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2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2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2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2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25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25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25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slideLayout" Target="../slideLayouts/slideLayout25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slideLayout" Target="../slideLayouts/slideLayout37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slideLayout" Target="../slideLayouts/slideLayout37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hyperlink" Target="https://www.mathworks.com/videos/understanding-kalman-filters-part-3-optimal-state-estimator--1490710645421.html" TargetMode="External"/><Relationship Id="rId3" Type="http://schemas.openxmlformats.org/officeDocument/2006/relationships/slideLayout" Target="../slideLayouts/slideLayout37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30.png"/><Relationship Id="rId3" Type="http://schemas.openxmlformats.org/officeDocument/2006/relationships/hyperlink" Target="https://www.codeproject.com/Articles/865934/Object-Tracking-Particle-Filter-with-Ease" TargetMode="External"/><Relationship Id="rId4" Type="http://schemas.openxmlformats.org/officeDocument/2006/relationships/slideLayout" Target="../slideLayouts/slideLayout25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slideLayout" Target="../slideLayouts/slideLayout37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Layout" Target="../slideLayouts/slideLayout37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33.jpeg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7" Type="http://schemas.openxmlformats.org/officeDocument/2006/relationships/image" Target="../media/image39.png"/><Relationship Id="rId8" Type="http://schemas.openxmlformats.org/officeDocument/2006/relationships/image" Target="../media/image40.png"/><Relationship Id="rId9" Type="http://schemas.openxmlformats.org/officeDocument/2006/relationships/image" Target="../media/image41.png"/><Relationship Id="rId10" Type="http://schemas.openxmlformats.org/officeDocument/2006/relationships/image" Target="../media/image42.png"/><Relationship Id="rId11" Type="http://schemas.openxmlformats.org/officeDocument/2006/relationships/image" Target="../media/image43.png"/><Relationship Id="rId12" Type="http://schemas.openxmlformats.org/officeDocument/2006/relationships/image" Target="../media/image44.png"/><Relationship Id="rId13" Type="http://schemas.openxmlformats.org/officeDocument/2006/relationships/image" Target="../media/image45.png"/><Relationship Id="rId14" Type="http://schemas.openxmlformats.org/officeDocument/2006/relationships/image" Target="../media/image46.png"/><Relationship Id="rId15" Type="http://schemas.openxmlformats.org/officeDocument/2006/relationships/image" Target="../media/image47.png"/><Relationship Id="rId16" Type="http://schemas.openxmlformats.org/officeDocument/2006/relationships/image" Target="../media/image48.png"/><Relationship Id="rId17" Type="http://schemas.openxmlformats.org/officeDocument/2006/relationships/image" Target="../media/image49.png"/><Relationship Id="rId18" Type="http://schemas.openxmlformats.org/officeDocument/2006/relationships/image" Target="../media/image50.png"/><Relationship Id="rId19" Type="http://schemas.openxmlformats.org/officeDocument/2006/relationships/image" Target="../media/image51.png"/><Relationship Id="rId20" Type="http://schemas.openxmlformats.org/officeDocument/2006/relationships/image" Target="../media/image52.png"/><Relationship Id="rId21" Type="http://schemas.openxmlformats.org/officeDocument/2006/relationships/image" Target="../media/image53.png"/><Relationship Id="rId22" Type="http://schemas.openxmlformats.org/officeDocument/2006/relationships/image" Target="../media/image54.png"/><Relationship Id="rId23" Type="http://schemas.openxmlformats.org/officeDocument/2006/relationships/image" Target="../media/image55.png"/><Relationship Id="rId24" Type="http://schemas.openxmlformats.org/officeDocument/2006/relationships/image" Target="../media/image56.png"/><Relationship Id="rId25" Type="http://schemas.openxmlformats.org/officeDocument/2006/relationships/image" Target="../media/image57.png"/><Relationship Id="rId26" Type="http://schemas.openxmlformats.org/officeDocument/2006/relationships/image" Target="../media/image58.png"/><Relationship Id="rId27" Type="http://schemas.openxmlformats.org/officeDocument/2006/relationships/slideLayout" Target="../slideLayouts/slideLayout25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59.png"/><Relationship Id="rId2" Type="http://schemas.openxmlformats.org/officeDocument/2006/relationships/slideLayout" Target="../slideLayouts/slideLayout37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60.png"/><Relationship Id="rId2" Type="http://schemas.openxmlformats.org/officeDocument/2006/relationships/image" Target="../media/image61.png"/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Relationship Id="rId8" Type="http://schemas.openxmlformats.org/officeDocument/2006/relationships/image" Target="../media/image67.png"/><Relationship Id="rId9" Type="http://schemas.openxmlformats.org/officeDocument/2006/relationships/image" Target="../media/image68.png"/><Relationship Id="rId10" Type="http://schemas.openxmlformats.org/officeDocument/2006/relationships/image" Target="../media/image69.png"/><Relationship Id="rId11" Type="http://schemas.openxmlformats.org/officeDocument/2006/relationships/image" Target="../media/image70.png"/><Relationship Id="rId12" Type="http://schemas.openxmlformats.org/officeDocument/2006/relationships/image" Target="../media/image71.png"/><Relationship Id="rId13" Type="http://schemas.openxmlformats.org/officeDocument/2006/relationships/slideLayout" Target="../slideLayouts/slideLayout25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72.png"/><Relationship Id="rId2" Type="http://schemas.openxmlformats.org/officeDocument/2006/relationships/slideLayout" Target="../slideLayouts/slideLayout37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73.png"/><Relationship Id="rId2" Type="http://schemas.openxmlformats.org/officeDocument/2006/relationships/slideLayout" Target="../slideLayouts/slideLayout37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74.png"/><Relationship Id="rId2" Type="http://schemas.openxmlformats.org/officeDocument/2006/relationships/slideLayout" Target="../slideLayouts/slideLayout37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75.png"/><Relationship Id="rId2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CustomShape 1"/>
          <p:cNvSpPr/>
          <p:nvPr/>
        </p:nvSpPr>
        <p:spPr>
          <a:xfrm>
            <a:off x="450000" y="4215240"/>
            <a:ext cx="8242560" cy="566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0000" bIns="90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5500ff"/>
                </a:solidFill>
                <a:latin typeface="Montserrat Black"/>
                <a:ea typeface="Montserrat Black"/>
              </a:rPr>
              <a:t>Nome Sobrenome.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Montserrat ExtraLight"/>
                <a:ea typeface="Montserrat ExtraLight"/>
              </a:rPr>
              <a:t>Time time time time time time. 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</p:txBody>
      </p:sp>
      <p:pic>
        <p:nvPicPr>
          <p:cNvPr id="195" name="Google Shape;25;p9" descr=""/>
          <p:cNvPicPr/>
          <p:nvPr/>
        </p:nvPicPr>
        <p:blipFill>
          <a:blip r:embed="rId1"/>
          <a:stretch/>
        </p:blipFill>
        <p:spPr>
          <a:xfrm>
            <a:off x="152280" y="152280"/>
            <a:ext cx="8990280" cy="49896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CustomShape 1"/>
          <p:cNvSpPr/>
          <p:nvPr/>
        </p:nvSpPr>
        <p:spPr>
          <a:xfrm>
            <a:off x="4838400" y="450000"/>
            <a:ext cx="3755160" cy="658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3000" spc="-1" strike="noStrike">
                <a:solidFill>
                  <a:srgbClr val="ffffff"/>
                </a:solidFill>
                <a:latin typeface="Montserrat Black"/>
                <a:ea typeface="Montserrat Black"/>
              </a:rPr>
              <a:t>About Me</a:t>
            </a:r>
            <a:endParaRPr b="0" lang="en-US" sz="3000" spc="-1" strike="noStrike">
              <a:latin typeface="Arial"/>
            </a:endParaRPr>
          </a:p>
        </p:txBody>
      </p:sp>
      <p:sp>
        <p:nvSpPr>
          <p:cNvPr id="197" name="CustomShape 2"/>
          <p:cNvSpPr/>
          <p:nvPr/>
        </p:nvSpPr>
        <p:spPr>
          <a:xfrm>
            <a:off x="4838400" y="1143000"/>
            <a:ext cx="4074120" cy="3402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0000" bIns="90000"/>
          <a:p>
            <a:pPr marL="219600" indent="-21852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1" lang="en-US" sz="1800" spc="-1" strike="noStrike">
                <a:latin typeface="Montserrat"/>
                <a:ea typeface="Montserrat"/>
              </a:rPr>
              <a:t>Graduated St. Louis University with a BS in Biomedical Engineering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marL="219600" indent="-21852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1" lang="en-US" sz="1800" spc="-1" strike="noStrike">
                <a:latin typeface="Montserrat"/>
                <a:ea typeface="Montserrat"/>
              </a:rPr>
              <a:t>Currently doing my masters in Computer Science at Georgia Tech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marL="219600" indent="-21852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1" lang="en-US" sz="1800" spc="-1" strike="noStrike">
                <a:latin typeface="Montserrat"/>
                <a:ea typeface="Montserrat"/>
              </a:rPr>
              <a:t>Work at Idwall with R&amp;D, focus in computer vision</a:t>
            </a:r>
            <a:endParaRPr b="0" lang="en-US" sz="1800" spc="-1" strike="noStrike">
              <a:latin typeface="Arial"/>
            </a:endParaRPr>
          </a:p>
          <a:p>
            <a:pPr lvl="1" marL="432000" indent="-21492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1" lang="en-US" sz="1800" spc="-1" strike="noStrike">
                <a:latin typeface="Montserrat"/>
                <a:ea typeface="Montserrat"/>
              </a:rPr>
              <a:t>We’re Hiring :)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15000"/>
              </a:lnSpc>
            </a:pPr>
            <a:endParaRPr b="0" lang="en-US" sz="1800" spc="-1" strike="noStrike">
              <a:latin typeface="Arial"/>
            </a:endParaRPr>
          </a:p>
        </p:txBody>
      </p:sp>
      <p:sp>
        <p:nvSpPr>
          <p:cNvPr id="198" name="CustomShape 3"/>
          <p:cNvSpPr/>
          <p:nvPr/>
        </p:nvSpPr>
        <p:spPr>
          <a:xfrm>
            <a:off x="550080" y="849600"/>
            <a:ext cx="3755160" cy="3443040"/>
          </a:xfrm>
          <a:prstGeom prst="rect">
            <a:avLst/>
          </a:prstGeom>
          <a:noFill/>
          <a:ln cap="rnd" w="9360">
            <a:solidFill>
              <a:srgbClr val="ffffff"/>
            </a:solidFill>
            <a:custDash>
              <a:ds d="100000" sp="800000"/>
            </a:custDash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99" name="Google Shape;33;p10" descr=""/>
          <p:cNvPicPr/>
          <p:nvPr/>
        </p:nvPicPr>
        <p:blipFill>
          <a:blip r:embed="rId1"/>
          <a:srcRect l="0" t="0" r="89634" b="78369"/>
          <a:stretch/>
        </p:blipFill>
        <p:spPr>
          <a:xfrm>
            <a:off x="0" y="0"/>
            <a:ext cx="942480" cy="1108800"/>
          </a:xfrm>
          <a:prstGeom prst="rect">
            <a:avLst/>
          </a:prstGeom>
          <a:ln>
            <a:noFill/>
          </a:ln>
        </p:spPr>
      </p:pic>
      <p:pic>
        <p:nvPicPr>
          <p:cNvPr id="200" name="Google Shape;34;p10" descr=""/>
          <p:cNvPicPr/>
          <p:nvPr/>
        </p:nvPicPr>
        <p:blipFill>
          <a:blip r:embed="rId2"/>
          <a:srcRect l="42644" t="4868" r="48256" b="78369"/>
          <a:stretch/>
        </p:blipFill>
        <p:spPr>
          <a:xfrm>
            <a:off x="3900960" y="250560"/>
            <a:ext cx="826920" cy="858600"/>
          </a:xfrm>
          <a:prstGeom prst="rect">
            <a:avLst/>
          </a:prstGeom>
          <a:ln>
            <a:noFill/>
          </a:ln>
        </p:spPr>
      </p:pic>
      <p:pic>
        <p:nvPicPr>
          <p:cNvPr id="201" name="Google Shape;35;p10" descr=""/>
          <p:cNvPicPr/>
          <p:nvPr/>
        </p:nvPicPr>
        <p:blipFill>
          <a:blip r:embed="rId3"/>
          <a:srcRect l="1264" t="78369" r="88372" b="4868"/>
          <a:stretch/>
        </p:blipFill>
        <p:spPr>
          <a:xfrm>
            <a:off x="115560" y="4033080"/>
            <a:ext cx="942480" cy="858600"/>
          </a:xfrm>
          <a:prstGeom prst="rect">
            <a:avLst/>
          </a:prstGeom>
          <a:ln>
            <a:noFill/>
          </a:ln>
        </p:spPr>
      </p:pic>
      <p:pic>
        <p:nvPicPr>
          <p:cNvPr id="202" name="Google Shape;36;p10" descr=""/>
          <p:cNvPicPr/>
          <p:nvPr/>
        </p:nvPicPr>
        <p:blipFill>
          <a:blip r:embed="rId4"/>
          <a:srcRect l="42644" t="78369" r="46992" b="0"/>
          <a:stretch/>
        </p:blipFill>
        <p:spPr>
          <a:xfrm>
            <a:off x="3900960" y="4033080"/>
            <a:ext cx="942480" cy="1108800"/>
          </a:xfrm>
          <a:prstGeom prst="rect">
            <a:avLst/>
          </a:prstGeom>
          <a:ln>
            <a:noFill/>
          </a:ln>
        </p:spPr>
      </p:pic>
      <p:pic>
        <p:nvPicPr>
          <p:cNvPr id="203" name="Google Shape;37;p10" descr=""/>
          <p:cNvPicPr/>
          <p:nvPr/>
        </p:nvPicPr>
        <p:blipFill>
          <a:blip r:embed="rId5"/>
          <a:stretch/>
        </p:blipFill>
        <p:spPr>
          <a:xfrm>
            <a:off x="550080" y="849600"/>
            <a:ext cx="3755160" cy="3443040"/>
          </a:xfrm>
          <a:prstGeom prst="rect">
            <a:avLst/>
          </a:prstGeom>
          <a:ln cap="rnd" w="9360">
            <a:solidFill>
              <a:srgbClr val="ffffff"/>
            </a:solidFill>
            <a:custDash>
              <a:ds d="100000" sp="800000"/>
            </a:custDash>
            <a:round/>
          </a:ln>
        </p:spPr>
      </p:pic>
    </p:spTree>
  </p:cSld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CustomShape 1"/>
          <p:cNvSpPr/>
          <p:nvPr/>
        </p:nvSpPr>
        <p:spPr>
          <a:xfrm>
            <a:off x="48600" y="1363320"/>
            <a:ext cx="9016920" cy="3040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 algn="ctr">
              <a:lnSpc>
                <a:spcPct val="100000"/>
              </a:lnSpc>
            </a:pPr>
            <a:r>
              <a:rPr b="0" lang="en-US" sz="6000" spc="-1" strike="noStrike">
                <a:solidFill>
                  <a:srgbClr val="5500ff"/>
                </a:solidFill>
                <a:latin typeface="Montserrat Black"/>
                <a:ea typeface="Montserrat Black"/>
              </a:rPr>
              <a:t>Object Tracking In Computer Vision </a:t>
            </a:r>
            <a:endParaRPr b="0" lang="en-US" sz="6000" spc="-1" strike="noStrike">
              <a:latin typeface="Arial"/>
            </a:endParaRPr>
          </a:p>
        </p:txBody>
      </p:sp>
    </p:spTree>
  </p:cSld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CustomShape 1"/>
          <p:cNvSpPr/>
          <p:nvPr/>
        </p:nvSpPr>
        <p:spPr>
          <a:xfrm>
            <a:off x="450000" y="1560240"/>
            <a:ext cx="3854160" cy="3221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0000" bIns="90000"/>
          <a:p>
            <a:pPr>
              <a:lnSpc>
                <a:spcPct val="100000"/>
              </a:lnSpc>
            </a:pPr>
            <a:r>
              <a:rPr b="1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Detection 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400" spc="-1" strike="noStrike">
              <a:latin typeface="Arial"/>
            </a:endParaRPr>
          </a:p>
          <a:p>
            <a:pPr>
              <a:lnSpc>
                <a:spcPct val="115000"/>
              </a:lnSpc>
            </a:pPr>
            <a:r>
              <a:rPr b="0" lang="en-US" sz="1200" spc="-1" strike="noStrike">
                <a:solidFill>
                  <a:srgbClr val="000000"/>
                </a:solidFill>
                <a:latin typeface="Montserrat"/>
                <a:ea typeface="Montserrat"/>
              </a:rPr>
              <a:t>Detect object independently in each Frame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206" name="CustomShape 2"/>
          <p:cNvSpPr/>
          <p:nvPr/>
        </p:nvSpPr>
        <p:spPr>
          <a:xfrm>
            <a:off x="450000" y="450000"/>
            <a:ext cx="8242560" cy="784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5500ff"/>
                </a:solidFill>
                <a:latin typeface="Montserrat Black"/>
                <a:ea typeface="Montserrat Black"/>
              </a:rPr>
              <a:t>Det</a:t>
            </a:r>
            <a:r>
              <a:rPr b="0" lang="en-US" sz="3600" spc="-1" strike="noStrike">
                <a:solidFill>
                  <a:srgbClr val="5500ff"/>
                </a:solidFill>
                <a:latin typeface="Montserrat Black"/>
                <a:ea typeface="Montserrat Black"/>
              </a:rPr>
              <a:t>ecti</a:t>
            </a:r>
            <a:r>
              <a:rPr b="0" lang="en-US" sz="3600" spc="-1" strike="noStrike">
                <a:solidFill>
                  <a:srgbClr val="5500ff"/>
                </a:solidFill>
                <a:latin typeface="Montserrat Black"/>
                <a:ea typeface="Montserrat Black"/>
              </a:rPr>
              <a:t>on </a:t>
            </a:r>
            <a:r>
              <a:rPr b="0" lang="en-US" sz="3600" spc="-1" strike="noStrike">
                <a:solidFill>
                  <a:srgbClr val="5500ff"/>
                </a:solidFill>
                <a:latin typeface="Montserrat Black"/>
                <a:ea typeface="Montserrat Black"/>
              </a:rPr>
              <a:t>Vs </a:t>
            </a:r>
            <a:r>
              <a:rPr b="0" lang="en-US" sz="3600" spc="-1" strike="noStrike">
                <a:solidFill>
                  <a:srgbClr val="5500ff"/>
                </a:solidFill>
                <a:latin typeface="Montserrat Black"/>
                <a:ea typeface="Montserrat Black"/>
              </a:rPr>
              <a:t>Trac</a:t>
            </a:r>
            <a:r>
              <a:rPr b="0" lang="en-US" sz="3600" spc="-1" strike="noStrike">
                <a:solidFill>
                  <a:srgbClr val="5500ff"/>
                </a:solidFill>
                <a:latin typeface="Montserrat Black"/>
                <a:ea typeface="Montserrat Black"/>
              </a:rPr>
              <a:t>king 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207" name="CustomShape 3"/>
          <p:cNvSpPr/>
          <p:nvPr/>
        </p:nvSpPr>
        <p:spPr>
          <a:xfrm>
            <a:off x="4754880" y="1554480"/>
            <a:ext cx="3854160" cy="3100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0000" bIns="90000"/>
          <a:p>
            <a:pPr>
              <a:lnSpc>
                <a:spcPct val="100000"/>
              </a:lnSpc>
            </a:pPr>
            <a:r>
              <a:rPr b="1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Tracking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15000"/>
              </a:lnSpc>
            </a:pPr>
            <a:endParaRPr b="0" lang="en-US" sz="1400" spc="-1" strike="noStrike">
              <a:latin typeface="Arial"/>
            </a:endParaRPr>
          </a:p>
          <a:p>
            <a:pPr>
              <a:lnSpc>
                <a:spcPct val="115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Predict the </a:t>
            </a:r>
            <a:r>
              <a:rPr b="0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new </a:t>
            </a:r>
            <a:r>
              <a:rPr b="0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location of </a:t>
            </a:r>
            <a:r>
              <a:rPr b="0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the object </a:t>
            </a:r>
            <a:r>
              <a:rPr b="0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in the next </a:t>
            </a:r>
            <a:r>
              <a:rPr b="0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frame </a:t>
            </a:r>
            <a:r>
              <a:rPr b="0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using </a:t>
            </a:r>
            <a:r>
              <a:rPr b="0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estimated </a:t>
            </a:r>
            <a:r>
              <a:rPr b="0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dynamics.  </a:t>
            </a:r>
            <a:r>
              <a:rPr b="0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Then </a:t>
            </a:r>
            <a:r>
              <a:rPr b="0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update </a:t>
            </a:r>
            <a:r>
              <a:rPr b="0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based </a:t>
            </a:r>
            <a:r>
              <a:rPr b="0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upon </a:t>
            </a:r>
            <a:r>
              <a:rPr b="0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measurem</a:t>
            </a:r>
            <a:r>
              <a:rPr b="0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ents.</a:t>
            </a:r>
            <a:endParaRPr b="0" lang="en-US" sz="1400" spc="-1" strike="noStrike">
              <a:latin typeface="Arial"/>
            </a:endParaRPr>
          </a:p>
          <a:p>
            <a:pPr marL="216000" indent="-214920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Restricts </a:t>
            </a:r>
            <a:r>
              <a:rPr b="0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Search</a:t>
            </a:r>
            <a:endParaRPr b="0" lang="en-US" sz="1400" spc="-1" strike="noStrike">
              <a:latin typeface="Arial"/>
            </a:endParaRPr>
          </a:p>
          <a:p>
            <a:pPr marL="216000" indent="-214920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Get </a:t>
            </a:r>
            <a:r>
              <a:rPr b="0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improve</a:t>
            </a:r>
            <a:r>
              <a:rPr b="0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d </a:t>
            </a:r>
            <a:r>
              <a:rPr b="0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estimate</a:t>
            </a:r>
            <a:r>
              <a:rPr b="0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s since </a:t>
            </a:r>
            <a:r>
              <a:rPr b="0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measure</a:t>
            </a:r>
            <a:r>
              <a:rPr b="0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ment </a:t>
            </a:r>
            <a:r>
              <a:rPr b="0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noise is </a:t>
            </a:r>
            <a:r>
              <a:rPr b="0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tempere</a:t>
            </a:r>
            <a:r>
              <a:rPr b="0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d by </a:t>
            </a:r>
            <a:r>
              <a:rPr b="0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priors</a:t>
            </a:r>
            <a:endParaRPr b="0" lang="en-US" sz="1400" spc="-1" strike="noStrike">
              <a:latin typeface="Arial"/>
            </a:endParaRPr>
          </a:p>
          <a:p>
            <a:pPr marL="216000" indent="-214920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Makes </a:t>
            </a:r>
            <a:r>
              <a:rPr b="0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the </a:t>
            </a:r>
            <a:r>
              <a:rPr b="0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assumpt</a:t>
            </a:r>
            <a:r>
              <a:rPr b="0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ion of </a:t>
            </a:r>
            <a:r>
              <a:rPr b="0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continuo</a:t>
            </a:r>
            <a:r>
              <a:rPr b="0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us </a:t>
            </a:r>
            <a:r>
              <a:rPr b="0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motion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15000"/>
              </a:lnSpc>
            </a:pPr>
            <a:endParaRPr b="0" lang="en-US" sz="1400" spc="-1" strike="noStrike">
              <a:latin typeface="Arial"/>
            </a:endParaRPr>
          </a:p>
        </p:txBody>
      </p:sp>
      <p:pic>
        <p:nvPicPr>
          <p:cNvPr id="208" name="" descr=""/>
          <p:cNvPicPr/>
          <p:nvPr/>
        </p:nvPicPr>
        <p:blipFill>
          <a:blip r:embed="rId1"/>
          <a:stretch/>
        </p:blipFill>
        <p:spPr>
          <a:xfrm>
            <a:off x="822960" y="2834640"/>
            <a:ext cx="3069000" cy="17161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CustomShape 1"/>
          <p:cNvSpPr/>
          <p:nvPr/>
        </p:nvSpPr>
        <p:spPr>
          <a:xfrm>
            <a:off x="450000" y="1560240"/>
            <a:ext cx="3854160" cy="3221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0000" bIns="90000"/>
          <a:p>
            <a:pPr>
              <a:lnSpc>
                <a:spcPct val="100000"/>
              </a:lnSpc>
            </a:pPr>
            <a:r>
              <a:rPr b="1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Tracking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200" spc="-1" strike="noStrike">
                <a:solidFill>
                  <a:srgbClr val="000000"/>
                </a:solidFill>
                <a:latin typeface="Montserrat"/>
                <a:ea typeface="Montserrat"/>
              </a:rPr>
              <a:t>Given a Model of expected motion, predict where the object will occur in the next frame, even before seeing the image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200" spc="-1" strike="noStrike">
              <a:latin typeface="Arial"/>
            </a:endParaRP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latin typeface="Montserrat"/>
                <a:ea typeface="Montserrat"/>
              </a:rPr>
              <a:t>Restrict Search for the object</a:t>
            </a:r>
            <a:endParaRPr b="0" lang="en-US" sz="1200" spc="-1" strike="noStrike">
              <a:latin typeface="Arial"/>
            </a:endParaRP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latin typeface="Montserrat"/>
                <a:ea typeface="Montserrat"/>
              </a:rPr>
              <a:t>Improved estimates since measurement noise is reduced by trajectory smoothness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450000" y="450000"/>
            <a:ext cx="8242560" cy="784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5500ff"/>
                </a:solidFill>
                <a:latin typeface="Montserrat Black"/>
                <a:ea typeface="Montserrat Black"/>
              </a:rPr>
              <a:t>What is it?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211" name="CustomShape 3"/>
          <p:cNvSpPr/>
          <p:nvPr/>
        </p:nvSpPr>
        <p:spPr>
          <a:xfrm>
            <a:off x="4831560" y="1554480"/>
            <a:ext cx="3854160" cy="3100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0000" bIns="90000"/>
          <a:p>
            <a:pPr>
              <a:lnSpc>
                <a:spcPct val="100000"/>
              </a:lnSpc>
            </a:pPr>
            <a:r>
              <a:rPr b="1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Challenges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400" spc="-1" strike="noStrike">
              <a:latin typeface="Arial"/>
            </a:endParaRPr>
          </a:p>
          <a:p>
            <a:pPr marL="216000" indent="-214920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latin typeface="Montserrat"/>
                <a:ea typeface="Montserrat"/>
              </a:rPr>
              <a:t>Want to take dynamics into account</a:t>
            </a:r>
            <a:endParaRPr b="0" lang="en-US" sz="1200" spc="-1" strike="noStrike">
              <a:latin typeface="Arial"/>
            </a:endParaRPr>
          </a:p>
          <a:p>
            <a:pPr marL="216000" indent="-214920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latin typeface="Montserrat"/>
                <a:ea typeface="Montserrat"/>
              </a:rPr>
              <a:t>Errors compound</a:t>
            </a:r>
            <a:endParaRPr b="0" lang="en-US" sz="1200" spc="-1" strike="noStrike">
              <a:latin typeface="Arial"/>
            </a:endParaRPr>
          </a:p>
          <a:p>
            <a:pPr marL="216000" indent="-214920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000000"/>
                </a:solidFill>
                <a:latin typeface="Montserrat"/>
                <a:ea typeface="Montserrat"/>
              </a:rPr>
              <a:t>Occlusion and Disocclusion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15000"/>
              </a:lnSpc>
            </a:pPr>
            <a:endParaRPr b="0" lang="en-US" sz="1200" spc="-1" strike="noStrike">
              <a:latin typeface="Arial"/>
            </a:endParaRPr>
          </a:p>
        </p:txBody>
      </p:sp>
    </p:spTree>
  </p:cSld>
  <p:timing>
    <p:tnLst>
      <p:par>
        <p:cTn id="9" dur="indefinite" restart="never" nodeType="tmRoot">
          <p:childTnLst>
            <p:seq>
              <p:cTn id="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CustomShape 1"/>
          <p:cNvSpPr/>
          <p:nvPr/>
        </p:nvSpPr>
        <p:spPr>
          <a:xfrm>
            <a:off x="122400" y="1746720"/>
            <a:ext cx="1197360" cy="171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7200" spc="-1" strike="noStrike">
                <a:solidFill>
                  <a:srgbClr val="d9d9d9"/>
                </a:solidFill>
                <a:latin typeface="Montserrat Black"/>
                <a:ea typeface="Montserrat Black"/>
              </a:rPr>
              <a:t>1</a:t>
            </a:r>
            <a:endParaRPr b="0" lang="en-US" sz="7200" spc="-1" strike="noStrike">
              <a:latin typeface="Arial"/>
            </a:endParaRPr>
          </a:p>
        </p:txBody>
      </p:sp>
      <p:sp>
        <p:nvSpPr>
          <p:cNvPr id="213" name="CustomShape 2"/>
          <p:cNvSpPr/>
          <p:nvPr/>
        </p:nvSpPr>
        <p:spPr>
          <a:xfrm>
            <a:off x="450000" y="450000"/>
            <a:ext cx="8242560" cy="784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000000"/>
                </a:solidFill>
                <a:latin typeface="Montserrat Black"/>
                <a:ea typeface="Montserrat Black"/>
              </a:rPr>
              <a:t>Different Methods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214" name="CustomShape 3"/>
          <p:cNvSpPr/>
          <p:nvPr/>
        </p:nvSpPr>
        <p:spPr>
          <a:xfrm>
            <a:off x="373680" y="1543680"/>
            <a:ext cx="1985400" cy="117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0000" bIns="90000"/>
          <a:p>
            <a:pPr>
              <a:lnSpc>
                <a:spcPct val="100000"/>
              </a:lnSpc>
            </a:pPr>
            <a:r>
              <a:rPr b="1" lang="en-US" sz="1400" spc="-1" strike="noStrike">
                <a:solidFill>
                  <a:srgbClr val="5500ff"/>
                </a:solidFill>
                <a:latin typeface="Montserrat"/>
                <a:ea typeface="Montserrat"/>
              </a:rPr>
              <a:t>Kalman Filter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15" name="CustomShape 4"/>
          <p:cNvSpPr/>
          <p:nvPr/>
        </p:nvSpPr>
        <p:spPr>
          <a:xfrm>
            <a:off x="2284560" y="1746720"/>
            <a:ext cx="1197360" cy="171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7200" spc="-1" strike="noStrike">
                <a:solidFill>
                  <a:srgbClr val="d9d9d9"/>
                </a:solidFill>
                <a:latin typeface="Montserrat Black"/>
                <a:ea typeface="Montserrat Black"/>
              </a:rPr>
              <a:t>2</a:t>
            </a:r>
            <a:endParaRPr b="0" lang="en-US" sz="7200" spc="-1" strike="noStrike">
              <a:latin typeface="Arial"/>
            </a:endParaRPr>
          </a:p>
        </p:txBody>
      </p:sp>
      <p:sp>
        <p:nvSpPr>
          <p:cNvPr id="216" name="CustomShape 5"/>
          <p:cNvSpPr/>
          <p:nvPr/>
        </p:nvSpPr>
        <p:spPr>
          <a:xfrm>
            <a:off x="2535840" y="1543680"/>
            <a:ext cx="1985400" cy="117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0000" bIns="90000"/>
          <a:p>
            <a:pPr>
              <a:lnSpc>
                <a:spcPct val="100000"/>
              </a:lnSpc>
            </a:pPr>
            <a:r>
              <a:rPr b="1" lang="en-US" sz="1400" spc="-1" strike="noStrike">
                <a:solidFill>
                  <a:srgbClr val="5500ff"/>
                </a:solidFill>
                <a:latin typeface="Montserrat"/>
                <a:ea typeface="Montserrat"/>
              </a:rPr>
              <a:t>Particle Filter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17" name="CustomShape 6"/>
          <p:cNvSpPr/>
          <p:nvPr/>
        </p:nvSpPr>
        <p:spPr>
          <a:xfrm>
            <a:off x="4446360" y="1746720"/>
            <a:ext cx="1197360" cy="171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7200" spc="-1" strike="noStrike">
                <a:solidFill>
                  <a:srgbClr val="d9d9d9"/>
                </a:solidFill>
                <a:latin typeface="Montserrat Black"/>
                <a:ea typeface="Montserrat Black"/>
              </a:rPr>
              <a:t>3</a:t>
            </a:r>
            <a:endParaRPr b="0" lang="en-US" sz="7200" spc="-1" strike="noStrike">
              <a:latin typeface="Arial"/>
            </a:endParaRPr>
          </a:p>
        </p:txBody>
      </p:sp>
      <p:sp>
        <p:nvSpPr>
          <p:cNvPr id="218" name="CustomShape 7"/>
          <p:cNvSpPr/>
          <p:nvPr/>
        </p:nvSpPr>
        <p:spPr>
          <a:xfrm>
            <a:off x="4697640" y="1543680"/>
            <a:ext cx="1985400" cy="117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0000" bIns="90000"/>
          <a:p>
            <a:pPr>
              <a:lnSpc>
                <a:spcPct val="100000"/>
              </a:lnSpc>
            </a:pPr>
            <a:r>
              <a:rPr b="1" lang="en-US" sz="1400" spc="-1" strike="noStrike">
                <a:solidFill>
                  <a:srgbClr val="5500ff"/>
                </a:solidFill>
                <a:latin typeface="Montserrat"/>
                <a:ea typeface="Montserrat"/>
              </a:rPr>
              <a:t>Deep Learning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19" name="CustomShape 8"/>
          <p:cNvSpPr/>
          <p:nvPr/>
        </p:nvSpPr>
        <p:spPr>
          <a:xfrm>
            <a:off x="373680" y="2802960"/>
            <a:ext cx="1985400" cy="171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0000" bIns="90000"/>
          <a:p>
            <a:pPr>
              <a:lnSpc>
                <a:spcPct val="115000"/>
              </a:lnSpc>
            </a:pPr>
            <a:r>
              <a:rPr b="0" lang="en-US" sz="1200" spc="-1" strike="noStrike">
                <a:solidFill>
                  <a:srgbClr val="000000"/>
                </a:solidFill>
                <a:latin typeface="Montserrat"/>
                <a:ea typeface="Montserrat"/>
              </a:rPr>
              <a:t>Method for tracking linear dynamic system with Gaussian noise.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15000"/>
              </a:lnSpc>
            </a:pPr>
            <a:endParaRPr b="0" lang="en-US" sz="1200" spc="-1" strike="noStrike">
              <a:latin typeface="Arial"/>
            </a:endParaRPr>
          </a:p>
        </p:txBody>
      </p:sp>
      <p:sp>
        <p:nvSpPr>
          <p:cNvPr id="220" name="CustomShape 9"/>
          <p:cNvSpPr/>
          <p:nvPr/>
        </p:nvSpPr>
        <p:spPr>
          <a:xfrm>
            <a:off x="2535840" y="2802960"/>
            <a:ext cx="1985400" cy="171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0000" bIns="90000"/>
          <a:p>
            <a:pPr>
              <a:lnSpc>
                <a:spcPct val="115000"/>
              </a:lnSpc>
            </a:pPr>
            <a:r>
              <a:rPr b="0" lang="en-US" sz="1200" spc="-1" strike="noStrike">
                <a:solidFill>
                  <a:srgbClr val="000000"/>
                </a:solidFill>
                <a:latin typeface="Montserrat"/>
                <a:ea typeface="Montserrat"/>
              </a:rPr>
              <a:t>Method of tracking that uses a set of particles/samples to represent the posterior distribution of some stochastic process.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221" name="CustomShape 10"/>
          <p:cNvSpPr/>
          <p:nvPr/>
        </p:nvSpPr>
        <p:spPr>
          <a:xfrm>
            <a:off x="4697640" y="2802960"/>
            <a:ext cx="1985400" cy="171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0000" bIns="90000"/>
          <a:p>
            <a:pPr>
              <a:lnSpc>
                <a:spcPct val="115000"/>
              </a:lnSpc>
            </a:pPr>
            <a:r>
              <a:rPr b="0" lang="en-US" sz="1200" spc="-1" strike="noStrike">
                <a:solidFill>
                  <a:srgbClr val="000000"/>
                </a:solidFill>
                <a:latin typeface="Montserrat"/>
                <a:ea typeface="Montserrat"/>
              </a:rPr>
              <a:t>Use of CNN for object detection and tracking 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222" name="CustomShape 11"/>
          <p:cNvSpPr/>
          <p:nvPr/>
        </p:nvSpPr>
        <p:spPr>
          <a:xfrm>
            <a:off x="6791760" y="1554480"/>
            <a:ext cx="1985400" cy="117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3" name="CustomShape 12"/>
          <p:cNvSpPr/>
          <p:nvPr/>
        </p:nvSpPr>
        <p:spPr>
          <a:xfrm>
            <a:off x="6949440" y="1554480"/>
            <a:ext cx="1985400" cy="117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0000" bIns="90000"/>
          <a:p>
            <a:pPr>
              <a:lnSpc>
                <a:spcPct val="100000"/>
              </a:lnSpc>
            </a:pPr>
            <a:r>
              <a:rPr b="1" lang="en-US" sz="1400" spc="-1" strike="noStrike">
                <a:solidFill>
                  <a:srgbClr val="5500ff"/>
                </a:solidFill>
                <a:latin typeface="Montserrat"/>
                <a:ea typeface="Montserrat"/>
              </a:rPr>
              <a:t>Others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24" name="CustomShape 13"/>
          <p:cNvSpPr/>
          <p:nvPr/>
        </p:nvSpPr>
        <p:spPr>
          <a:xfrm>
            <a:off x="6483240" y="1737360"/>
            <a:ext cx="1197360" cy="171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7200" spc="-1" strike="noStrike">
                <a:solidFill>
                  <a:srgbClr val="d9d9d9"/>
                </a:solidFill>
                <a:latin typeface="Montserrat Black"/>
                <a:ea typeface="Montserrat Black"/>
              </a:rPr>
              <a:t>4</a:t>
            </a:r>
            <a:endParaRPr b="0" lang="en-US" sz="7200" spc="-1" strike="noStrike">
              <a:latin typeface="Arial"/>
            </a:endParaRPr>
          </a:p>
        </p:txBody>
      </p:sp>
      <p:sp>
        <p:nvSpPr>
          <p:cNvPr id="225" name="CustomShape 14"/>
          <p:cNvSpPr/>
          <p:nvPr/>
        </p:nvSpPr>
        <p:spPr>
          <a:xfrm>
            <a:off x="6783120" y="2941920"/>
            <a:ext cx="1720440" cy="1339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200" spc="-1" strike="noStrike">
                <a:solidFill>
                  <a:srgbClr val="000000"/>
                </a:solidFill>
                <a:latin typeface="Montserrat"/>
                <a:ea typeface="Montserrat"/>
              </a:rPr>
              <a:t>Mean shift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200" spc="-1" strike="noStrike">
                <a:solidFill>
                  <a:srgbClr val="000000"/>
                </a:solidFill>
                <a:latin typeface="Montserrat"/>
                <a:ea typeface="Montserrat"/>
              </a:rPr>
              <a:t>Bayes Tracking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200" spc="-1" strike="noStrike">
                <a:solidFill>
                  <a:srgbClr val="000000"/>
                </a:solidFill>
                <a:latin typeface="Montserrat"/>
                <a:ea typeface="Montserrat"/>
              </a:rPr>
              <a:t>SVM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200" spc="-1" strike="noStrike">
                <a:solidFill>
                  <a:srgbClr val="000000"/>
                </a:solidFill>
                <a:latin typeface="Montserrat"/>
                <a:ea typeface="Montserrat"/>
              </a:rPr>
              <a:t>Template Matching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200" spc="-1" strike="noStrike">
                <a:solidFill>
                  <a:srgbClr val="000000"/>
                </a:solidFill>
                <a:latin typeface="Montserrat"/>
                <a:ea typeface="Montserrat"/>
              </a:rPr>
              <a:t>Etc..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200" spc="-1" strike="noStrike">
              <a:latin typeface="Arial"/>
            </a:endParaRPr>
          </a:p>
        </p:txBody>
      </p:sp>
    </p:spTree>
  </p:cSld>
  <p:timing>
    <p:tnLst>
      <p:par>
        <p:cTn id="11" dur="indefinite" restart="never" nodeType="tmRoot">
          <p:childTnLst>
            <p:seq>
              <p:cTn id="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" descr=""/>
          <p:cNvPicPr/>
          <p:nvPr/>
        </p:nvPicPr>
        <p:blipFill>
          <a:blip r:embed="rId1"/>
          <a:stretch/>
        </p:blipFill>
        <p:spPr>
          <a:xfrm>
            <a:off x="24480" y="1371600"/>
            <a:ext cx="9142560" cy="3505680"/>
          </a:xfrm>
          <a:prstGeom prst="rect">
            <a:avLst/>
          </a:prstGeom>
          <a:ln>
            <a:noFill/>
          </a:ln>
        </p:spPr>
      </p:pic>
      <p:sp>
        <p:nvSpPr>
          <p:cNvPr id="227" name="CustomShape 1"/>
          <p:cNvSpPr/>
          <p:nvPr/>
        </p:nvSpPr>
        <p:spPr>
          <a:xfrm>
            <a:off x="450000" y="450000"/>
            <a:ext cx="8242560" cy="784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5500ff"/>
                </a:solidFill>
                <a:latin typeface="Montserrat Black"/>
                <a:ea typeface="Montserrat Black"/>
              </a:rPr>
              <a:t>Kalman Filter</a:t>
            </a:r>
            <a:endParaRPr b="0" lang="en-US" sz="3600" spc="-1" strike="noStrike">
              <a:latin typeface="Arial"/>
            </a:endParaRPr>
          </a:p>
        </p:txBody>
      </p:sp>
    </p:spTree>
  </p:cSld>
  <p:timing>
    <p:tnLst>
      <p:par>
        <p:cTn id="13" dur="indefinite" restart="never" nodeType="tmRoot">
          <p:childTnLst>
            <p:seq>
              <p:cTn id="1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" descr=""/>
          <p:cNvPicPr/>
          <p:nvPr/>
        </p:nvPicPr>
        <p:blipFill>
          <a:blip r:embed="rId1"/>
          <a:stretch/>
        </p:blipFill>
        <p:spPr>
          <a:xfrm>
            <a:off x="4230360" y="0"/>
            <a:ext cx="4913280" cy="5142960"/>
          </a:xfrm>
          <a:prstGeom prst="rect">
            <a:avLst/>
          </a:prstGeom>
          <a:ln>
            <a:noFill/>
          </a:ln>
        </p:spPr>
      </p:pic>
      <p:sp>
        <p:nvSpPr>
          <p:cNvPr id="229" name="CustomShape 1"/>
          <p:cNvSpPr/>
          <p:nvPr/>
        </p:nvSpPr>
        <p:spPr>
          <a:xfrm>
            <a:off x="0" y="0"/>
            <a:ext cx="4206240" cy="2101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latin typeface="Arial"/>
              </a:rPr>
              <a:t>Assume we have a simple state, defined by position and velocity.  We don’t know the actual position and velocity, be we know the range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30" name="CustomShape 2"/>
          <p:cNvSpPr/>
          <p:nvPr/>
        </p:nvSpPr>
        <p:spPr>
          <a:xfrm>
            <a:off x="365760" y="4796640"/>
            <a:ext cx="3703680" cy="232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000" spc="-1" strike="noStrike" u="sng">
                <a:solidFill>
                  <a:srgbClr val="0000ff"/>
                </a:solidFill>
                <a:uFillTx/>
                <a:latin typeface="Arial"/>
                <a:hlinkClick r:id="rId2"/>
              </a:rPr>
              <a:t>https://www.bzarg.com/p/how-a-kalman-filter-works-in-pictures/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231" name="CustomShape 3"/>
          <p:cNvSpPr/>
          <p:nvPr/>
        </p:nvSpPr>
        <p:spPr>
          <a:xfrm>
            <a:off x="0" y="0"/>
            <a:ext cx="4206240" cy="82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5500ff"/>
                </a:solidFill>
                <a:latin typeface="Montserrat Black"/>
                <a:ea typeface="Montserrat Black"/>
              </a:rPr>
              <a:t>Dat</a:t>
            </a:r>
            <a:r>
              <a:rPr b="0" lang="en-US" sz="3600" spc="-1" strike="noStrike">
                <a:solidFill>
                  <a:srgbClr val="5500ff"/>
                </a:solidFill>
                <a:latin typeface="Montserrat Black"/>
                <a:ea typeface="Montserrat Black"/>
              </a:rPr>
              <a:t>a</a:t>
            </a:r>
            <a:endParaRPr b="0" lang="en-US" sz="3600" spc="-1" strike="noStrike">
              <a:latin typeface="Arial"/>
            </a:endParaRPr>
          </a:p>
        </p:txBody>
      </p:sp>
    </p:spTree>
  </p:cSld>
  <p:timing>
    <p:tnLst>
      <p:par>
        <p:cTn id="15" dur="indefinite" restart="never" nodeType="tmRoot">
          <p:childTnLst>
            <p:seq>
              <p:cTn id="1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" descr=""/>
          <p:cNvPicPr/>
          <p:nvPr/>
        </p:nvPicPr>
        <p:blipFill>
          <a:blip r:embed="rId1"/>
          <a:stretch/>
        </p:blipFill>
        <p:spPr>
          <a:xfrm>
            <a:off x="4297680" y="360"/>
            <a:ext cx="4845960" cy="5142960"/>
          </a:xfrm>
          <a:prstGeom prst="rect">
            <a:avLst/>
          </a:prstGeom>
          <a:ln>
            <a:noFill/>
          </a:ln>
        </p:spPr>
      </p:pic>
      <p:sp>
        <p:nvSpPr>
          <p:cNvPr id="233" name="CustomShape 1"/>
          <p:cNvSpPr/>
          <p:nvPr/>
        </p:nvSpPr>
        <p:spPr>
          <a:xfrm>
            <a:off x="0" y="91440"/>
            <a:ext cx="4206240" cy="2247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latin typeface="Arial"/>
              </a:rPr>
              <a:t>For a Kalman Filter to work, we must assume our measured variables are random Gaussian’s.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34" name="CustomShape 2"/>
          <p:cNvSpPr/>
          <p:nvPr/>
        </p:nvSpPr>
        <p:spPr>
          <a:xfrm>
            <a:off x="0" y="0"/>
            <a:ext cx="4206240" cy="82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5500ff"/>
                </a:solidFill>
                <a:latin typeface="Montserrat Black"/>
                <a:ea typeface="Montserrat Black"/>
              </a:rPr>
              <a:t>Data</a:t>
            </a:r>
            <a:endParaRPr b="0" lang="en-US" sz="3600" spc="-1" strike="noStrike">
              <a:latin typeface="Arial"/>
            </a:endParaRPr>
          </a:p>
        </p:txBody>
      </p:sp>
    </p:spTree>
  </p:cSld>
  <p:timing>
    <p:tnLst>
      <p:par>
        <p:cTn id="17" dur="indefinite" restart="never" nodeType="tmRoot">
          <p:childTnLst>
            <p:seq>
              <p:cTn id="1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" descr=""/>
          <p:cNvPicPr/>
          <p:nvPr/>
        </p:nvPicPr>
        <p:blipFill>
          <a:blip r:embed="rId1"/>
          <a:stretch/>
        </p:blipFill>
        <p:spPr>
          <a:xfrm rot="2400">
            <a:off x="3838680" y="-1080"/>
            <a:ext cx="5303160" cy="5142960"/>
          </a:xfrm>
          <a:prstGeom prst="rect">
            <a:avLst/>
          </a:prstGeom>
          <a:ln>
            <a:noFill/>
          </a:ln>
        </p:spPr>
      </p:pic>
      <p:sp>
        <p:nvSpPr>
          <p:cNvPr id="236" name="CustomShape 1"/>
          <p:cNvSpPr/>
          <p:nvPr/>
        </p:nvSpPr>
        <p:spPr>
          <a:xfrm>
            <a:off x="0" y="0"/>
            <a:ext cx="3749040" cy="2101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latin typeface="Arial"/>
              </a:rPr>
              <a:t>Previous slide we defined position and velocity as uncorrelated.  But we know that both are actually correlated.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37" name="CustomShape 2"/>
          <p:cNvSpPr/>
          <p:nvPr/>
        </p:nvSpPr>
        <p:spPr>
          <a:xfrm>
            <a:off x="0" y="0"/>
            <a:ext cx="4206240" cy="82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5500ff"/>
                </a:solidFill>
                <a:latin typeface="Montserrat Black"/>
                <a:ea typeface="Montserrat Black"/>
              </a:rPr>
              <a:t>Dat</a:t>
            </a:r>
            <a:r>
              <a:rPr b="0" lang="en-US" sz="3600" spc="-1" strike="noStrike">
                <a:solidFill>
                  <a:srgbClr val="5500ff"/>
                </a:solidFill>
                <a:latin typeface="Montserrat Black"/>
                <a:ea typeface="Montserrat Black"/>
              </a:rPr>
              <a:t>a</a:t>
            </a:r>
            <a:endParaRPr b="0" lang="en-US" sz="3600" spc="-1" strike="noStrike">
              <a:latin typeface="Arial"/>
            </a:endParaRPr>
          </a:p>
        </p:txBody>
      </p:sp>
    </p:spTree>
  </p:cSld>
  <p:timing>
    <p:tnLst>
      <p:par>
        <p:cTn id="19" dur="indefinite" restart="never" nodeType="tmRoot">
          <p:childTnLst>
            <p:seq>
              <p:cTn id="2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" descr=""/>
          <p:cNvPicPr/>
          <p:nvPr/>
        </p:nvPicPr>
        <p:blipFill>
          <a:blip r:embed="rId1"/>
          <a:stretch/>
        </p:blipFill>
        <p:spPr>
          <a:xfrm>
            <a:off x="3560040" y="-1800"/>
            <a:ext cx="5583600" cy="5142960"/>
          </a:xfrm>
          <a:prstGeom prst="rect">
            <a:avLst/>
          </a:prstGeom>
          <a:ln>
            <a:noFill/>
          </a:ln>
        </p:spPr>
      </p:pic>
      <p:sp>
        <p:nvSpPr>
          <p:cNvPr id="239" name="CustomShape 1"/>
          <p:cNvSpPr/>
          <p:nvPr/>
        </p:nvSpPr>
        <p:spPr>
          <a:xfrm>
            <a:off x="0" y="0"/>
            <a:ext cx="3560040" cy="1333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latin typeface="Arial"/>
              </a:rPr>
              <a:t>The correlation is captured by the co-variance matrix.  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40" name="CustomShape 2"/>
          <p:cNvSpPr/>
          <p:nvPr/>
        </p:nvSpPr>
        <p:spPr>
          <a:xfrm>
            <a:off x="0" y="0"/>
            <a:ext cx="4206240" cy="82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5500ff"/>
                </a:solidFill>
                <a:latin typeface="Montserrat Black"/>
                <a:ea typeface="Montserrat Black"/>
              </a:rPr>
              <a:t>Data</a:t>
            </a:r>
            <a:endParaRPr b="0" lang="en-US" sz="3600" spc="-1" strike="noStrike">
              <a:latin typeface="Arial"/>
            </a:endParaRPr>
          </a:p>
        </p:txBody>
      </p:sp>
    </p:spTree>
  </p:cSld>
  <p:timing>
    <p:tnLst>
      <p:par>
        <p:cTn id="21" dur="indefinite" restart="never" nodeType="tmRoot">
          <p:childTnLst>
            <p:seq>
              <p:cTn id="2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" descr=""/>
          <p:cNvPicPr/>
          <p:nvPr/>
        </p:nvPicPr>
        <p:blipFill>
          <a:blip r:embed="rId1"/>
          <a:stretch/>
        </p:blipFill>
        <p:spPr>
          <a:xfrm>
            <a:off x="3742920" y="-1800"/>
            <a:ext cx="5583600" cy="5142960"/>
          </a:xfrm>
          <a:prstGeom prst="rect">
            <a:avLst/>
          </a:prstGeom>
          <a:ln>
            <a:noFill/>
          </a:ln>
        </p:spPr>
      </p:pic>
      <p:sp>
        <p:nvSpPr>
          <p:cNvPr id="242" name="CustomShape 1"/>
          <p:cNvSpPr/>
          <p:nvPr/>
        </p:nvSpPr>
        <p:spPr>
          <a:xfrm>
            <a:off x="0" y="0"/>
            <a:ext cx="3742920" cy="2887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latin typeface="Arial"/>
              </a:rPr>
              <a:t>The kalman filter works by taking the current state, and predicting the next state.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</p:txBody>
      </p:sp>
      <p:sp>
        <p:nvSpPr>
          <p:cNvPr id="243" name="CustomShape 2"/>
          <p:cNvSpPr/>
          <p:nvPr/>
        </p:nvSpPr>
        <p:spPr>
          <a:xfrm>
            <a:off x="0" y="0"/>
            <a:ext cx="3742920" cy="82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5500ff"/>
                </a:solidFill>
                <a:latin typeface="Montserrat Black"/>
                <a:ea typeface="Montserrat Black"/>
              </a:rPr>
              <a:t>Predict</a:t>
            </a:r>
            <a:endParaRPr b="0" lang="en-US" sz="3600" spc="-1" strike="noStrike">
              <a:latin typeface="Arial"/>
            </a:endParaRPr>
          </a:p>
        </p:txBody>
      </p:sp>
    </p:spTree>
  </p:cSld>
  <p:timing>
    <p:tnLst>
      <p:par>
        <p:cTn id="23" dur="indefinite" restart="never" nodeType="tmRoot">
          <p:childTnLst>
            <p:seq>
              <p:cTn id="2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" descr=""/>
          <p:cNvPicPr/>
          <p:nvPr/>
        </p:nvPicPr>
        <p:blipFill>
          <a:blip r:embed="rId1"/>
          <a:stretch/>
        </p:blipFill>
        <p:spPr>
          <a:xfrm>
            <a:off x="3566160" y="360"/>
            <a:ext cx="5583600" cy="5142960"/>
          </a:xfrm>
          <a:prstGeom prst="rect">
            <a:avLst/>
          </a:prstGeom>
          <a:ln>
            <a:noFill/>
          </a:ln>
        </p:spPr>
      </p:pic>
      <p:sp>
        <p:nvSpPr>
          <p:cNvPr id="245" name="CustomShape 1"/>
          <p:cNvSpPr/>
          <p:nvPr/>
        </p:nvSpPr>
        <p:spPr>
          <a:xfrm>
            <a:off x="0" y="0"/>
            <a:ext cx="3566160" cy="3840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latin typeface="Arial"/>
              </a:rPr>
              <a:t>Since we can’t account for every variable, we add uncertainty to our measurements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46" name="CustomShape 2"/>
          <p:cNvSpPr/>
          <p:nvPr/>
        </p:nvSpPr>
        <p:spPr>
          <a:xfrm>
            <a:off x="0" y="0"/>
            <a:ext cx="3566160" cy="82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5500ff"/>
                </a:solidFill>
                <a:latin typeface="Montserrat Black"/>
                <a:ea typeface="Montserrat Black"/>
              </a:rPr>
              <a:t>Predict</a:t>
            </a:r>
            <a:endParaRPr b="0" lang="en-US" sz="3600" spc="-1" strike="noStrike">
              <a:latin typeface="Arial"/>
            </a:endParaRPr>
          </a:p>
        </p:txBody>
      </p:sp>
    </p:spTree>
  </p:cSld>
  <p:timing>
    <p:tnLst>
      <p:par>
        <p:cTn id="25" dur="indefinite" restart="never" nodeType="tmRoot">
          <p:childTnLst>
            <p:seq>
              <p:cTn id="2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" descr=""/>
          <p:cNvPicPr/>
          <p:nvPr/>
        </p:nvPicPr>
        <p:blipFill>
          <a:blip r:embed="rId1"/>
          <a:stretch/>
        </p:blipFill>
        <p:spPr>
          <a:xfrm>
            <a:off x="3566160" y="360"/>
            <a:ext cx="5583600" cy="5142960"/>
          </a:xfrm>
          <a:prstGeom prst="rect">
            <a:avLst/>
          </a:prstGeom>
          <a:ln>
            <a:noFill/>
          </a:ln>
        </p:spPr>
      </p:pic>
      <p:sp>
        <p:nvSpPr>
          <p:cNvPr id="248" name="CustomShape 1"/>
          <p:cNvSpPr/>
          <p:nvPr/>
        </p:nvSpPr>
        <p:spPr>
          <a:xfrm>
            <a:off x="0" y="0"/>
            <a:ext cx="3382920" cy="2119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latin typeface="Arial"/>
              </a:rPr>
              <a:t>Every state can be moved to a range  of states, which can be defined by a Gaussian with a set co-variance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49" name="CustomShape 2"/>
          <p:cNvSpPr/>
          <p:nvPr/>
        </p:nvSpPr>
        <p:spPr>
          <a:xfrm>
            <a:off x="0" y="0"/>
            <a:ext cx="3474360" cy="82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5500ff"/>
                </a:solidFill>
                <a:latin typeface="Montserrat Black"/>
                <a:ea typeface="Montserrat Black"/>
              </a:rPr>
              <a:t>Predict</a:t>
            </a:r>
            <a:endParaRPr b="0" lang="en-US" sz="3600" spc="-1" strike="noStrike">
              <a:latin typeface="Arial"/>
            </a:endParaRPr>
          </a:p>
        </p:txBody>
      </p:sp>
    </p:spTree>
  </p:cSld>
  <p:timing>
    <p:tnLst>
      <p:par>
        <p:cTn id="27" dur="indefinite" restart="never" nodeType="tmRoot">
          <p:childTnLst>
            <p:seq>
              <p:cTn id="2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" descr=""/>
          <p:cNvPicPr/>
          <p:nvPr/>
        </p:nvPicPr>
        <p:blipFill>
          <a:blip r:embed="rId1"/>
          <a:stretch/>
        </p:blipFill>
        <p:spPr>
          <a:xfrm>
            <a:off x="4000680" y="0"/>
            <a:ext cx="5142960" cy="5142960"/>
          </a:xfrm>
          <a:prstGeom prst="rect">
            <a:avLst/>
          </a:prstGeom>
          <a:ln>
            <a:noFill/>
          </a:ln>
        </p:spPr>
      </p:pic>
      <p:sp>
        <p:nvSpPr>
          <p:cNvPr id="251" name="CustomShape 1"/>
          <p:cNvSpPr/>
          <p:nvPr/>
        </p:nvSpPr>
        <p:spPr>
          <a:xfrm>
            <a:off x="0" y="0"/>
            <a:ext cx="4000680" cy="1737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latin typeface="Arial"/>
              </a:rPr>
              <a:t>This produces a new Gaussian, with greater co-variance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52" name="CustomShape 2"/>
          <p:cNvSpPr/>
          <p:nvPr/>
        </p:nvSpPr>
        <p:spPr>
          <a:xfrm>
            <a:off x="0" y="0"/>
            <a:ext cx="3931920" cy="82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5500ff"/>
                </a:solidFill>
                <a:latin typeface="Montserrat Black"/>
                <a:ea typeface="Montserrat Black"/>
              </a:rPr>
              <a:t>Predict</a:t>
            </a:r>
            <a:endParaRPr b="0" lang="en-US" sz="3600" spc="-1" strike="noStrike">
              <a:latin typeface="Arial"/>
            </a:endParaRPr>
          </a:p>
        </p:txBody>
      </p:sp>
    </p:spTree>
  </p:cSld>
  <p:timing>
    <p:tnLst>
      <p:par>
        <p:cTn id="29" dur="indefinite" restart="never" nodeType="tmRoot">
          <p:childTnLst>
            <p:seq>
              <p:cTn id="3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" descr=""/>
          <p:cNvPicPr/>
          <p:nvPr/>
        </p:nvPicPr>
        <p:blipFill>
          <a:blip r:embed="rId1"/>
          <a:stretch/>
        </p:blipFill>
        <p:spPr>
          <a:xfrm>
            <a:off x="3566160" y="0"/>
            <a:ext cx="5583600" cy="5142960"/>
          </a:xfrm>
          <a:prstGeom prst="rect">
            <a:avLst/>
          </a:prstGeom>
          <a:ln>
            <a:noFill/>
          </a:ln>
        </p:spPr>
      </p:pic>
      <p:sp>
        <p:nvSpPr>
          <p:cNvPr id="254" name="CustomShape 1"/>
          <p:cNvSpPr/>
          <p:nvPr/>
        </p:nvSpPr>
        <p:spPr>
          <a:xfrm>
            <a:off x="0" y="0"/>
            <a:ext cx="3474360" cy="82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5500ff"/>
                </a:solidFill>
                <a:latin typeface="Montserrat Black"/>
                <a:ea typeface="Montserrat Black"/>
              </a:rPr>
              <a:t>Measure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255" name="CustomShape 2"/>
          <p:cNvSpPr/>
          <p:nvPr/>
        </p:nvSpPr>
        <p:spPr>
          <a:xfrm>
            <a:off x="0" y="0"/>
            <a:ext cx="3474720" cy="1992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latin typeface="Arial"/>
              </a:rPr>
              <a:t>Next we take into account the measurement from the sensors. Which has a given mean and variance </a:t>
            </a:r>
            <a:endParaRPr b="0" lang="en-US" sz="1800" spc="-1" strike="noStrike">
              <a:latin typeface="Arial"/>
            </a:endParaRPr>
          </a:p>
        </p:txBody>
      </p:sp>
    </p:spTree>
  </p:cSld>
  <p:timing>
    <p:tnLst>
      <p:par>
        <p:cTn id="31" dur="indefinite" restart="never" nodeType="tmRoot">
          <p:childTnLst>
            <p:seq>
              <p:cTn id="3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" descr=""/>
          <p:cNvPicPr/>
          <p:nvPr/>
        </p:nvPicPr>
        <p:blipFill>
          <a:blip r:embed="rId1"/>
          <a:stretch/>
        </p:blipFill>
        <p:spPr>
          <a:xfrm>
            <a:off x="3560040" y="360"/>
            <a:ext cx="5583600" cy="5142960"/>
          </a:xfrm>
          <a:prstGeom prst="rect">
            <a:avLst/>
          </a:prstGeom>
          <a:ln>
            <a:noFill/>
          </a:ln>
        </p:spPr>
      </p:pic>
      <p:sp>
        <p:nvSpPr>
          <p:cNvPr id="257" name="CustomShape 1"/>
          <p:cNvSpPr/>
          <p:nvPr/>
        </p:nvSpPr>
        <p:spPr>
          <a:xfrm>
            <a:off x="0" y="0"/>
            <a:ext cx="3474360" cy="82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5500ff"/>
                </a:solidFill>
                <a:latin typeface="Montserrat Black"/>
                <a:ea typeface="Montserrat Black"/>
              </a:rPr>
              <a:t>Update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258" name="CustomShape 2"/>
          <p:cNvSpPr/>
          <p:nvPr/>
        </p:nvSpPr>
        <p:spPr>
          <a:xfrm>
            <a:off x="0" y="0"/>
            <a:ext cx="3560040" cy="3016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latin typeface="Arial"/>
              </a:rPr>
              <a:t>With the sensor reading, and our estimate, we are left with two Gaussian  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latin typeface="Arial"/>
              </a:rPr>
              <a:t>Since we have two distributions, we can multiple them together to obtain correction</a:t>
            </a:r>
            <a:endParaRPr b="0" lang="en-US" sz="1800" spc="-1" strike="noStrike">
              <a:latin typeface="Arial"/>
            </a:endParaRPr>
          </a:p>
        </p:txBody>
      </p:sp>
    </p:spTree>
  </p:cSld>
  <p:timing>
    <p:tnLst>
      <p:par>
        <p:cTn id="33" dur="indefinite" restart="never" nodeType="tmRoot">
          <p:childTnLst>
            <p:seq>
              <p:cTn id="3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" descr=""/>
          <p:cNvPicPr/>
          <p:nvPr/>
        </p:nvPicPr>
        <p:blipFill>
          <a:blip r:embed="rId1"/>
          <a:stretch/>
        </p:blipFill>
        <p:spPr>
          <a:xfrm>
            <a:off x="3560040" y="360"/>
            <a:ext cx="5583600" cy="5142960"/>
          </a:xfrm>
          <a:prstGeom prst="rect">
            <a:avLst/>
          </a:prstGeom>
          <a:ln>
            <a:noFill/>
          </a:ln>
        </p:spPr>
      </p:pic>
      <p:sp>
        <p:nvSpPr>
          <p:cNvPr id="260" name="CustomShape 1"/>
          <p:cNvSpPr/>
          <p:nvPr/>
        </p:nvSpPr>
        <p:spPr>
          <a:xfrm>
            <a:off x="0" y="0"/>
            <a:ext cx="3474360" cy="82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5500ff"/>
                </a:solidFill>
                <a:latin typeface="Montserrat Black"/>
                <a:ea typeface="Montserrat Black"/>
              </a:rPr>
              <a:t>Update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261" name="CustomShape 2"/>
          <p:cNvSpPr/>
          <p:nvPr/>
        </p:nvSpPr>
        <p:spPr>
          <a:xfrm>
            <a:off x="0" y="0"/>
            <a:ext cx="3560040" cy="4480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latin typeface="Arial"/>
              </a:rPr>
              <a:t>The best estimate comes from the overlap.</a:t>
            </a:r>
            <a:endParaRPr b="0" lang="en-US" sz="1800" spc="-1" strike="noStrike">
              <a:latin typeface="Arial"/>
            </a:endParaRPr>
          </a:p>
        </p:txBody>
      </p:sp>
    </p:spTree>
  </p:cSld>
  <p:timing>
    <p:tnLst>
      <p:par>
        <p:cTn id="35" dur="indefinite" restart="never" nodeType="tmRoot">
          <p:childTnLst>
            <p:seq>
              <p:cTn id="3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" descr=""/>
          <p:cNvPicPr/>
          <p:nvPr/>
        </p:nvPicPr>
        <p:blipFill>
          <a:blip r:embed="rId1"/>
          <a:stretch/>
        </p:blipFill>
        <p:spPr>
          <a:xfrm>
            <a:off x="3560040" y="0"/>
            <a:ext cx="5583600" cy="5142960"/>
          </a:xfrm>
          <a:prstGeom prst="rect">
            <a:avLst/>
          </a:prstGeom>
          <a:ln>
            <a:noFill/>
          </a:ln>
        </p:spPr>
      </p:pic>
      <p:sp>
        <p:nvSpPr>
          <p:cNvPr id="263" name="CustomShape 1"/>
          <p:cNvSpPr/>
          <p:nvPr/>
        </p:nvSpPr>
        <p:spPr>
          <a:xfrm>
            <a:off x="0" y="0"/>
            <a:ext cx="3474360" cy="82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5500ff"/>
                </a:solidFill>
                <a:latin typeface="Montserrat Black"/>
                <a:ea typeface="Montserrat Black"/>
              </a:rPr>
              <a:t>Update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264" name="CustomShape 2"/>
          <p:cNvSpPr/>
          <p:nvPr/>
        </p:nvSpPr>
        <p:spPr>
          <a:xfrm>
            <a:off x="0" y="0"/>
            <a:ext cx="3560040" cy="4114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latin typeface="Arial"/>
              </a:rPr>
              <a:t>Which also happens to be a Gaussian  Meaning we can do this process all over again. </a:t>
            </a:r>
            <a:endParaRPr b="0" lang="en-US" sz="1800" spc="-1" strike="noStrike">
              <a:latin typeface="Arial"/>
            </a:endParaRPr>
          </a:p>
        </p:txBody>
      </p:sp>
    </p:spTree>
  </p:cSld>
  <p:timing>
    <p:tnLst>
      <p:par>
        <p:cTn id="37" dur="indefinite" restart="never" nodeType="tmRoot">
          <p:childTnLst>
            <p:seq>
              <p:cTn id="3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CustomShape 1"/>
          <p:cNvSpPr/>
          <p:nvPr/>
        </p:nvSpPr>
        <p:spPr>
          <a:xfrm>
            <a:off x="365760" y="91440"/>
            <a:ext cx="8242560" cy="784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5500ff"/>
                </a:solidFill>
                <a:latin typeface="Montserrat Black"/>
                <a:ea typeface="Montserrat Black"/>
              </a:rPr>
              <a:t>Code Snippet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266" name="CustomShape 2"/>
          <p:cNvSpPr/>
          <p:nvPr/>
        </p:nvSpPr>
        <p:spPr>
          <a:xfrm>
            <a:off x="91440" y="1287720"/>
            <a:ext cx="3854160" cy="3100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0000" bIns="90000"/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15000"/>
              </a:lnSpc>
            </a:pPr>
            <a:endParaRPr b="0" lang="en-US" sz="1800" spc="-1" strike="noStrike">
              <a:latin typeface="Arial"/>
            </a:endParaRPr>
          </a:p>
        </p:txBody>
      </p:sp>
      <p:pic>
        <p:nvPicPr>
          <p:cNvPr id="267" name="" descr=""/>
          <p:cNvPicPr/>
          <p:nvPr/>
        </p:nvPicPr>
        <p:blipFill>
          <a:blip r:embed="rId1"/>
          <a:stretch/>
        </p:blipFill>
        <p:spPr>
          <a:xfrm>
            <a:off x="1554480" y="731520"/>
            <a:ext cx="6109920" cy="43070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9" dur="indefinite" restart="never" nodeType="tmRoot">
          <p:childTnLst>
            <p:seq>
              <p:cTn id="4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CustomShape 1"/>
          <p:cNvSpPr/>
          <p:nvPr/>
        </p:nvSpPr>
        <p:spPr>
          <a:xfrm>
            <a:off x="182880" y="274320"/>
            <a:ext cx="8869320" cy="821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3000" spc="-1" strike="noStrike">
                <a:solidFill>
                  <a:srgbClr val="ffffff"/>
                </a:solidFill>
                <a:latin typeface="Montserrat Black"/>
                <a:ea typeface="Montserrat Black"/>
              </a:rPr>
              <a:t>Simple Kalman Filter</a:t>
            </a:r>
            <a:endParaRPr b="0" lang="en-US" sz="3000" spc="-1" strike="noStrike">
              <a:latin typeface="Arial"/>
            </a:endParaRPr>
          </a:p>
        </p:txBody>
      </p:sp>
      <p:pic>
        <p:nvPicPr>
          <p:cNvPr id="269" name="" descr=""/>
          <p:cNvPicPr/>
          <p:nvPr/>
        </p:nvPicPr>
        <p:blipFill>
          <a:blip r:embed="rId1"/>
          <a:stretch/>
        </p:blipFill>
        <p:spPr>
          <a:xfrm>
            <a:off x="2539080" y="892080"/>
            <a:ext cx="4136040" cy="41360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41" dur="indefinite" restart="never" nodeType="tmRoot">
          <p:childTnLst>
            <p:seq>
              <p:cTn id="4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CustomShape 1"/>
          <p:cNvSpPr/>
          <p:nvPr/>
        </p:nvSpPr>
        <p:spPr>
          <a:xfrm>
            <a:off x="182880" y="182880"/>
            <a:ext cx="8686440" cy="97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3000" spc="-1" strike="noStrike">
                <a:solidFill>
                  <a:srgbClr val="ffffff"/>
                </a:solidFill>
                <a:latin typeface="Montserrat Black"/>
                <a:ea typeface="Montserrat Black"/>
              </a:rPr>
              <a:t>Kalman Filter Tracking Pedestrian</a:t>
            </a:r>
            <a:endParaRPr b="0" lang="en-US" sz="3000" spc="-1" strike="noStrike">
              <a:latin typeface="Arial"/>
            </a:endParaRPr>
          </a:p>
        </p:txBody>
      </p:sp>
      <p:pic>
        <p:nvPicPr>
          <p:cNvPr id="271" name="" descr=""/>
          <p:cNvPicPr/>
          <p:nvPr/>
        </p:nvPicPr>
        <p:blipFill>
          <a:blip r:embed="rId1"/>
          <a:stretch/>
        </p:blipFill>
        <p:spPr>
          <a:xfrm>
            <a:off x="1737720" y="777960"/>
            <a:ext cx="5667840" cy="42505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43" dur="indefinite" restart="never" nodeType="tmRoot">
          <p:childTnLst>
            <p:seq>
              <p:cTn id="4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" descr=""/>
          <p:cNvPicPr/>
          <p:nvPr/>
        </p:nvPicPr>
        <p:blipFill>
          <a:blip r:embed="rId1"/>
          <a:stretch/>
        </p:blipFill>
        <p:spPr>
          <a:xfrm>
            <a:off x="0" y="0"/>
            <a:ext cx="9144720" cy="5143680"/>
          </a:xfrm>
          <a:prstGeom prst="rect">
            <a:avLst/>
          </a:prstGeom>
          <a:ln>
            <a:noFill/>
          </a:ln>
        </p:spPr>
      </p:pic>
      <p:sp>
        <p:nvSpPr>
          <p:cNvPr id="273" name="TextShape 1"/>
          <p:cNvSpPr txBox="1"/>
          <p:nvPr/>
        </p:nvSpPr>
        <p:spPr>
          <a:xfrm>
            <a:off x="-74160" y="4937760"/>
            <a:ext cx="6749280" cy="232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US" sz="1000" spc="-1" strike="noStrike">
                <a:latin typeface="Arial"/>
                <a:hlinkClick r:id="rId2"/>
              </a:rPr>
              <a:t>https://www.mathworks.com/videos/understanding-kalman-filters-part-3-optimal-state-estimator--1490710645421.html</a:t>
            </a:r>
            <a:endParaRPr b="0" lang="en-US" sz="1000" spc="-1" strike="noStrike">
              <a:latin typeface="Arial"/>
            </a:endParaRPr>
          </a:p>
        </p:txBody>
      </p:sp>
    </p:spTree>
  </p:cSld>
  <p:timing>
    <p:tnLst>
      <p:par>
        <p:cTn id="45" dur="indefinite" restart="never" nodeType="tmRoot">
          <p:childTnLst>
            <p:seq>
              <p:cTn id="4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" descr=""/>
          <p:cNvPicPr/>
          <p:nvPr/>
        </p:nvPicPr>
        <p:blipFill>
          <a:blip r:embed="rId1"/>
          <a:stretch/>
        </p:blipFill>
        <p:spPr>
          <a:xfrm>
            <a:off x="62280" y="892440"/>
            <a:ext cx="4783680" cy="3587760"/>
          </a:xfrm>
          <a:prstGeom prst="rect">
            <a:avLst/>
          </a:prstGeom>
          <a:ln>
            <a:noFill/>
          </a:ln>
        </p:spPr>
      </p:pic>
      <p:sp>
        <p:nvSpPr>
          <p:cNvPr id="275" name="CustomShape 1"/>
          <p:cNvSpPr/>
          <p:nvPr/>
        </p:nvSpPr>
        <p:spPr>
          <a:xfrm>
            <a:off x="450000" y="450000"/>
            <a:ext cx="8242560" cy="784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5500ff"/>
                </a:solidFill>
                <a:latin typeface="Montserrat Black"/>
                <a:ea typeface="Montserrat Black"/>
              </a:rPr>
              <a:t>Particle Filter</a:t>
            </a:r>
            <a:endParaRPr b="0" lang="en-US" sz="3600" spc="-1" strike="noStrike">
              <a:latin typeface="Arial"/>
            </a:endParaRPr>
          </a:p>
        </p:txBody>
      </p:sp>
      <p:pic>
        <p:nvPicPr>
          <p:cNvPr id="276" name="" descr=""/>
          <p:cNvPicPr/>
          <p:nvPr/>
        </p:nvPicPr>
        <p:blipFill>
          <a:blip r:embed="rId2"/>
          <a:stretch/>
        </p:blipFill>
        <p:spPr>
          <a:xfrm>
            <a:off x="4877280" y="1097280"/>
            <a:ext cx="4174920" cy="3131280"/>
          </a:xfrm>
          <a:prstGeom prst="rect">
            <a:avLst/>
          </a:prstGeom>
          <a:ln>
            <a:noFill/>
          </a:ln>
        </p:spPr>
      </p:pic>
      <p:sp>
        <p:nvSpPr>
          <p:cNvPr id="277" name="CustomShape 2"/>
          <p:cNvSpPr/>
          <p:nvPr/>
        </p:nvSpPr>
        <p:spPr>
          <a:xfrm>
            <a:off x="299160" y="4796640"/>
            <a:ext cx="5004000" cy="232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000" spc="-1" strike="noStrike" u="sng">
                <a:solidFill>
                  <a:srgbClr val="0000ff"/>
                </a:solidFill>
                <a:uFillTx/>
                <a:latin typeface="Arial"/>
                <a:hlinkClick r:id="rId3"/>
              </a:rPr>
              <a:t>https://www.codeproject.com/Articles/865934/Object-Tracking-Particle-Filter-with-Ease</a:t>
            </a:r>
            <a:endParaRPr b="0" lang="en-US" sz="1000" spc="-1" strike="noStrike">
              <a:latin typeface="Arial"/>
            </a:endParaRPr>
          </a:p>
        </p:txBody>
      </p:sp>
    </p:spTree>
  </p:cSld>
  <p:timing>
    <p:tnLst>
      <p:par>
        <p:cTn id="47" dur="indefinite" restart="never" nodeType="tmRoot">
          <p:childTnLst>
            <p:seq>
              <p:cTn id="4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CustomShape 1"/>
          <p:cNvSpPr/>
          <p:nvPr/>
        </p:nvSpPr>
        <p:spPr>
          <a:xfrm>
            <a:off x="182880" y="274320"/>
            <a:ext cx="8777880" cy="821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3000" spc="-1" strike="noStrike">
                <a:solidFill>
                  <a:srgbClr val="ffffff"/>
                </a:solidFill>
                <a:latin typeface="Montserrat Black"/>
                <a:ea typeface="Montserrat Black"/>
              </a:rPr>
              <a:t>Simple Particle Filter</a:t>
            </a:r>
            <a:endParaRPr b="0" lang="en-US" sz="3000" spc="-1" strike="noStrike">
              <a:latin typeface="Arial"/>
            </a:endParaRPr>
          </a:p>
        </p:txBody>
      </p:sp>
      <p:pic>
        <p:nvPicPr>
          <p:cNvPr id="279" name="" descr=""/>
          <p:cNvPicPr/>
          <p:nvPr/>
        </p:nvPicPr>
        <p:blipFill>
          <a:blip r:embed="rId1"/>
          <a:stretch/>
        </p:blipFill>
        <p:spPr>
          <a:xfrm>
            <a:off x="2470320" y="822960"/>
            <a:ext cx="4113360" cy="41133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49" dur="indefinite" restart="never" nodeType="tmRoot">
          <p:childTnLst>
            <p:seq>
              <p:cTn id="5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CustomShape 1"/>
          <p:cNvSpPr/>
          <p:nvPr/>
        </p:nvSpPr>
        <p:spPr>
          <a:xfrm>
            <a:off x="182880" y="274320"/>
            <a:ext cx="8869680" cy="97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3000" spc="-1" strike="noStrike">
                <a:solidFill>
                  <a:srgbClr val="ffffff"/>
                </a:solidFill>
                <a:latin typeface="Montserrat Black"/>
                <a:ea typeface="Montserrat Black"/>
              </a:rPr>
              <a:t>Particle Filter Noisy video</a:t>
            </a:r>
            <a:endParaRPr b="0" lang="en-US" sz="3000" spc="-1" strike="noStrike">
              <a:latin typeface="Arial"/>
            </a:endParaRPr>
          </a:p>
        </p:txBody>
      </p:sp>
      <p:pic>
        <p:nvPicPr>
          <p:cNvPr id="281" name="" descr=""/>
          <p:cNvPicPr/>
          <p:nvPr/>
        </p:nvPicPr>
        <p:blipFill>
          <a:blip r:embed="rId1"/>
          <a:stretch/>
        </p:blipFill>
        <p:spPr>
          <a:xfrm>
            <a:off x="1877400" y="1250640"/>
            <a:ext cx="5712120" cy="33307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1" dur="indefinite" restart="never" nodeType="tmRoot">
          <p:childTnLst>
            <p:seq>
              <p:cTn id="5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CustomShape 1"/>
          <p:cNvSpPr/>
          <p:nvPr/>
        </p:nvSpPr>
        <p:spPr>
          <a:xfrm>
            <a:off x="457200" y="182880"/>
            <a:ext cx="2742840" cy="456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5500ff"/>
                </a:solidFill>
                <a:latin typeface="Montserrat Black"/>
                <a:ea typeface="Montserrat Black"/>
              </a:rPr>
              <a:t>Define Particles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283" name="" descr=""/>
          <p:cNvPicPr/>
          <p:nvPr/>
        </p:nvPicPr>
        <p:blipFill>
          <a:blip r:embed="rId1"/>
          <a:srcRect l="15995" t="12871" r="50991" b="0"/>
          <a:stretch/>
        </p:blipFill>
        <p:spPr>
          <a:xfrm>
            <a:off x="640080" y="1044000"/>
            <a:ext cx="2559960" cy="3801960"/>
          </a:xfrm>
          <a:prstGeom prst="rect">
            <a:avLst/>
          </a:prstGeom>
          <a:ln>
            <a:noFill/>
          </a:ln>
        </p:spPr>
      </p:pic>
      <p:sp>
        <p:nvSpPr>
          <p:cNvPr id="284" name="CustomShape 2"/>
          <p:cNvSpPr/>
          <p:nvPr/>
        </p:nvSpPr>
        <p:spPr>
          <a:xfrm>
            <a:off x="2651760" y="2834640"/>
            <a:ext cx="91080" cy="91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10797" y="0"/>
                </a:moveTo>
                <a:lnTo>
                  <a:pt x="8278" y="8256"/>
                </a:lnTo>
                <a:lnTo>
                  <a:pt x="0" y="8256"/>
                </a:lnTo>
                <a:lnTo>
                  <a:pt x="6722" y="13405"/>
                </a:lnTo>
                <a:lnTo>
                  <a:pt x="4198" y="21600"/>
                </a:lnTo>
                <a:lnTo>
                  <a:pt x="10797" y="16580"/>
                </a:lnTo>
                <a:lnTo>
                  <a:pt x="17401" y="21600"/>
                </a:lnTo>
                <a:lnTo>
                  <a:pt x="14878" y="13405"/>
                </a:lnTo>
                <a:lnTo>
                  <a:pt x="21600" y="8256"/>
                </a:lnTo>
                <a:lnTo>
                  <a:pt x="13321" y="8256"/>
                </a:lnTo>
                <a:lnTo>
                  <a:pt x="10797" y="0"/>
                </a:lnTo>
                <a:close/>
              </a:path>
            </a:pathLst>
          </a:custGeom>
          <a:solidFill>
            <a:srgbClr val="729fcf"/>
          </a:solidFill>
          <a:ln>
            <a:solidFill>
              <a:srgbClr val="fff2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85" name="CustomShape 3"/>
          <p:cNvSpPr/>
          <p:nvPr/>
        </p:nvSpPr>
        <p:spPr>
          <a:xfrm>
            <a:off x="3017880" y="2834640"/>
            <a:ext cx="91080" cy="91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10797" y="0"/>
                </a:moveTo>
                <a:lnTo>
                  <a:pt x="8278" y="8256"/>
                </a:lnTo>
                <a:lnTo>
                  <a:pt x="0" y="8256"/>
                </a:lnTo>
                <a:lnTo>
                  <a:pt x="6722" y="13405"/>
                </a:lnTo>
                <a:lnTo>
                  <a:pt x="4198" y="21600"/>
                </a:lnTo>
                <a:lnTo>
                  <a:pt x="10797" y="16580"/>
                </a:lnTo>
                <a:lnTo>
                  <a:pt x="17401" y="21600"/>
                </a:lnTo>
                <a:lnTo>
                  <a:pt x="14878" y="13405"/>
                </a:lnTo>
                <a:lnTo>
                  <a:pt x="21600" y="8256"/>
                </a:lnTo>
                <a:lnTo>
                  <a:pt x="13321" y="8256"/>
                </a:lnTo>
                <a:lnTo>
                  <a:pt x="10797" y="0"/>
                </a:lnTo>
                <a:close/>
              </a:path>
            </a:pathLst>
          </a:custGeom>
          <a:solidFill>
            <a:srgbClr val="729fcf"/>
          </a:solidFill>
          <a:ln>
            <a:solidFill>
              <a:srgbClr val="fff2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86" name="CustomShape 4"/>
          <p:cNvSpPr/>
          <p:nvPr/>
        </p:nvSpPr>
        <p:spPr>
          <a:xfrm>
            <a:off x="2834640" y="3108960"/>
            <a:ext cx="91080" cy="91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10797" y="0"/>
                </a:moveTo>
                <a:lnTo>
                  <a:pt x="8278" y="8256"/>
                </a:lnTo>
                <a:lnTo>
                  <a:pt x="0" y="8256"/>
                </a:lnTo>
                <a:lnTo>
                  <a:pt x="6722" y="13405"/>
                </a:lnTo>
                <a:lnTo>
                  <a:pt x="4198" y="21600"/>
                </a:lnTo>
                <a:lnTo>
                  <a:pt x="10797" y="16580"/>
                </a:lnTo>
                <a:lnTo>
                  <a:pt x="17401" y="21600"/>
                </a:lnTo>
                <a:lnTo>
                  <a:pt x="14878" y="13405"/>
                </a:lnTo>
                <a:lnTo>
                  <a:pt x="21600" y="8256"/>
                </a:lnTo>
                <a:lnTo>
                  <a:pt x="13321" y="8256"/>
                </a:lnTo>
                <a:lnTo>
                  <a:pt x="10797" y="0"/>
                </a:lnTo>
                <a:close/>
              </a:path>
            </a:pathLst>
          </a:custGeom>
          <a:solidFill>
            <a:srgbClr val="729fcf"/>
          </a:solidFill>
          <a:ln>
            <a:solidFill>
              <a:srgbClr val="fff2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87" name="CustomShape 5"/>
          <p:cNvSpPr/>
          <p:nvPr/>
        </p:nvSpPr>
        <p:spPr>
          <a:xfrm>
            <a:off x="2651760" y="3474720"/>
            <a:ext cx="91080" cy="91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10797" y="0"/>
                </a:moveTo>
                <a:lnTo>
                  <a:pt x="8278" y="8256"/>
                </a:lnTo>
                <a:lnTo>
                  <a:pt x="0" y="8256"/>
                </a:lnTo>
                <a:lnTo>
                  <a:pt x="6722" y="13405"/>
                </a:lnTo>
                <a:lnTo>
                  <a:pt x="4198" y="21600"/>
                </a:lnTo>
                <a:lnTo>
                  <a:pt x="10797" y="16580"/>
                </a:lnTo>
                <a:lnTo>
                  <a:pt x="17401" y="21600"/>
                </a:lnTo>
                <a:lnTo>
                  <a:pt x="14878" y="13405"/>
                </a:lnTo>
                <a:lnTo>
                  <a:pt x="21600" y="8256"/>
                </a:lnTo>
                <a:lnTo>
                  <a:pt x="13321" y="8256"/>
                </a:lnTo>
                <a:lnTo>
                  <a:pt x="10797" y="0"/>
                </a:lnTo>
                <a:close/>
              </a:path>
            </a:pathLst>
          </a:custGeom>
          <a:solidFill>
            <a:srgbClr val="729fcf"/>
          </a:solidFill>
          <a:ln>
            <a:solidFill>
              <a:srgbClr val="fff2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88" name="CustomShape 6"/>
          <p:cNvSpPr/>
          <p:nvPr/>
        </p:nvSpPr>
        <p:spPr>
          <a:xfrm>
            <a:off x="3017520" y="3475080"/>
            <a:ext cx="91080" cy="91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10797" y="0"/>
                </a:moveTo>
                <a:lnTo>
                  <a:pt x="8278" y="8256"/>
                </a:lnTo>
                <a:lnTo>
                  <a:pt x="0" y="8256"/>
                </a:lnTo>
                <a:lnTo>
                  <a:pt x="6722" y="13405"/>
                </a:lnTo>
                <a:lnTo>
                  <a:pt x="4198" y="21600"/>
                </a:lnTo>
                <a:lnTo>
                  <a:pt x="10797" y="16580"/>
                </a:lnTo>
                <a:lnTo>
                  <a:pt x="17401" y="21600"/>
                </a:lnTo>
                <a:lnTo>
                  <a:pt x="14878" y="13405"/>
                </a:lnTo>
                <a:lnTo>
                  <a:pt x="21600" y="8256"/>
                </a:lnTo>
                <a:lnTo>
                  <a:pt x="13321" y="8256"/>
                </a:lnTo>
                <a:lnTo>
                  <a:pt x="10797" y="0"/>
                </a:lnTo>
                <a:close/>
              </a:path>
            </a:pathLst>
          </a:custGeom>
          <a:solidFill>
            <a:srgbClr val="729fcf"/>
          </a:solidFill>
          <a:ln>
            <a:solidFill>
              <a:srgbClr val="fff2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89" name="CustomShape 7"/>
          <p:cNvSpPr/>
          <p:nvPr/>
        </p:nvSpPr>
        <p:spPr>
          <a:xfrm>
            <a:off x="2651760" y="3108960"/>
            <a:ext cx="91080" cy="91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10797" y="0"/>
                </a:moveTo>
                <a:lnTo>
                  <a:pt x="8278" y="8256"/>
                </a:lnTo>
                <a:lnTo>
                  <a:pt x="0" y="8256"/>
                </a:lnTo>
                <a:lnTo>
                  <a:pt x="6722" y="13405"/>
                </a:lnTo>
                <a:lnTo>
                  <a:pt x="4198" y="21600"/>
                </a:lnTo>
                <a:lnTo>
                  <a:pt x="10797" y="16580"/>
                </a:lnTo>
                <a:lnTo>
                  <a:pt x="17401" y="21600"/>
                </a:lnTo>
                <a:lnTo>
                  <a:pt x="14878" y="13405"/>
                </a:lnTo>
                <a:lnTo>
                  <a:pt x="21600" y="8256"/>
                </a:lnTo>
                <a:lnTo>
                  <a:pt x="13321" y="8256"/>
                </a:lnTo>
                <a:lnTo>
                  <a:pt x="10797" y="0"/>
                </a:lnTo>
                <a:close/>
              </a:path>
            </a:pathLst>
          </a:custGeom>
          <a:solidFill>
            <a:srgbClr val="729fcf"/>
          </a:solidFill>
          <a:ln>
            <a:solidFill>
              <a:srgbClr val="fff2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90" name="CustomShape 8"/>
          <p:cNvSpPr/>
          <p:nvPr/>
        </p:nvSpPr>
        <p:spPr>
          <a:xfrm>
            <a:off x="2834640" y="2834640"/>
            <a:ext cx="91080" cy="914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10797" y="0"/>
                </a:moveTo>
                <a:lnTo>
                  <a:pt x="8278" y="8256"/>
                </a:lnTo>
                <a:lnTo>
                  <a:pt x="0" y="8256"/>
                </a:lnTo>
                <a:lnTo>
                  <a:pt x="6722" y="13405"/>
                </a:lnTo>
                <a:lnTo>
                  <a:pt x="4198" y="21600"/>
                </a:lnTo>
                <a:lnTo>
                  <a:pt x="10797" y="16580"/>
                </a:lnTo>
                <a:lnTo>
                  <a:pt x="17401" y="21600"/>
                </a:lnTo>
                <a:lnTo>
                  <a:pt x="14878" y="13405"/>
                </a:lnTo>
                <a:lnTo>
                  <a:pt x="21600" y="8256"/>
                </a:lnTo>
                <a:lnTo>
                  <a:pt x="13321" y="8256"/>
                </a:lnTo>
                <a:lnTo>
                  <a:pt x="10797" y="0"/>
                </a:lnTo>
                <a:close/>
              </a:path>
            </a:pathLst>
          </a:custGeom>
          <a:solidFill>
            <a:srgbClr val="729fcf"/>
          </a:solidFill>
          <a:ln>
            <a:solidFill>
              <a:srgbClr val="fff2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91" name="CustomShape 9"/>
          <p:cNvSpPr/>
          <p:nvPr/>
        </p:nvSpPr>
        <p:spPr>
          <a:xfrm>
            <a:off x="3017880" y="3108960"/>
            <a:ext cx="91080" cy="91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10797" y="0"/>
                </a:moveTo>
                <a:lnTo>
                  <a:pt x="8278" y="8256"/>
                </a:lnTo>
                <a:lnTo>
                  <a:pt x="0" y="8256"/>
                </a:lnTo>
                <a:lnTo>
                  <a:pt x="6722" y="13405"/>
                </a:lnTo>
                <a:lnTo>
                  <a:pt x="4198" y="21600"/>
                </a:lnTo>
                <a:lnTo>
                  <a:pt x="10797" y="16580"/>
                </a:lnTo>
                <a:lnTo>
                  <a:pt x="17401" y="21600"/>
                </a:lnTo>
                <a:lnTo>
                  <a:pt x="14878" y="13405"/>
                </a:lnTo>
                <a:lnTo>
                  <a:pt x="21600" y="8256"/>
                </a:lnTo>
                <a:lnTo>
                  <a:pt x="13321" y="8256"/>
                </a:lnTo>
                <a:lnTo>
                  <a:pt x="10797" y="0"/>
                </a:lnTo>
                <a:close/>
              </a:path>
            </a:pathLst>
          </a:custGeom>
          <a:solidFill>
            <a:srgbClr val="729fcf"/>
          </a:solidFill>
          <a:ln>
            <a:solidFill>
              <a:srgbClr val="fff2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92" name="CustomShape 10"/>
          <p:cNvSpPr/>
          <p:nvPr/>
        </p:nvSpPr>
        <p:spPr>
          <a:xfrm>
            <a:off x="2834640" y="3474720"/>
            <a:ext cx="91080" cy="91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10797" y="0"/>
                </a:moveTo>
                <a:lnTo>
                  <a:pt x="8278" y="8256"/>
                </a:lnTo>
                <a:lnTo>
                  <a:pt x="0" y="8256"/>
                </a:lnTo>
                <a:lnTo>
                  <a:pt x="6722" y="13405"/>
                </a:lnTo>
                <a:lnTo>
                  <a:pt x="4198" y="21600"/>
                </a:lnTo>
                <a:lnTo>
                  <a:pt x="10797" y="16580"/>
                </a:lnTo>
                <a:lnTo>
                  <a:pt x="17401" y="21600"/>
                </a:lnTo>
                <a:lnTo>
                  <a:pt x="14878" y="13405"/>
                </a:lnTo>
                <a:lnTo>
                  <a:pt x="21600" y="8256"/>
                </a:lnTo>
                <a:lnTo>
                  <a:pt x="13321" y="8256"/>
                </a:lnTo>
                <a:lnTo>
                  <a:pt x="10797" y="0"/>
                </a:lnTo>
                <a:close/>
              </a:path>
            </a:pathLst>
          </a:custGeom>
          <a:solidFill>
            <a:srgbClr val="729fcf"/>
          </a:solidFill>
          <a:ln>
            <a:solidFill>
              <a:srgbClr val="fff200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293" name="" descr=""/>
          <p:cNvPicPr/>
          <p:nvPr/>
        </p:nvPicPr>
        <p:blipFill>
          <a:blip r:embed="rId2"/>
          <a:stretch/>
        </p:blipFill>
        <p:spPr>
          <a:xfrm>
            <a:off x="3474720" y="1005840"/>
            <a:ext cx="548280" cy="602280"/>
          </a:xfrm>
          <a:prstGeom prst="rect">
            <a:avLst/>
          </a:prstGeom>
          <a:ln>
            <a:noFill/>
          </a:ln>
        </p:spPr>
      </p:pic>
      <p:pic>
        <p:nvPicPr>
          <p:cNvPr id="294" name="" descr=""/>
          <p:cNvPicPr/>
          <p:nvPr/>
        </p:nvPicPr>
        <p:blipFill>
          <a:blip r:embed="rId3"/>
          <a:stretch/>
        </p:blipFill>
        <p:spPr>
          <a:xfrm>
            <a:off x="3474720" y="1683360"/>
            <a:ext cx="548280" cy="602280"/>
          </a:xfrm>
          <a:prstGeom prst="rect">
            <a:avLst/>
          </a:prstGeom>
          <a:ln>
            <a:noFill/>
          </a:ln>
        </p:spPr>
      </p:pic>
      <p:pic>
        <p:nvPicPr>
          <p:cNvPr id="295" name="" descr=""/>
          <p:cNvPicPr/>
          <p:nvPr/>
        </p:nvPicPr>
        <p:blipFill>
          <a:blip r:embed="rId4"/>
          <a:stretch/>
        </p:blipFill>
        <p:spPr>
          <a:xfrm>
            <a:off x="3474720" y="2328480"/>
            <a:ext cx="548280" cy="597240"/>
          </a:xfrm>
          <a:prstGeom prst="rect">
            <a:avLst/>
          </a:prstGeom>
          <a:ln>
            <a:noFill/>
          </a:ln>
        </p:spPr>
      </p:pic>
      <p:pic>
        <p:nvPicPr>
          <p:cNvPr id="296" name="" descr=""/>
          <p:cNvPicPr/>
          <p:nvPr/>
        </p:nvPicPr>
        <p:blipFill>
          <a:blip r:embed="rId5"/>
          <a:stretch/>
        </p:blipFill>
        <p:spPr>
          <a:xfrm>
            <a:off x="3460680" y="3603600"/>
            <a:ext cx="554400" cy="602280"/>
          </a:xfrm>
          <a:prstGeom prst="rect">
            <a:avLst/>
          </a:prstGeom>
          <a:ln>
            <a:noFill/>
          </a:ln>
        </p:spPr>
      </p:pic>
      <p:pic>
        <p:nvPicPr>
          <p:cNvPr id="297" name="" descr=""/>
          <p:cNvPicPr/>
          <p:nvPr/>
        </p:nvPicPr>
        <p:blipFill>
          <a:blip r:embed="rId6"/>
          <a:stretch/>
        </p:blipFill>
        <p:spPr>
          <a:xfrm>
            <a:off x="4114800" y="1663920"/>
            <a:ext cx="548280" cy="621720"/>
          </a:xfrm>
          <a:prstGeom prst="rect">
            <a:avLst/>
          </a:prstGeom>
          <a:ln>
            <a:noFill/>
          </a:ln>
        </p:spPr>
      </p:pic>
      <p:pic>
        <p:nvPicPr>
          <p:cNvPr id="298" name="" descr=""/>
          <p:cNvPicPr/>
          <p:nvPr/>
        </p:nvPicPr>
        <p:blipFill>
          <a:blip r:embed="rId7"/>
          <a:stretch/>
        </p:blipFill>
        <p:spPr>
          <a:xfrm>
            <a:off x="3474720" y="2968560"/>
            <a:ext cx="548280" cy="597240"/>
          </a:xfrm>
          <a:prstGeom prst="rect">
            <a:avLst/>
          </a:prstGeom>
          <a:ln>
            <a:noFill/>
          </a:ln>
        </p:spPr>
      </p:pic>
      <p:pic>
        <p:nvPicPr>
          <p:cNvPr id="299" name="" descr=""/>
          <p:cNvPicPr/>
          <p:nvPr/>
        </p:nvPicPr>
        <p:blipFill>
          <a:blip r:embed="rId8"/>
          <a:stretch/>
        </p:blipFill>
        <p:spPr>
          <a:xfrm>
            <a:off x="4102920" y="1005840"/>
            <a:ext cx="560160" cy="602280"/>
          </a:xfrm>
          <a:prstGeom prst="rect">
            <a:avLst/>
          </a:prstGeom>
          <a:ln>
            <a:noFill/>
          </a:ln>
        </p:spPr>
      </p:pic>
      <p:pic>
        <p:nvPicPr>
          <p:cNvPr id="300" name="" descr=""/>
          <p:cNvPicPr/>
          <p:nvPr/>
        </p:nvPicPr>
        <p:blipFill>
          <a:blip r:embed="rId9"/>
          <a:stretch/>
        </p:blipFill>
        <p:spPr>
          <a:xfrm>
            <a:off x="4114800" y="2341440"/>
            <a:ext cx="548280" cy="584280"/>
          </a:xfrm>
          <a:prstGeom prst="rect">
            <a:avLst/>
          </a:prstGeom>
          <a:ln>
            <a:noFill/>
          </a:ln>
        </p:spPr>
      </p:pic>
      <p:pic>
        <p:nvPicPr>
          <p:cNvPr id="301" name="" descr=""/>
          <p:cNvPicPr/>
          <p:nvPr/>
        </p:nvPicPr>
        <p:blipFill>
          <a:blip r:embed="rId10"/>
          <a:stretch/>
        </p:blipFill>
        <p:spPr>
          <a:xfrm>
            <a:off x="4114800" y="3017520"/>
            <a:ext cx="548280" cy="542160"/>
          </a:xfrm>
          <a:prstGeom prst="rect">
            <a:avLst/>
          </a:prstGeom>
          <a:ln>
            <a:noFill/>
          </a:ln>
        </p:spPr>
      </p:pic>
      <p:sp>
        <p:nvSpPr>
          <p:cNvPr id="302" name="CustomShape 11"/>
          <p:cNvSpPr/>
          <p:nvPr/>
        </p:nvSpPr>
        <p:spPr>
          <a:xfrm>
            <a:off x="2926080" y="182880"/>
            <a:ext cx="2742840" cy="456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5500ff"/>
                </a:solidFill>
                <a:latin typeface="Montserrat Black"/>
                <a:ea typeface="Montserrat Black"/>
              </a:rPr>
              <a:t>Create Templates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303" name="" descr=""/>
          <p:cNvPicPr/>
          <p:nvPr/>
        </p:nvPicPr>
        <p:blipFill>
          <a:blip r:embed="rId11"/>
          <a:stretch/>
        </p:blipFill>
        <p:spPr>
          <a:xfrm>
            <a:off x="4114800" y="3608640"/>
            <a:ext cx="548280" cy="597240"/>
          </a:xfrm>
          <a:prstGeom prst="rect">
            <a:avLst/>
          </a:prstGeom>
          <a:ln>
            <a:noFill/>
          </a:ln>
        </p:spPr>
      </p:pic>
      <p:sp>
        <p:nvSpPr>
          <p:cNvPr id="304" name="CustomShape 12"/>
          <p:cNvSpPr/>
          <p:nvPr/>
        </p:nvSpPr>
        <p:spPr>
          <a:xfrm>
            <a:off x="6400800" y="91440"/>
            <a:ext cx="2742840" cy="456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5500ff"/>
                </a:solidFill>
                <a:latin typeface="Montserrat Black"/>
                <a:ea typeface="Montserrat Black"/>
              </a:rPr>
              <a:t>Resample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305" name="" descr=""/>
          <p:cNvPicPr/>
          <p:nvPr/>
        </p:nvPicPr>
        <p:blipFill>
          <a:blip r:embed="rId12"/>
          <a:stretch/>
        </p:blipFill>
        <p:spPr>
          <a:xfrm>
            <a:off x="3460680" y="4248720"/>
            <a:ext cx="548280" cy="597240"/>
          </a:xfrm>
          <a:prstGeom prst="rect">
            <a:avLst/>
          </a:prstGeom>
          <a:ln>
            <a:noFill/>
          </a:ln>
        </p:spPr>
      </p:pic>
      <p:pic>
        <p:nvPicPr>
          <p:cNvPr id="306" name="" descr=""/>
          <p:cNvPicPr/>
          <p:nvPr/>
        </p:nvPicPr>
        <p:blipFill>
          <a:blip r:embed="rId13"/>
          <a:stretch/>
        </p:blipFill>
        <p:spPr>
          <a:xfrm>
            <a:off x="4114800" y="4261680"/>
            <a:ext cx="548280" cy="584280"/>
          </a:xfrm>
          <a:prstGeom prst="rect">
            <a:avLst/>
          </a:prstGeom>
          <a:ln>
            <a:noFill/>
          </a:ln>
        </p:spPr>
      </p:pic>
      <p:pic>
        <p:nvPicPr>
          <p:cNvPr id="307" name="" descr=""/>
          <p:cNvPicPr/>
          <p:nvPr/>
        </p:nvPicPr>
        <p:blipFill>
          <a:blip r:embed="rId14"/>
          <a:stretch/>
        </p:blipFill>
        <p:spPr>
          <a:xfrm>
            <a:off x="4114800" y="2341440"/>
            <a:ext cx="548280" cy="584280"/>
          </a:xfrm>
          <a:prstGeom prst="rect">
            <a:avLst/>
          </a:prstGeom>
          <a:ln>
            <a:noFill/>
          </a:ln>
        </p:spPr>
      </p:pic>
      <p:sp>
        <p:nvSpPr>
          <p:cNvPr id="308" name="CustomShape 13"/>
          <p:cNvSpPr/>
          <p:nvPr/>
        </p:nvSpPr>
        <p:spPr>
          <a:xfrm>
            <a:off x="4846320" y="91440"/>
            <a:ext cx="2742840" cy="456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5500ff"/>
                </a:solidFill>
                <a:latin typeface="Montserrat Black"/>
                <a:ea typeface="Montserrat Black"/>
              </a:rPr>
              <a:t>Calculate Error/Weights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309" name="" descr=""/>
          <p:cNvPicPr/>
          <p:nvPr/>
        </p:nvPicPr>
        <p:blipFill>
          <a:blip r:embed="rId15"/>
          <a:stretch/>
        </p:blipFill>
        <p:spPr>
          <a:xfrm>
            <a:off x="5577840" y="1637280"/>
            <a:ext cx="1279800" cy="1928520"/>
          </a:xfrm>
          <a:prstGeom prst="rect">
            <a:avLst/>
          </a:prstGeom>
          <a:ln>
            <a:noFill/>
          </a:ln>
        </p:spPr>
      </p:pic>
      <p:pic>
        <p:nvPicPr>
          <p:cNvPr id="310" name="" descr=""/>
          <p:cNvPicPr/>
          <p:nvPr/>
        </p:nvPicPr>
        <p:blipFill>
          <a:blip r:embed="rId16"/>
          <a:stretch/>
        </p:blipFill>
        <p:spPr>
          <a:xfrm>
            <a:off x="7223760" y="3017520"/>
            <a:ext cx="548280" cy="621720"/>
          </a:xfrm>
          <a:prstGeom prst="rect">
            <a:avLst/>
          </a:prstGeom>
          <a:ln>
            <a:noFill/>
          </a:ln>
        </p:spPr>
      </p:pic>
      <p:pic>
        <p:nvPicPr>
          <p:cNvPr id="311" name="" descr=""/>
          <p:cNvPicPr/>
          <p:nvPr/>
        </p:nvPicPr>
        <p:blipFill>
          <a:blip r:embed="rId17"/>
          <a:stretch/>
        </p:blipFill>
        <p:spPr>
          <a:xfrm>
            <a:off x="7223760" y="1663920"/>
            <a:ext cx="548280" cy="621720"/>
          </a:xfrm>
          <a:prstGeom prst="rect">
            <a:avLst/>
          </a:prstGeom>
          <a:ln>
            <a:noFill/>
          </a:ln>
        </p:spPr>
      </p:pic>
      <p:pic>
        <p:nvPicPr>
          <p:cNvPr id="312" name="" descr=""/>
          <p:cNvPicPr/>
          <p:nvPr/>
        </p:nvPicPr>
        <p:blipFill>
          <a:blip r:embed="rId18"/>
          <a:stretch/>
        </p:blipFill>
        <p:spPr>
          <a:xfrm>
            <a:off x="7863840" y="1645920"/>
            <a:ext cx="548280" cy="621720"/>
          </a:xfrm>
          <a:prstGeom prst="rect">
            <a:avLst/>
          </a:prstGeom>
          <a:ln>
            <a:noFill/>
          </a:ln>
        </p:spPr>
      </p:pic>
      <p:pic>
        <p:nvPicPr>
          <p:cNvPr id="313" name="" descr=""/>
          <p:cNvPicPr/>
          <p:nvPr/>
        </p:nvPicPr>
        <p:blipFill>
          <a:blip r:embed="rId19"/>
          <a:stretch/>
        </p:blipFill>
        <p:spPr>
          <a:xfrm>
            <a:off x="7863840" y="914400"/>
            <a:ext cx="548280" cy="621720"/>
          </a:xfrm>
          <a:prstGeom prst="rect">
            <a:avLst/>
          </a:prstGeom>
          <a:ln>
            <a:noFill/>
          </a:ln>
        </p:spPr>
      </p:pic>
      <p:pic>
        <p:nvPicPr>
          <p:cNvPr id="314" name="" descr=""/>
          <p:cNvPicPr/>
          <p:nvPr/>
        </p:nvPicPr>
        <p:blipFill>
          <a:blip r:embed="rId20"/>
          <a:stretch/>
        </p:blipFill>
        <p:spPr>
          <a:xfrm>
            <a:off x="7863840" y="3017520"/>
            <a:ext cx="548280" cy="621720"/>
          </a:xfrm>
          <a:prstGeom prst="rect">
            <a:avLst/>
          </a:prstGeom>
          <a:ln>
            <a:noFill/>
          </a:ln>
        </p:spPr>
      </p:pic>
      <p:pic>
        <p:nvPicPr>
          <p:cNvPr id="315" name="" descr=""/>
          <p:cNvPicPr/>
          <p:nvPr/>
        </p:nvPicPr>
        <p:blipFill>
          <a:blip r:embed="rId21"/>
          <a:stretch/>
        </p:blipFill>
        <p:spPr>
          <a:xfrm>
            <a:off x="7863840" y="2323440"/>
            <a:ext cx="548280" cy="602280"/>
          </a:xfrm>
          <a:prstGeom prst="rect">
            <a:avLst/>
          </a:prstGeom>
          <a:ln>
            <a:noFill/>
          </a:ln>
        </p:spPr>
      </p:pic>
      <p:pic>
        <p:nvPicPr>
          <p:cNvPr id="316" name="" descr=""/>
          <p:cNvPicPr/>
          <p:nvPr/>
        </p:nvPicPr>
        <p:blipFill>
          <a:blip r:embed="rId22"/>
          <a:stretch/>
        </p:blipFill>
        <p:spPr>
          <a:xfrm>
            <a:off x="7223760" y="914400"/>
            <a:ext cx="548280" cy="597240"/>
          </a:xfrm>
          <a:prstGeom prst="rect">
            <a:avLst/>
          </a:prstGeom>
          <a:ln>
            <a:noFill/>
          </a:ln>
        </p:spPr>
      </p:pic>
      <p:pic>
        <p:nvPicPr>
          <p:cNvPr id="317" name="" descr=""/>
          <p:cNvPicPr/>
          <p:nvPr/>
        </p:nvPicPr>
        <p:blipFill>
          <a:blip r:embed="rId23"/>
          <a:stretch/>
        </p:blipFill>
        <p:spPr>
          <a:xfrm>
            <a:off x="7223760" y="2328480"/>
            <a:ext cx="548280" cy="597240"/>
          </a:xfrm>
          <a:prstGeom prst="rect">
            <a:avLst/>
          </a:prstGeom>
          <a:ln>
            <a:noFill/>
          </a:ln>
        </p:spPr>
      </p:pic>
      <p:pic>
        <p:nvPicPr>
          <p:cNvPr id="318" name="" descr=""/>
          <p:cNvPicPr/>
          <p:nvPr/>
        </p:nvPicPr>
        <p:blipFill>
          <a:blip r:embed="rId24"/>
          <a:stretch/>
        </p:blipFill>
        <p:spPr>
          <a:xfrm>
            <a:off x="7223760" y="3749040"/>
            <a:ext cx="548280" cy="602280"/>
          </a:xfrm>
          <a:prstGeom prst="rect">
            <a:avLst/>
          </a:prstGeom>
          <a:ln>
            <a:noFill/>
          </a:ln>
        </p:spPr>
      </p:pic>
      <p:pic>
        <p:nvPicPr>
          <p:cNvPr id="319" name="" descr=""/>
          <p:cNvPicPr/>
          <p:nvPr/>
        </p:nvPicPr>
        <p:blipFill>
          <a:blip r:embed="rId25"/>
          <a:stretch/>
        </p:blipFill>
        <p:spPr>
          <a:xfrm>
            <a:off x="7863840" y="3749040"/>
            <a:ext cx="548280" cy="602280"/>
          </a:xfrm>
          <a:prstGeom prst="rect">
            <a:avLst/>
          </a:prstGeom>
          <a:ln>
            <a:noFill/>
          </a:ln>
        </p:spPr>
      </p:pic>
      <p:sp>
        <p:nvSpPr>
          <p:cNvPr id="320" name="Line 14"/>
          <p:cNvSpPr/>
          <p:nvPr/>
        </p:nvSpPr>
        <p:spPr>
          <a:xfrm>
            <a:off x="4754880" y="1005840"/>
            <a:ext cx="731520" cy="822960"/>
          </a:xfrm>
          <a:prstGeom prst="line">
            <a:avLst/>
          </a:prstGeom>
          <a:ln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21" name="Line 15"/>
          <p:cNvSpPr/>
          <p:nvPr/>
        </p:nvSpPr>
        <p:spPr>
          <a:xfrm>
            <a:off x="4754880" y="2011680"/>
            <a:ext cx="731520" cy="274320"/>
          </a:xfrm>
          <a:prstGeom prst="line">
            <a:avLst/>
          </a:prstGeom>
          <a:ln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22" name="Line 16"/>
          <p:cNvSpPr/>
          <p:nvPr/>
        </p:nvSpPr>
        <p:spPr>
          <a:xfrm>
            <a:off x="4663440" y="2651760"/>
            <a:ext cx="822960" cy="360"/>
          </a:xfrm>
          <a:prstGeom prst="line">
            <a:avLst/>
          </a:prstGeom>
          <a:ln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23" name="Line 17"/>
          <p:cNvSpPr/>
          <p:nvPr/>
        </p:nvSpPr>
        <p:spPr>
          <a:xfrm flipV="1">
            <a:off x="4754880" y="3108960"/>
            <a:ext cx="640080" cy="182880"/>
          </a:xfrm>
          <a:prstGeom prst="line">
            <a:avLst/>
          </a:prstGeom>
          <a:ln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24" name="Line 18"/>
          <p:cNvSpPr/>
          <p:nvPr/>
        </p:nvSpPr>
        <p:spPr>
          <a:xfrm flipV="1">
            <a:off x="4754880" y="3474720"/>
            <a:ext cx="731520" cy="457200"/>
          </a:xfrm>
          <a:prstGeom prst="line">
            <a:avLst/>
          </a:prstGeom>
          <a:ln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25" name="Line 19"/>
          <p:cNvSpPr/>
          <p:nvPr/>
        </p:nvSpPr>
        <p:spPr>
          <a:xfrm flipV="1">
            <a:off x="4754880" y="3749040"/>
            <a:ext cx="822960" cy="822960"/>
          </a:xfrm>
          <a:prstGeom prst="line">
            <a:avLst/>
          </a:prstGeom>
          <a:ln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pic>
        <p:nvPicPr>
          <p:cNvPr id="326" name="" descr=""/>
          <p:cNvPicPr/>
          <p:nvPr/>
        </p:nvPicPr>
        <p:blipFill>
          <a:blip r:embed="rId26"/>
          <a:stretch/>
        </p:blipFill>
        <p:spPr>
          <a:xfrm>
            <a:off x="5305320" y="4206240"/>
            <a:ext cx="1826640" cy="7311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3" dur="indefinite" restart="never" nodeType="tmRoot">
          <p:childTnLst>
            <p:seq>
              <p:cTn id="5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CustomShape 1"/>
          <p:cNvSpPr/>
          <p:nvPr/>
        </p:nvSpPr>
        <p:spPr>
          <a:xfrm>
            <a:off x="0" y="274320"/>
            <a:ext cx="9051480" cy="141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3000" spc="-1" strike="noStrike">
                <a:solidFill>
                  <a:srgbClr val="ffffff"/>
                </a:solidFill>
                <a:latin typeface="Montserrat Black"/>
                <a:ea typeface="Montserrat Black"/>
              </a:rPr>
              <a:t>Particle Filter With Changes in Appearance</a:t>
            </a:r>
            <a:endParaRPr b="0" lang="en-US" sz="3000" spc="-1" strike="noStrike">
              <a:latin typeface="Arial"/>
            </a:endParaRPr>
          </a:p>
        </p:txBody>
      </p:sp>
      <p:pic>
        <p:nvPicPr>
          <p:cNvPr id="328" name="" descr=""/>
          <p:cNvPicPr/>
          <p:nvPr/>
        </p:nvPicPr>
        <p:blipFill>
          <a:blip r:embed="rId1"/>
          <a:stretch/>
        </p:blipFill>
        <p:spPr>
          <a:xfrm>
            <a:off x="1646280" y="1332000"/>
            <a:ext cx="5712120" cy="33307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5" dur="indefinite" restart="never" nodeType="tmRoot">
          <p:childTnLst>
            <p:seq>
              <p:cTn id="5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CustomShape 1"/>
          <p:cNvSpPr/>
          <p:nvPr/>
        </p:nvSpPr>
        <p:spPr>
          <a:xfrm>
            <a:off x="450000" y="450000"/>
            <a:ext cx="8242560" cy="784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5500ff"/>
                </a:solidFill>
                <a:latin typeface="Montserrat Black"/>
                <a:ea typeface="Montserrat Black"/>
              </a:rPr>
              <a:t>How to Handle Changes in Target?</a:t>
            </a:r>
            <a:endParaRPr b="0" lang="en-US" sz="3600" spc="-1" strike="noStrike">
              <a:latin typeface="Arial"/>
            </a:endParaRPr>
          </a:p>
        </p:txBody>
      </p:sp>
      <p:pic>
        <p:nvPicPr>
          <p:cNvPr id="330" name="" descr=""/>
          <p:cNvPicPr/>
          <p:nvPr/>
        </p:nvPicPr>
        <p:blipFill>
          <a:blip r:embed="rId1"/>
          <a:stretch/>
        </p:blipFill>
        <p:spPr>
          <a:xfrm>
            <a:off x="1828800" y="1499040"/>
            <a:ext cx="914040" cy="1036440"/>
          </a:xfrm>
          <a:prstGeom prst="rect">
            <a:avLst/>
          </a:prstGeom>
          <a:ln>
            <a:noFill/>
          </a:ln>
        </p:spPr>
      </p:pic>
      <p:pic>
        <p:nvPicPr>
          <p:cNvPr id="331" name="" descr=""/>
          <p:cNvPicPr/>
          <p:nvPr/>
        </p:nvPicPr>
        <p:blipFill>
          <a:blip r:embed="rId2"/>
          <a:stretch/>
        </p:blipFill>
        <p:spPr>
          <a:xfrm>
            <a:off x="2926080" y="1481040"/>
            <a:ext cx="914040" cy="1010160"/>
          </a:xfrm>
          <a:prstGeom prst="rect">
            <a:avLst/>
          </a:prstGeom>
          <a:ln>
            <a:noFill/>
          </a:ln>
        </p:spPr>
      </p:pic>
      <p:pic>
        <p:nvPicPr>
          <p:cNvPr id="332" name="" descr=""/>
          <p:cNvPicPr/>
          <p:nvPr/>
        </p:nvPicPr>
        <p:blipFill>
          <a:blip r:embed="rId3"/>
          <a:stretch/>
        </p:blipFill>
        <p:spPr>
          <a:xfrm>
            <a:off x="1828440" y="2669760"/>
            <a:ext cx="914400" cy="1010160"/>
          </a:xfrm>
          <a:prstGeom prst="rect">
            <a:avLst/>
          </a:prstGeom>
          <a:ln>
            <a:noFill/>
          </a:ln>
        </p:spPr>
      </p:pic>
      <p:pic>
        <p:nvPicPr>
          <p:cNvPr id="333" name="" descr=""/>
          <p:cNvPicPr/>
          <p:nvPr/>
        </p:nvPicPr>
        <p:blipFill>
          <a:blip r:embed="rId4"/>
          <a:stretch/>
        </p:blipFill>
        <p:spPr>
          <a:xfrm>
            <a:off x="2925720" y="2698920"/>
            <a:ext cx="914400" cy="976320"/>
          </a:xfrm>
          <a:prstGeom prst="rect">
            <a:avLst/>
          </a:prstGeom>
          <a:ln>
            <a:noFill/>
          </a:ln>
        </p:spPr>
      </p:pic>
      <p:pic>
        <p:nvPicPr>
          <p:cNvPr id="334" name="" descr=""/>
          <p:cNvPicPr/>
          <p:nvPr/>
        </p:nvPicPr>
        <p:blipFill>
          <a:blip r:embed="rId5"/>
          <a:stretch/>
        </p:blipFill>
        <p:spPr>
          <a:xfrm>
            <a:off x="1828440" y="3845520"/>
            <a:ext cx="914400" cy="1018440"/>
          </a:xfrm>
          <a:prstGeom prst="rect">
            <a:avLst/>
          </a:prstGeom>
          <a:ln>
            <a:noFill/>
          </a:ln>
        </p:spPr>
      </p:pic>
      <p:pic>
        <p:nvPicPr>
          <p:cNvPr id="335" name="" descr=""/>
          <p:cNvPicPr/>
          <p:nvPr/>
        </p:nvPicPr>
        <p:blipFill>
          <a:blip r:embed="rId6"/>
          <a:stretch/>
        </p:blipFill>
        <p:spPr>
          <a:xfrm>
            <a:off x="2926080" y="3858480"/>
            <a:ext cx="914040" cy="1005480"/>
          </a:xfrm>
          <a:prstGeom prst="rect">
            <a:avLst/>
          </a:prstGeom>
          <a:ln>
            <a:noFill/>
          </a:ln>
        </p:spPr>
      </p:pic>
      <p:sp>
        <p:nvSpPr>
          <p:cNvPr id="336" name="Line 2"/>
          <p:cNvSpPr/>
          <p:nvPr/>
        </p:nvSpPr>
        <p:spPr>
          <a:xfrm>
            <a:off x="4114800" y="2029680"/>
            <a:ext cx="1463040" cy="360"/>
          </a:xfrm>
          <a:prstGeom prst="line">
            <a:avLst/>
          </a:prstGeom>
          <a:ln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37" name="Line 3"/>
          <p:cNvSpPr/>
          <p:nvPr/>
        </p:nvSpPr>
        <p:spPr>
          <a:xfrm>
            <a:off x="4114800" y="4315680"/>
            <a:ext cx="1463040" cy="360"/>
          </a:xfrm>
          <a:prstGeom prst="line">
            <a:avLst/>
          </a:prstGeom>
          <a:ln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38" name="Line 4"/>
          <p:cNvSpPr/>
          <p:nvPr/>
        </p:nvSpPr>
        <p:spPr>
          <a:xfrm>
            <a:off x="4023360" y="3126960"/>
            <a:ext cx="1463040" cy="360"/>
          </a:xfrm>
          <a:prstGeom prst="line">
            <a:avLst/>
          </a:prstGeom>
          <a:ln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pic>
        <p:nvPicPr>
          <p:cNvPr id="339" name="" descr=""/>
          <p:cNvPicPr/>
          <p:nvPr/>
        </p:nvPicPr>
        <p:blipFill>
          <a:blip r:embed="rId7"/>
          <a:stretch/>
        </p:blipFill>
        <p:spPr>
          <a:xfrm>
            <a:off x="5852160" y="1481040"/>
            <a:ext cx="914040" cy="1036440"/>
          </a:xfrm>
          <a:prstGeom prst="rect">
            <a:avLst/>
          </a:prstGeom>
          <a:ln>
            <a:noFill/>
          </a:ln>
        </p:spPr>
      </p:pic>
      <p:pic>
        <p:nvPicPr>
          <p:cNvPr id="340" name="" descr=""/>
          <p:cNvPicPr/>
          <p:nvPr/>
        </p:nvPicPr>
        <p:blipFill>
          <a:blip r:embed="rId8"/>
          <a:stretch/>
        </p:blipFill>
        <p:spPr>
          <a:xfrm>
            <a:off x="5852160" y="1507320"/>
            <a:ext cx="914040" cy="1010160"/>
          </a:xfrm>
          <a:prstGeom prst="rect">
            <a:avLst/>
          </a:prstGeom>
          <a:ln>
            <a:noFill/>
          </a:ln>
        </p:spPr>
      </p:pic>
      <p:pic>
        <p:nvPicPr>
          <p:cNvPr id="341" name="" descr=""/>
          <p:cNvPicPr/>
          <p:nvPr/>
        </p:nvPicPr>
        <p:blipFill>
          <a:blip r:embed="rId9"/>
          <a:stretch/>
        </p:blipFill>
        <p:spPr>
          <a:xfrm>
            <a:off x="5851800" y="2665080"/>
            <a:ext cx="914400" cy="1010160"/>
          </a:xfrm>
          <a:prstGeom prst="rect">
            <a:avLst/>
          </a:prstGeom>
          <a:ln>
            <a:noFill/>
          </a:ln>
        </p:spPr>
      </p:pic>
      <p:pic>
        <p:nvPicPr>
          <p:cNvPr id="342" name="" descr=""/>
          <p:cNvPicPr/>
          <p:nvPr/>
        </p:nvPicPr>
        <p:blipFill>
          <a:blip r:embed="rId10"/>
          <a:stretch/>
        </p:blipFill>
        <p:spPr>
          <a:xfrm>
            <a:off x="5851800" y="2665080"/>
            <a:ext cx="914400" cy="976320"/>
          </a:xfrm>
          <a:prstGeom prst="rect">
            <a:avLst/>
          </a:prstGeom>
          <a:ln>
            <a:noFill/>
          </a:ln>
        </p:spPr>
      </p:pic>
      <p:pic>
        <p:nvPicPr>
          <p:cNvPr id="343" name="" descr=""/>
          <p:cNvPicPr/>
          <p:nvPr/>
        </p:nvPicPr>
        <p:blipFill>
          <a:blip r:embed="rId11"/>
          <a:stretch/>
        </p:blipFill>
        <p:spPr>
          <a:xfrm>
            <a:off x="5851800" y="3767040"/>
            <a:ext cx="914400" cy="1018440"/>
          </a:xfrm>
          <a:prstGeom prst="rect">
            <a:avLst/>
          </a:prstGeom>
          <a:ln>
            <a:noFill/>
          </a:ln>
        </p:spPr>
      </p:pic>
      <p:pic>
        <p:nvPicPr>
          <p:cNvPr id="344" name="" descr=""/>
          <p:cNvPicPr/>
          <p:nvPr/>
        </p:nvPicPr>
        <p:blipFill>
          <a:blip r:embed="rId12"/>
          <a:stretch/>
        </p:blipFill>
        <p:spPr>
          <a:xfrm>
            <a:off x="5851800" y="3780000"/>
            <a:ext cx="914040" cy="10054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7" dur="indefinite" restart="never" nodeType="tmRoot">
          <p:childTnLst>
            <p:seq>
              <p:cTn id="5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CustomShape 1"/>
          <p:cNvSpPr/>
          <p:nvPr/>
        </p:nvSpPr>
        <p:spPr>
          <a:xfrm>
            <a:off x="182880" y="274320"/>
            <a:ext cx="8869320" cy="97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3000" spc="-1" strike="noStrike">
                <a:solidFill>
                  <a:srgbClr val="ffffff"/>
                </a:solidFill>
                <a:latin typeface="Montserrat Black"/>
                <a:ea typeface="Montserrat Black"/>
              </a:rPr>
              <a:t>Particle Filter With Occlusion</a:t>
            </a:r>
            <a:endParaRPr b="0" lang="en-US" sz="3000" spc="-1" strike="noStrike">
              <a:latin typeface="Arial"/>
            </a:endParaRPr>
          </a:p>
        </p:txBody>
      </p:sp>
      <p:pic>
        <p:nvPicPr>
          <p:cNvPr id="346" name="" descr=""/>
          <p:cNvPicPr/>
          <p:nvPr/>
        </p:nvPicPr>
        <p:blipFill>
          <a:blip r:embed="rId1"/>
          <a:stretch/>
        </p:blipFill>
        <p:spPr>
          <a:xfrm>
            <a:off x="2011680" y="939960"/>
            <a:ext cx="5209560" cy="39063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9" dur="indefinite" restart="never" nodeType="tmRoot">
          <p:childTnLst>
            <p:seq>
              <p:cTn id="6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CustomShape 1"/>
          <p:cNvSpPr/>
          <p:nvPr/>
        </p:nvSpPr>
        <p:spPr>
          <a:xfrm>
            <a:off x="182880" y="274320"/>
            <a:ext cx="8686440" cy="97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3000" spc="-1" strike="noStrike">
                <a:solidFill>
                  <a:srgbClr val="ffffff"/>
                </a:solidFill>
                <a:latin typeface="Montserrat Black"/>
                <a:ea typeface="Montserrat Black"/>
              </a:rPr>
              <a:t>Particle Filter with Multiple Targets</a:t>
            </a:r>
            <a:endParaRPr b="0" lang="en-US" sz="3000" spc="-1" strike="noStrike">
              <a:latin typeface="Arial"/>
            </a:endParaRPr>
          </a:p>
        </p:txBody>
      </p:sp>
      <p:pic>
        <p:nvPicPr>
          <p:cNvPr id="348" name="" descr=""/>
          <p:cNvPicPr/>
          <p:nvPr/>
        </p:nvPicPr>
        <p:blipFill>
          <a:blip r:embed="rId1"/>
          <a:stretch/>
        </p:blipFill>
        <p:spPr>
          <a:xfrm>
            <a:off x="2012040" y="937800"/>
            <a:ext cx="5211000" cy="39078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61" dur="indefinite" restart="never" nodeType="tmRoot">
          <p:childTnLst>
            <p:seq>
              <p:cTn id="6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CustomShape 1"/>
          <p:cNvSpPr/>
          <p:nvPr/>
        </p:nvSpPr>
        <p:spPr>
          <a:xfrm>
            <a:off x="182880" y="274320"/>
            <a:ext cx="8777880" cy="97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3000" spc="-1" strike="noStrike">
                <a:solidFill>
                  <a:srgbClr val="ffffff"/>
                </a:solidFill>
                <a:latin typeface="Montserrat Black"/>
                <a:ea typeface="Montserrat Black"/>
              </a:rPr>
              <a:t>Particle Filter with Moving Camera</a:t>
            </a:r>
            <a:endParaRPr b="0" lang="en-US" sz="3000" spc="-1" strike="noStrike">
              <a:latin typeface="Arial"/>
            </a:endParaRPr>
          </a:p>
        </p:txBody>
      </p:sp>
      <p:pic>
        <p:nvPicPr>
          <p:cNvPr id="350" name="" descr=""/>
          <p:cNvPicPr/>
          <p:nvPr/>
        </p:nvPicPr>
        <p:blipFill>
          <a:blip r:embed="rId1"/>
          <a:stretch/>
        </p:blipFill>
        <p:spPr>
          <a:xfrm>
            <a:off x="1769760" y="1098000"/>
            <a:ext cx="5178600" cy="38829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63" dur="indefinite" restart="never" nodeType="tmRoot">
          <p:childTnLst>
            <p:seq>
              <p:cTn id="6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CustomShape 1"/>
          <p:cNvSpPr/>
          <p:nvPr/>
        </p:nvSpPr>
        <p:spPr>
          <a:xfrm>
            <a:off x="450000" y="1560240"/>
            <a:ext cx="3854160" cy="3221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0000" bIns="90000"/>
          <a:p>
            <a:pPr marL="216000" indent="-215640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b="1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Knowing what’s happening is sometimes necessary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4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b="1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Being able to explain when things fail is also important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4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b="1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You can always combine with deep learning detection algorithms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4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b="1" lang="en-US" sz="1400" spc="-1" strike="noStrike">
                <a:solidFill>
                  <a:srgbClr val="000000"/>
                </a:solidFill>
                <a:latin typeface="Montserrat"/>
                <a:ea typeface="Montserrat"/>
              </a:rPr>
              <a:t>The more closed off the context, The easier it is to apply deep learning successfully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400" spc="-1" strike="noStrike">
              <a:latin typeface="Arial"/>
            </a:endParaRPr>
          </a:p>
          <a:p>
            <a:pPr>
              <a:lnSpc>
                <a:spcPct val="115000"/>
              </a:lnSpc>
            </a:pPr>
            <a:endParaRPr b="0" lang="en-US" sz="1400" spc="-1" strike="noStrike">
              <a:latin typeface="Arial"/>
            </a:endParaRPr>
          </a:p>
        </p:txBody>
      </p:sp>
      <p:sp>
        <p:nvSpPr>
          <p:cNvPr id="352" name="CustomShape 2"/>
          <p:cNvSpPr/>
          <p:nvPr/>
        </p:nvSpPr>
        <p:spPr>
          <a:xfrm>
            <a:off x="0" y="450000"/>
            <a:ext cx="9142560" cy="784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5500ff"/>
                </a:solidFill>
                <a:latin typeface="Montserrat Black"/>
                <a:ea typeface="Montserrat Black"/>
              </a:rPr>
              <a:t>Why not just use deep learning?</a:t>
            </a:r>
            <a:endParaRPr b="0" lang="en-US" sz="3600" spc="-1" strike="noStrike">
              <a:latin typeface="Arial"/>
            </a:endParaRPr>
          </a:p>
        </p:txBody>
      </p:sp>
    </p:spTree>
  </p:cSld>
  <p:timing>
    <p:tnLst>
      <p:par>
        <p:cTn id="65" dur="indefinite" restart="never" nodeType="tmRoot">
          <p:childTnLst>
            <p:seq>
              <p:cTn id="6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CustomShape 1"/>
          <p:cNvSpPr/>
          <p:nvPr/>
        </p:nvSpPr>
        <p:spPr>
          <a:xfrm>
            <a:off x="450000" y="2741760"/>
            <a:ext cx="8242560" cy="566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0000" bIns="90000"/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</p:txBody>
      </p:sp>
      <p:sp>
        <p:nvSpPr>
          <p:cNvPr id="354" name="CustomShape 2"/>
          <p:cNvSpPr/>
          <p:nvPr/>
        </p:nvSpPr>
        <p:spPr>
          <a:xfrm>
            <a:off x="450000" y="1701000"/>
            <a:ext cx="8242560" cy="1039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 algn="ctr">
              <a:lnSpc>
                <a:spcPct val="100000"/>
              </a:lnSpc>
            </a:pPr>
            <a:r>
              <a:rPr b="0" lang="en-US" sz="6000" spc="-1" strike="noStrike">
                <a:solidFill>
                  <a:srgbClr val="5500ff"/>
                </a:solidFill>
                <a:latin typeface="Montserrat Black"/>
                <a:ea typeface="Montserrat Black"/>
              </a:rPr>
              <a:t>Perguntas!?</a:t>
            </a:r>
            <a:endParaRPr b="0" lang="en-US" sz="6000" spc="-1" strike="noStrike">
              <a:latin typeface="Arial"/>
            </a:endParaRPr>
          </a:p>
        </p:txBody>
      </p:sp>
    </p:spTree>
  </p:cSld>
  <p:timing>
    <p:tnLst>
      <p:par>
        <p:cTn id="67" dur="indefinite" restart="never" nodeType="tmRoot">
          <p:childTnLst>
            <p:seq>
              <p:cTn id="6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98;p18" descr=""/>
          <p:cNvPicPr/>
          <p:nvPr/>
        </p:nvPicPr>
        <p:blipFill>
          <a:blip r:embed="rId1"/>
          <a:stretch/>
        </p:blipFill>
        <p:spPr>
          <a:xfrm>
            <a:off x="152280" y="152280"/>
            <a:ext cx="8836920" cy="4837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69" dur="indefinite" restart="never" nodeType="tmRoot">
          <p:childTnLst>
            <p:seq>
              <p:cTn id="7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303</TotalTime>
  <Application>LibreOffice/6.0.7.3$Linux_X86_64 LibreOffice_project/00m0$Build-3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dcterms:modified xsi:type="dcterms:W3CDTF">2019-07-16T13:56:50Z</dcterms:modified>
  <cp:revision>11</cp:revision>
  <dc:subject/>
  <dc:title/>
</cp:coreProperties>
</file>