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notesMasterIdLst>
    <p:notesMasterId r:id="rId21"/>
  </p:notesMasterIdLst>
  <p:handoutMasterIdLst>
    <p:handoutMasterId r:id="rId22"/>
  </p:handoutMasterIdLst>
  <p:sldIdLst>
    <p:sldId id="265" r:id="rId2"/>
    <p:sldId id="267" r:id="rId3"/>
    <p:sldId id="268" r:id="rId4"/>
    <p:sldId id="269" r:id="rId5"/>
    <p:sldId id="296" r:id="rId6"/>
    <p:sldId id="301" r:id="rId7"/>
    <p:sldId id="297" r:id="rId8"/>
    <p:sldId id="300" r:id="rId9"/>
    <p:sldId id="10912" r:id="rId10"/>
    <p:sldId id="303" r:id="rId11"/>
    <p:sldId id="10906" r:id="rId12"/>
    <p:sldId id="302" r:id="rId13"/>
    <p:sldId id="298" r:id="rId14"/>
    <p:sldId id="10910" r:id="rId15"/>
    <p:sldId id="10909" r:id="rId16"/>
    <p:sldId id="10911" r:id="rId17"/>
    <p:sldId id="881" r:id="rId18"/>
    <p:sldId id="880" r:id="rId19"/>
    <p:sldId id="299" r:id="rId20"/>
  </p:sldIdLst>
  <p:sldSz cx="16249650" cy="9144000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068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6136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4204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227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4034104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4840925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5647746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6454567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22F"/>
    <a:srgbClr val="0B549B"/>
    <a:srgbClr val="D0CECE"/>
    <a:srgbClr val="A6A6A6"/>
    <a:srgbClr val="595959"/>
    <a:srgbClr val="7F7F7F"/>
    <a:srgbClr val="D9D9D9"/>
    <a:srgbClr val="E6432D"/>
    <a:srgbClr val="479A4A"/>
    <a:srgbClr val="339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4"/>
    <p:restoredTop sz="94713"/>
  </p:normalViewPr>
  <p:slideViewPr>
    <p:cSldViewPr snapToGrid="0" showGuides="1">
      <p:cViewPr varScale="1">
        <p:scale>
          <a:sx n="59" d="100"/>
          <a:sy n="59" d="100"/>
        </p:scale>
        <p:origin x="994" y="58"/>
      </p:cViewPr>
      <p:guideLst>
        <p:guide orient="horz" pos="2903"/>
        <p:guide pos="5118"/>
      </p:guideLst>
    </p:cSldViewPr>
  </p:slideViewPr>
  <p:outlineViewPr>
    <p:cViewPr>
      <p:scale>
        <a:sx n="33" d="100"/>
        <a:sy n="33" d="100"/>
      </p:scale>
      <p:origin x="0" y="-4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C6FBDBB-9C43-0E42-96DA-BDBF1612F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B26D30-28A6-914E-8D2F-970C753227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D2A4EDD-EA40-E64F-A9B4-E61EF923C8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087E148-F22B-5F4E-8B62-30977800A9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F7604-7492-0A40-BF07-85B57023127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8907BC-83B8-FD46-A711-318F606A0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23438-9776-8C4D-99CB-8F11DA2CD5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AF689B-0B6A-9649-AD98-762BBA6967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7588" y="514350"/>
            <a:ext cx="4568825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E326167-95DA-494C-93DA-8C54A1874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64AAD65-9308-8543-B201-DE380F245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482230D-80AF-D845-89A5-4CA056490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F1650B-9711-5345-971A-DBF4817AF9E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806821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613642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242046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322728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4034104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0925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7746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567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85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61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 userDrawn="1">
          <p15:clr>
            <a:srgbClr val="FBAE40"/>
          </p15:clr>
        </p15:guide>
        <p15:guide id="2" orient="horz" pos="47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926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989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 userDrawn="1">
          <p15:clr>
            <a:srgbClr val="FBAE40"/>
          </p15:clr>
        </p15:guide>
        <p15:guide id="2" pos="70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42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3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0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2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3243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7514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743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49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456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8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02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3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05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752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88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189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33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51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172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48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277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67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6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16/07/2019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7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426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12171872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256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969093" y="8475134"/>
            <a:ext cx="660617" cy="48683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1280557" y="2032000"/>
            <a:ext cx="13688537" cy="5801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6925719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urora -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256" y="2032000"/>
            <a:ext cx="6906101" cy="5801784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8478" y="2032000"/>
            <a:ext cx="6579314" cy="5801784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967792" y="8475134"/>
            <a:ext cx="661917" cy="48683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981127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97">
          <p15:clr>
            <a:srgbClr val="FBAE40"/>
          </p15:clr>
        </p15:guide>
        <p15:guide id="4" pos="7083">
          <p15:clr>
            <a:srgbClr val="FBAE40"/>
          </p15:clr>
        </p15:guide>
        <p15:guide id="5" orient="horz" pos="119">
          <p15:clr>
            <a:srgbClr val="FBAE40"/>
          </p15:clr>
        </p15:guide>
        <p15:guide id="6" orient="horz" pos="39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emf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3" name="Picture 21" descr="I:\TDC2017\Logos\TDC2017\logo-tdc-horizontal-A4.emf">
            <a:extLst>
              <a:ext uri="{FF2B5EF4-FFF2-40B4-BE49-F238E27FC236}">
                <a16:creationId xmlns:a16="http://schemas.microsoft.com/office/drawing/2014/main" id="{78F52137-29BC-D342-9D17-16D06FFF4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9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8" r:id="rId2"/>
    <p:sldLayoutId id="2147484037" r:id="rId3"/>
    <p:sldLayoutId id="2147484030" r:id="rId4"/>
    <p:sldLayoutId id="2147484017" r:id="rId5"/>
    <p:sldLayoutId id="2147484029" r:id="rId6"/>
    <p:sldLayoutId id="2147484045" r:id="rId7"/>
    <p:sldLayoutId id="2147484044" r:id="rId8"/>
    <p:sldLayoutId id="2147484041" r:id="rId9"/>
    <p:sldLayoutId id="2147484051" r:id="rId10"/>
    <p:sldLayoutId id="2147484046" r:id="rId11"/>
    <p:sldLayoutId id="2147484047" r:id="rId12"/>
    <p:sldLayoutId id="2147484042" r:id="rId13"/>
    <p:sldLayoutId id="2147484031" r:id="rId14"/>
    <p:sldLayoutId id="2147484048" r:id="rId15"/>
    <p:sldLayoutId id="2147484049" r:id="rId16"/>
    <p:sldLayoutId id="2147484039" r:id="rId17"/>
    <p:sldLayoutId id="2147484043" r:id="rId18"/>
    <p:sldLayoutId id="2147484032" r:id="rId19"/>
    <p:sldLayoutId id="2147484050" r:id="rId20"/>
    <p:sldLayoutId id="2147484052" r:id="rId21"/>
    <p:sldLayoutId id="2147484034" r:id="rId22"/>
    <p:sldLayoutId id="2147484018" r:id="rId23"/>
    <p:sldLayoutId id="2147484019" r:id="rId24"/>
    <p:sldLayoutId id="2147484020" r:id="rId25"/>
    <p:sldLayoutId id="2147484021" r:id="rId26"/>
    <p:sldLayoutId id="2147484022" r:id="rId27"/>
    <p:sldLayoutId id="2147484023" r:id="rId28"/>
    <p:sldLayoutId id="2147484024" r:id="rId29"/>
    <p:sldLayoutId id="2147484025" r:id="rId30"/>
    <p:sldLayoutId id="2147484026" r:id="rId31"/>
    <p:sldLayoutId id="2147484027" r:id="rId32"/>
    <p:sldLayoutId id="2147484033" r:id="rId33"/>
    <p:sldLayoutId id="2147484015" r:id="rId34"/>
    <p:sldLayoutId id="2147484054" r:id="rId35"/>
    <p:sldLayoutId id="2147484055" r:id="rId36"/>
    <p:sldLayoutId id="2147484056" r:id="rId37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PFC7Ki2JT0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igdata-madesimple.com/microsofts-ml-net-a-blend-of-machine-learning-and-net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evonblog.com/continuous-delivery/code-analysis-service-sonarcloud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eetup.com/pt-BR/DevelopersBR/" TargetMode="External"/><Relationship Id="rId2" Type="http://schemas.openxmlformats.org/officeDocument/2006/relationships/hyperlink" Target="http://www.thaissasanches.com.br/" TargetMode="Externa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6.jpg"/><Relationship Id="rId4" Type="http://schemas.openxmlformats.org/officeDocument/2006/relationships/hyperlink" Target="https://meetup.com/pt-BR/ai-brasil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topia.org/blog/asking-better-questions-deeper-learning-ben-johnson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0400-D1E5-4A4A-8963-B4C09FFC83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TRILHA .NET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32889" y="4878885"/>
            <a:ext cx="9652482" cy="1090699"/>
          </a:xfrm>
        </p:spPr>
        <p:txBody>
          <a:bodyPr/>
          <a:lstStyle/>
          <a:p>
            <a:r>
              <a:rPr lang="pt-BR" dirty="0"/>
              <a:t>ML .NET - Machine Learning com .NET CORE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C9F1CE-A427-074E-931D-E73C93136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Thaissa Bueno Sanches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Consultora de Arquitetura de software e AI</a:t>
            </a:r>
          </a:p>
        </p:txBody>
      </p:sp>
      <p:pic>
        <p:nvPicPr>
          <p:cNvPr id="12" name="Espaço Reservado para Imagem 11" descr="Uma imagem contendo céu, pessoa, ao ar livre, sorrindo&#10;&#10;Descrição gerada com muito alta confiança">
            <a:extLst>
              <a:ext uri="{FF2B5EF4-FFF2-40B4-BE49-F238E27FC236}">
                <a16:creationId xmlns:a16="http://schemas.microsoft.com/office/drawing/2014/main" id="{401FD959-B194-4D81-9AEE-35906FD6740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0" r="125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4247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6D7FA79-D48D-6242-A60A-DA6A8726B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03751" y="2068624"/>
            <a:ext cx="4027140" cy="465144"/>
          </a:xfrm>
        </p:spPr>
        <p:txBody>
          <a:bodyPr/>
          <a:lstStyle/>
          <a:p>
            <a:r>
              <a:rPr lang="pt-BR" dirty="0"/>
              <a:t>O que é Machine Learning?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7E6043-0443-B241-B4F5-C9DCAD421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t-BR" dirty="0"/>
              <a:t>Vamos entender o que e para que serve e onde podemos usar machine learning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9233F8-0BE3-DE4A-9715-66B4405D46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t-BR" dirty="0"/>
              <a:t>ML .NET</a:t>
            </a:r>
          </a:p>
          <a:p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FB1ED3E-1B98-7543-987B-883E2021434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t-BR" dirty="0"/>
              <a:t>Vamos conhecer o framework ML .NET e como ele pode nos ajudar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2B52E56-9638-7849-9287-CB6600036D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t-BR" dirty="0"/>
              <a:t>Demo </a:t>
            </a:r>
          </a:p>
          <a:p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4465217B-8A85-5A46-AE26-CED0201BAB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t-BR" dirty="0"/>
              <a:t>Vamos ver a execução de um programa para a classificação de pessoas com diabetes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C2DBED88-49EB-D047-B026-4D8F6688C18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993162" y="6887175"/>
            <a:ext cx="3280084" cy="465144"/>
          </a:xfrm>
        </p:spPr>
        <p:txBody>
          <a:bodyPr/>
          <a:lstStyle/>
          <a:p>
            <a:r>
              <a:rPr lang="pt-BR" dirty="0"/>
              <a:t>Sessão de perguntas</a:t>
            </a:r>
          </a:p>
          <a:p>
            <a:endParaRPr lang="pt-BR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BBE4D9B2-7BAC-834E-81E2-DEE9FE836CE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pt-BR" dirty="0"/>
              <a:t>Tire suas duvidas pergunte, não vá embora sem tirar suas duvidas</a:t>
            </a:r>
          </a:p>
        </p:txBody>
      </p:sp>
    </p:spTree>
    <p:extLst>
      <p:ext uri="{BB962C8B-B14F-4D97-AF65-F5344CB8AC3E}">
        <p14:creationId xmlns:p14="http://schemas.microsoft.com/office/powerpoint/2010/main" val="55424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4" y="4427984"/>
            <a:ext cx="8484866" cy="2117812"/>
          </a:xfrm>
        </p:spPr>
        <p:txBody>
          <a:bodyPr/>
          <a:lstStyle/>
          <a:p>
            <a:r>
              <a:rPr lang="pt-BR" dirty="0"/>
              <a:t>O que é machine learning?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01</a:t>
            </a:r>
          </a:p>
        </p:txBody>
      </p:sp>
      <p:pic>
        <p:nvPicPr>
          <p:cNvPr id="12" name="Espaço Reservado para Imagem 11" descr="Uma imagem contendo edifício, chão, carro&#10;&#10;Descrição gerada com muito alta confiança">
            <a:extLst>
              <a:ext uri="{FF2B5EF4-FFF2-40B4-BE49-F238E27FC236}">
                <a16:creationId xmlns:a16="http://schemas.microsoft.com/office/drawing/2014/main" id="{2BA17969-6AE3-476C-9EFF-73B125B96A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r="177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12797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Inteligência artificial será tão essencial quanto energia elétrica.</a:t>
            </a:r>
          </a:p>
          <a:p>
            <a:endParaRPr lang="pt-BR" dirty="0"/>
          </a:p>
          <a:p>
            <a:r>
              <a:rPr lang="pt-BR" sz="1200" dirty="0"/>
              <a:t>Valor Econômico  – Pesquisa Accenture Consulting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O que é machine Learning?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D335552D-DAF1-6741-861D-9A3626DFB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Machine Learning é o conceito de ensinar máquinas a executar tarefas com ou sem supervisão, prevendo um resultado de acordo com os parâmetros informados.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F3883EF5-B998-244D-BDEF-08C3600AF2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Definição</a:t>
            </a:r>
          </a:p>
        </p:txBody>
      </p:sp>
      <p:pic>
        <p:nvPicPr>
          <p:cNvPr id="5" name="Espaço Reservado para Imagem 4" descr="Uma imagem contendo edifício, chão, carro&#10;&#10;Descrição gerada com muito alta confiança">
            <a:extLst>
              <a:ext uri="{FF2B5EF4-FFF2-40B4-BE49-F238E27FC236}">
                <a16:creationId xmlns:a16="http://schemas.microsoft.com/office/drawing/2014/main" id="{5CAF99C8-DDA2-4D44-91BF-A1380954C96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2" r="250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94545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edifício, chão, carro&#10;&#10;Descrição gerada com muito alta confiança">
            <a:extLst>
              <a:ext uri="{FF2B5EF4-FFF2-40B4-BE49-F238E27FC236}">
                <a16:creationId xmlns:a16="http://schemas.microsoft.com/office/drawing/2014/main" id="{820F85B1-9483-473D-B249-8A4B5967A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54" y="2937296"/>
            <a:ext cx="7897312" cy="4416985"/>
          </a:xfrm>
          <a:prstGeom prst="rect">
            <a:avLst/>
          </a:prstGeom>
        </p:spPr>
      </p:pic>
      <p:sp>
        <p:nvSpPr>
          <p:cNvPr id="13" name="Espaço Reservado para Texto 6">
            <a:extLst>
              <a:ext uri="{FF2B5EF4-FFF2-40B4-BE49-F238E27FC236}">
                <a16:creationId xmlns:a16="http://schemas.microsoft.com/office/drawing/2014/main" id="{EC87F718-89BC-CF4F-A048-ED242A32417C}"/>
              </a:ext>
            </a:extLst>
          </p:cNvPr>
          <p:cNvSpPr txBox="1">
            <a:spLocks/>
          </p:cNvSpPr>
          <p:nvPr/>
        </p:nvSpPr>
        <p:spPr>
          <a:xfrm>
            <a:off x="1048043" y="2585074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 algn="l" defTabSz="1625582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  <a:ea typeface="Roboto" panose="02000000000000000000" pitchFamily="2" charset="0"/>
                <a:cs typeface="+mn-cs"/>
              </a:defRPr>
            </a:lvl2pPr>
            <a:lvl3pPr marL="914400" indent="0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None/>
              <a:defRPr sz="3200" b="0" i="0" kern="120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  <a:ea typeface="Roboto" panose="02000000000000000000" pitchFamily="2" charset="0"/>
                <a:cs typeface="+mn-cs"/>
              </a:defRPr>
            </a:lvl3pPr>
            <a:lvl4pPr marL="1371600" indent="0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  <a:ea typeface="Roboto" panose="02000000000000000000" pitchFamily="2" charset="0"/>
                <a:cs typeface="+mn-cs"/>
              </a:defRPr>
            </a:lvl4pPr>
            <a:lvl5pPr marL="1828800" indent="0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Mercado Financeiro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Medicina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Aerospace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Processamento de imagens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Reconhecimento facial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Sistemas de recomendação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Industria</a:t>
            </a:r>
          </a:p>
        </p:txBody>
      </p:sp>
      <p:sp>
        <p:nvSpPr>
          <p:cNvPr id="14" name="Espaço Reservado para Texto 5">
            <a:extLst>
              <a:ext uri="{FF2B5EF4-FFF2-40B4-BE49-F238E27FC236}">
                <a16:creationId xmlns:a16="http://schemas.microsoft.com/office/drawing/2014/main" id="{6F296079-8F2F-1B4B-9264-B6A7CC0162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134" y="914206"/>
            <a:ext cx="9827277" cy="1265959"/>
          </a:xfrm>
        </p:spPr>
        <p:txBody>
          <a:bodyPr/>
          <a:lstStyle/>
          <a:p>
            <a:r>
              <a:rPr lang="pt-BR" sz="4400" dirty="0"/>
              <a:t>O que é machine learning - Aplicações</a:t>
            </a:r>
          </a:p>
        </p:txBody>
      </p:sp>
    </p:spTree>
    <p:extLst>
      <p:ext uri="{BB962C8B-B14F-4D97-AF65-F5344CB8AC3E}">
        <p14:creationId xmlns:p14="http://schemas.microsoft.com/office/powerpoint/2010/main" val="226887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5">
            <a:extLst>
              <a:ext uri="{FF2B5EF4-FFF2-40B4-BE49-F238E27FC236}">
                <a16:creationId xmlns:a16="http://schemas.microsoft.com/office/drawing/2014/main" id="{6F296079-8F2F-1B4B-9264-B6A7CC0162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134" y="914206"/>
            <a:ext cx="9827277" cy="1265959"/>
          </a:xfrm>
        </p:spPr>
        <p:txBody>
          <a:bodyPr/>
          <a:lstStyle/>
          <a:p>
            <a:r>
              <a:rPr lang="pt-BR" sz="4400" dirty="0"/>
              <a:t>Aplicação de Visão Computacional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74A7B95-D985-4CF7-942A-6F2D29A1F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590" y="2552894"/>
            <a:ext cx="11410950" cy="56769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68BD4DF-0C3F-4EB8-B384-91780D7DEE7D}"/>
              </a:ext>
            </a:extLst>
          </p:cNvPr>
          <p:cNvSpPr txBox="1"/>
          <p:nvPr/>
        </p:nvSpPr>
        <p:spPr>
          <a:xfrm>
            <a:off x="3820109" y="8417857"/>
            <a:ext cx="5166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hlinkClick r:id="rId3"/>
              </a:rPr>
              <a:t>https://www.youtube.com/watch?v=tPFC7Ki2JT0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6094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4" y="4427984"/>
            <a:ext cx="8484866" cy="2117812"/>
          </a:xfrm>
        </p:spPr>
        <p:txBody>
          <a:bodyPr/>
          <a:lstStyle/>
          <a:p>
            <a:r>
              <a:rPr lang="pt-BR" dirty="0"/>
              <a:t>ML .NET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02</a:t>
            </a:r>
          </a:p>
        </p:txBody>
      </p:sp>
      <p:pic>
        <p:nvPicPr>
          <p:cNvPr id="7" name="Espaço Reservado para Imagem 6">
            <a:extLst>
              <a:ext uri="{FF2B5EF4-FFF2-40B4-BE49-F238E27FC236}">
                <a16:creationId xmlns:a16="http://schemas.microsoft.com/office/drawing/2014/main" id="{FEACBE15-5061-4D66-9902-B3C7176683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014" r="70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11780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EC2A045-F0A7-C047-AA5E-395DA8AA0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ML.NET foi derivado da biblioteca TLC e superou em grande parte o seu pai.</a:t>
            </a:r>
          </a:p>
          <a:p>
            <a:endParaRPr lang="pt-BR" dirty="0"/>
          </a:p>
          <a:p>
            <a:r>
              <a:rPr lang="en-US" sz="1200" dirty="0"/>
              <a:t>Dr. James McCaffrey do Microsoft Research</a:t>
            </a:r>
            <a:endParaRPr lang="pt-BR" sz="1200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0A0BB7-6F17-E740-AE8E-F097AD99A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ML .NET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D335552D-DAF1-6741-861D-9A3626DFB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O ML .NET é uma biblioteca do framework .NET construídas sobre a estrutura do .NET Core e o .NET Standard podendo ser executado em Windows, Linux e </a:t>
            </a:r>
            <a:r>
              <a:rPr lang="pt-BR" dirty="0" err="1"/>
              <a:t>MacOS</a:t>
            </a:r>
            <a:r>
              <a:rPr lang="pt-BR" dirty="0"/>
              <a:t>, sua origem tem como base outro projeto da Microsoft criado em 2002, que passou a se chamar TLC em 2011  e o ML .NET nasceu em 2018.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F3883EF5-B998-244D-BDEF-08C3600AF2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Definição</a:t>
            </a:r>
          </a:p>
        </p:txBody>
      </p:sp>
      <p:pic>
        <p:nvPicPr>
          <p:cNvPr id="5" name="Espaço Reservado para Imagem 4" descr="Uma imagem contendo edifício, chão, carro&#10;&#10;Descrição gerada com muito alta confiança">
            <a:extLst>
              <a:ext uri="{FF2B5EF4-FFF2-40B4-BE49-F238E27FC236}">
                <a16:creationId xmlns:a16="http://schemas.microsoft.com/office/drawing/2014/main" id="{5CAF99C8-DDA2-4D44-91BF-A1380954C96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2" r="250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7783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5">
            <a:extLst>
              <a:ext uri="{FF2B5EF4-FFF2-40B4-BE49-F238E27FC236}">
                <a16:creationId xmlns:a16="http://schemas.microsoft.com/office/drawing/2014/main" id="{6F296079-8F2F-1B4B-9264-B6A7CC0162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134" y="914206"/>
            <a:ext cx="9827277" cy="1265959"/>
          </a:xfrm>
        </p:spPr>
        <p:txBody>
          <a:bodyPr/>
          <a:lstStyle/>
          <a:p>
            <a:r>
              <a:rPr lang="pt-BR" sz="4400" dirty="0"/>
              <a:t>Framework .NET</a:t>
            </a:r>
          </a:p>
        </p:txBody>
      </p:sp>
      <p:pic>
        <p:nvPicPr>
          <p:cNvPr id="5" name="Espaço Reservado para Conteúdo 3">
            <a:extLst>
              <a:ext uri="{FF2B5EF4-FFF2-40B4-BE49-F238E27FC236}">
                <a16:creationId xmlns:a16="http://schemas.microsoft.com/office/drawing/2014/main" id="{5A1E8E18-77D2-481D-B346-6AFFFBA87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9134" y="2639920"/>
            <a:ext cx="12949722" cy="543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45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5">
            <a:extLst>
              <a:ext uri="{FF2B5EF4-FFF2-40B4-BE49-F238E27FC236}">
                <a16:creationId xmlns:a16="http://schemas.microsoft.com/office/drawing/2014/main" id="{6F296079-8F2F-1B4B-9264-B6A7CC0162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134" y="914206"/>
            <a:ext cx="9827277" cy="1265959"/>
          </a:xfrm>
        </p:spPr>
        <p:txBody>
          <a:bodyPr/>
          <a:lstStyle/>
          <a:p>
            <a:r>
              <a:rPr lang="pt-BR" sz="4400" dirty="0"/>
              <a:t>O que fazer com ML .NET?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803397D-BE28-4AF7-853D-A4FB61A1C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34" y="2768781"/>
            <a:ext cx="12845087" cy="479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43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ml dotnet">
            <a:extLst>
              <a:ext uri="{FF2B5EF4-FFF2-40B4-BE49-F238E27FC236}">
                <a16:creationId xmlns:a16="http://schemas.microsoft.com/office/drawing/2014/main" id="{6D6BA5D5-859E-40D1-9472-993378EC7EC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" y="1786"/>
            <a:ext cx="16245418" cy="914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00290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5">
            <a:extLst>
              <a:ext uri="{FF2B5EF4-FFF2-40B4-BE49-F238E27FC236}">
                <a16:creationId xmlns:a16="http://schemas.microsoft.com/office/drawing/2014/main" id="{6F296079-8F2F-1B4B-9264-B6A7CC0162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134" y="914206"/>
            <a:ext cx="9827277" cy="1265959"/>
          </a:xfrm>
        </p:spPr>
        <p:txBody>
          <a:bodyPr/>
          <a:lstStyle/>
          <a:p>
            <a:r>
              <a:rPr lang="pt-BR" sz="4400" dirty="0"/>
              <a:t>ML .NET X Outros Frameworks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5106432-7AF9-4F3B-9EC7-9ED6BC9C7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34" y="2547256"/>
            <a:ext cx="12413723" cy="554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52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4" y="4427984"/>
            <a:ext cx="8484866" cy="2117812"/>
          </a:xfrm>
        </p:spPr>
        <p:txBody>
          <a:bodyPr/>
          <a:lstStyle/>
          <a:p>
            <a:r>
              <a:rPr lang="pt-BR" dirty="0"/>
              <a:t>Demo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03</a:t>
            </a:r>
          </a:p>
        </p:txBody>
      </p:sp>
      <p:pic>
        <p:nvPicPr>
          <p:cNvPr id="8" name="Espaço Reservado para Imagem 7" descr="Uma imagem contendo pessoa&#10;&#10;Descrição gerada com alta confiança">
            <a:extLst>
              <a:ext uri="{FF2B5EF4-FFF2-40B4-BE49-F238E27FC236}">
                <a16:creationId xmlns:a16="http://schemas.microsoft.com/office/drawing/2014/main" id="{6D9279C0-9042-4966-A360-35C10F570F7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804" r="118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49500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5">
            <a:extLst>
              <a:ext uri="{FF2B5EF4-FFF2-40B4-BE49-F238E27FC236}">
                <a16:creationId xmlns:a16="http://schemas.microsoft.com/office/drawing/2014/main" id="{6F296079-8F2F-1B4B-9264-B6A7CC0162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134" y="914206"/>
            <a:ext cx="9827277" cy="1265959"/>
          </a:xfrm>
        </p:spPr>
        <p:txBody>
          <a:bodyPr/>
          <a:lstStyle/>
          <a:p>
            <a:r>
              <a:rPr lang="pt-BR" sz="4400" dirty="0"/>
              <a:t>Demo – </a:t>
            </a:r>
            <a:r>
              <a:rPr lang="pt-BR" sz="4400" dirty="0" err="1"/>
              <a:t>Pima</a:t>
            </a:r>
            <a:r>
              <a:rPr lang="pt-BR" sz="4400" dirty="0"/>
              <a:t> </a:t>
            </a:r>
            <a:r>
              <a:rPr lang="pt-BR" sz="4400" dirty="0" err="1"/>
              <a:t>Indians</a:t>
            </a:r>
            <a:r>
              <a:rPr lang="pt-BR" sz="4400" dirty="0"/>
              <a:t> Diabete </a:t>
            </a:r>
            <a:r>
              <a:rPr lang="pt-BR" sz="4400" dirty="0" err="1"/>
              <a:t>Dataset</a:t>
            </a:r>
            <a:endParaRPr lang="pt-BR" sz="4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FF9F554-9FB0-417D-9EDD-C25F255BC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34" y="2991395"/>
            <a:ext cx="13368438" cy="452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77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5">
            <a:extLst>
              <a:ext uri="{FF2B5EF4-FFF2-40B4-BE49-F238E27FC236}">
                <a16:creationId xmlns:a16="http://schemas.microsoft.com/office/drawing/2014/main" id="{6F296079-8F2F-1B4B-9264-B6A7CC0162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134" y="914206"/>
            <a:ext cx="9827277" cy="1265959"/>
          </a:xfrm>
        </p:spPr>
        <p:txBody>
          <a:bodyPr/>
          <a:lstStyle/>
          <a:p>
            <a:r>
              <a:rPr lang="pt-BR" sz="4400" dirty="0"/>
              <a:t>Demo – Training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F718F99-AA84-48FF-B41C-78F2E4E3B0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4" t="8126" r="24114" b="8841"/>
          <a:stretch/>
        </p:blipFill>
        <p:spPr>
          <a:xfrm>
            <a:off x="649134" y="2180165"/>
            <a:ext cx="12544352" cy="668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400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5">
            <a:extLst>
              <a:ext uri="{FF2B5EF4-FFF2-40B4-BE49-F238E27FC236}">
                <a16:creationId xmlns:a16="http://schemas.microsoft.com/office/drawing/2014/main" id="{6F296079-8F2F-1B4B-9264-B6A7CC0162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134" y="914206"/>
            <a:ext cx="9827277" cy="1265959"/>
          </a:xfrm>
        </p:spPr>
        <p:txBody>
          <a:bodyPr/>
          <a:lstStyle/>
          <a:p>
            <a:r>
              <a:rPr lang="pt-BR" sz="4400" dirty="0"/>
              <a:t>Demo – </a:t>
            </a:r>
            <a:r>
              <a:rPr lang="pt-BR" sz="4400" dirty="0" err="1"/>
              <a:t>Prediction</a:t>
            </a:r>
            <a:endParaRPr lang="pt-BR" sz="4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7A2114B-A458-4D32-8E24-F93341F3B2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" r="15833" b="27991"/>
          <a:stretch/>
        </p:blipFill>
        <p:spPr>
          <a:xfrm>
            <a:off x="649134" y="2287786"/>
            <a:ext cx="12670971" cy="658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95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12663" y="3688644"/>
            <a:ext cx="10536052" cy="1766711"/>
          </a:xfrm>
        </p:spPr>
        <p:txBody>
          <a:bodyPr>
            <a:normAutofit fontScale="90000"/>
          </a:bodyPr>
          <a:lstStyle/>
          <a:p>
            <a:r>
              <a:rPr lang="en-US" sz="4798" dirty="0" err="1"/>
              <a:t>Contatos</a:t>
            </a:r>
            <a:br>
              <a:rPr lang="en-US" sz="4798" dirty="0"/>
            </a:br>
            <a:br>
              <a:rPr lang="en-US" sz="2666" dirty="0"/>
            </a:br>
            <a:br>
              <a:rPr lang="en-US" sz="2666" dirty="0"/>
            </a:br>
            <a:br>
              <a:rPr lang="en-US" sz="2666" dirty="0"/>
            </a:br>
            <a:r>
              <a:rPr lang="en-US" sz="2666" b="1" dirty="0"/>
              <a:t>Site/Blog/Email:</a:t>
            </a:r>
            <a:br>
              <a:rPr lang="en-US" sz="2666" dirty="0"/>
            </a:br>
            <a:r>
              <a:rPr lang="en-US" sz="2666" dirty="0">
                <a:hlinkClick r:id="rId2"/>
              </a:rPr>
              <a:t>http://www.thaissasanches.com.br</a:t>
            </a:r>
            <a:br>
              <a:rPr lang="en-US" sz="2666" dirty="0"/>
            </a:br>
            <a:r>
              <a:rPr lang="pt-BR" sz="2666" dirty="0">
                <a:hlinkClick r:id="rId3"/>
              </a:rPr>
              <a:t>http://meetup.com/pt-BR/DevelopersBR/</a:t>
            </a:r>
            <a:br>
              <a:rPr lang="pt-BR" sz="2666" dirty="0"/>
            </a:br>
            <a:r>
              <a:rPr lang="pt-BR" sz="2666" dirty="0">
                <a:hlinkClick r:id="rId4"/>
              </a:rPr>
              <a:t>https://meetup.com/pt-BR/ai-brasil/</a:t>
            </a:r>
            <a:br>
              <a:rPr lang="en-US" sz="2666" dirty="0"/>
            </a:br>
            <a:br>
              <a:rPr lang="en-US" sz="2666" dirty="0"/>
            </a:br>
            <a:r>
              <a:rPr lang="en-US" sz="2666" b="1" dirty="0"/>
              <a:t>Redes </a:t>
            </a:r>
            <a:r>
              <a:rPr lang="en-US" sz="2666" b="1" dirty="0" err="1"/>
              <a:t>Sociais</a:t>
            </a:r>
            <a:r>
              <a:rPr lang="en-US" sz="2666" dirty="0"/>
              <a:t>:</a:t>
            </a:r>
            <a:br>
              <a:rPr lang="en-US" sz="2666" dirty="0"/>
            </a:br>
            <a:r>
              <a:rPr lang="en-US" sz="2666" dirty="0" err="1"/>
              <a:t>Linkedin</a:t>
            </a:r>
            <a:r>
              <a:rPr lang="en-US" sz="2666" dirty="0"/>
              <a:t>: /in/</a:t>
            </a:r>
            <a:r>
              <a:rPr lang="en-US" sz="2666" dirty="0" err="1"/>
              <a:t>thaissa-bueno-sanches</a:t>
            </a:r>
            <a:br>
              <a:rPr lang="en-US" sz="2666" dirty="0"/>
            </a:br>
            <a:r>
              <a:rPr lang="en-US" sz="2666" dirty="0" err="1"/>
              <a:t>Github</a:t>
            </a:r>
            <a:r>
              <a:rPr lang="en-US" sz="2666" dirty="0"/>
              <a:t>: thayssa1186</a:t>
            </a:r>
            <a:br>
              <a:rPr lang="en-US" sz="2666" dirty="0"/>
            </a:br>
            <a:r>
              <a:rPr lang="en-US" sz="2666" dirty="0"/>
              <a:t>Twitter: thayssa1186</a:t>
            </a:r>
            <a:br>
              <a:rPr lang="en-US" sz="2666" dirty="0"/>
            </a:br>
            <a:br>
              <a:rPr lang="en-US" sz="2666" dirty="0"/>
            </a:br>
            <a:br>
              <a:rPr lang="en-US" sz="2666" dirty="0"/>
            </a:br>
            <a:br>
              <a:rPr lang="en-US" sz="2666" dirty="0"/>
            </a:br>
            <a:br>
              <a:rPr lang="en-US" sz="2666" dirty="0"/>
            </a:br>
            <a:endParaRPr lang="en-US" sz="2666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5E899A48-DF9A-486B-9B0C-5D919D0B8CB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6749050" y="8784352"/>
            <a:ext cx="2751551" cy="326887"/>
          </a:xfrm>
          <a:prstGeom prst="rect">
            <a:avLst/>
          </a:prstGeom>
        </p:spPr>
        <p:txBody>
          <a:bodyPr vert="horz" lIns="121872" tIns="60936" rIns="121872" bIns="60936" rtlCol="0" anchor="b"/>
          <a:lstStyle>
            <a:lvl1pPr algn="ctr">
              <a:defRPr sz="1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1066" dirty="0">
                <a:solidFill>
                  <a:schemeClr val="bg1">
                    <a:lumMod val="85000"/>
                  </a:schemeClr>
                </a:solidFill>
                <a:cs typeface="Segoe UI" panose="020B0502040204020203" pitchFamily="34" charset="0"/>
              </a:rPr>
              <a:t>©2018 Avanade Inc. All Rights Reserved.</a:t>
            </a:r>
          </a:p>
        </p:txBody>
      </p:sp>
      <p:pic>
        <p:nvPicPr>
          <p:cNvPr id="5" name="Imagem 4" descr="Uma imagem contendo céu, pessoa, ao ar livre, sorrindo&#10;&#10;Descrição gerada com muito alta confiança">
            <a:extLst>
              <a:ext uri="{FF2B5EF4-FFF2-40B4-BE49-F238E27FC236}">
                <a16:creationId xmlns:a16="http://schemas.microsoft.com/office/drawing/2014/main" id="{18C10184-3B34-49D6-A526-3A691E1313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0820" y="2014814"/>
            <a:ext cx="4448274" cy="389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25550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7FC9C47-FAB2-446B-9F95-7313FC0653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5296" y="2382846"/>
            <a:ext cx="6906101" cy="3609835"/>
          </a:xfrm>
        </p:spPr>
        <p:txBody>
          <a:bodyPr/>
          <a:lstStyle/>
          <a:p>
            <a:pPr marL="380848" indent="-380848"/>
            <a:r>
              <a:rPr lang="pt-BR" sz="2132" b="1" dirty="0"/>
              <a:t>Formada em tecnologia em rede de computadores pela UNIVEM/Marilia.</a:t>
            </a:r>
          </a:p>
          <a:p>
            <a:pPr marL="380848" indent="-380848"/>
            <a:r>
              <a:rPr lang="pt-BR" sz="2132" b="1" dirty="0"/>
              <a:t>Especialista em desenvolvimento .NET e Java.</a:t>
            </a:r>
            <a:br>
              <a:rPr lang="pt-BR" sz="2132" b="1" dirty="0"/>
            </a:br>
            <a:r>
              <a:rPr lang="pt-BR" sz="2132" b="1" dirty="0"/>
              <a:t>Pós Graduanda Machine Learning e </a:t>
            </a:r>
            <a:r>
              <a:rPr lang="pt-BR" sz="2132" b="1" dirty="0" err="1"/>
              <a:t>Deep</a:t>
            </a:r>
            <a:r>
              <a:rPr lang="pt-BR" sz="2132" b="1" dirty="0"/>
              <a:t> Learning na IGTI.</a:t>
            </a:r>
          </a:p>
          <a:p>
            <a:pPr marL="380848" indent="-380848"/>
            <a:r>
              <a:rPr lang="pt-BR" sz="2132" b="1" dirty="0"/>
              <a:t>Consultora de TI  e Arquiteta </a:t>
            </a:r>
          </a:p>
          <a:p>
            <a:pPr marL="380848" indent="-380848"/>
            <a:r>
              <a:rPr lang="pt-BR" sz="2132" b="1" dirty="0"/>
              <a:t>Faço parte da coordenação de trilha do TDC  – Trilha de IA</a:t>
            </a:r>
          </a:p>
          <a:p>
            <a:pPr marL="380848" indent="-380848"/>
            <a:r>
              <a:rPr lang="pt-BR" sz="2132" b="1" dirty="0"/>
              <a:t>Organizadora do </a:t>
            </a:r>
            <a:r>
              <a:rPr lang="pt-BR" sz="2132" b="1" dirty="0" err="1"/>
              <a:t>AIFest</a:t>
            </a:r>
            <a:endParaRPr lang="pt-BR" sz="2132" b="1" dirty="0"/>
          </a:p>
          <a:p>
            <a:pPr marL="380848" indent="-380848"/>
            <a:r>
              <a:rPr lang="pt-BR" sz="2132" b="1" dirty="0"/>
              <a:t>Uma das coordenadoras do </a:t>
            </a:r>
            <a:r>
              <a:rPr lang="pt-BR" sz="2132" b="1" dirty="0" err="1"/>
              <a:t>Developers</a:t>
            </a:r>
            <a:r>
              <a:rPr lang="pt-BR" sz="2132" b="1" dirty="0"/>
              <a:t> BR e AI Brasil além de varias comunidades de tecnologia que participo.</a:t>
            </a:r>
            <a:endParaRPr lang="pt-BR" sz="2132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8789" y="958510"/>
            <a:ext cx="10536052" cy="1766711"/>
          </a:xfrm>
        </p:spPr>
        <p:txBody>
          <a:bodyPr>
            <a:normAutofit fontScale="90000"/>
          </a:bodyPr>
          <a:lstStyle/>
          <a:p>
            <a:r>
              <a:rPr lang="en-US" sz="4798" dirty="0" err="1"/>
              <a:t>Quem</a:t>
            </a:r>
            <a:r>
              <a:rPr lang="en-US" sz="4798" dirty="0"/>
              <a:t> </a:t>
            </a:r>
            <a:r>
              <a:rPr lang="en-US" sz="4798" dirty="0" err="1"/>
              <a:t>sou</a:t>
            </a:r>
            <a:r>
              <a:rPr lang="en-US" sz="4798" dirty="0"/>
              <a:t> </a:t>
            </a:r>
            <a:r>
              <a:rPr lang="en-US" sz="4798" dirty="0" err="1"/>
              <a:t>eu</a:t>
            </a:r>
            <a:r>
              <a:rPr lang="en-US" sz="4798" dirty="0"/>
              <a:t>?</a:t>
            </a:r>
            <a:br>
              <a:rPr lang="en-US" sz="4798" dirty="0"/>
            </a:br>
            <a:br>
              <a:rPr lang="en-US" sz="2666" dirty="0"/>
            </a:br>
            <a:br>
              <a:rPr lang="en-US" sz="2666" dirty="0"/>
            </a:br>
            <a:br>
              <a:rPr lang="en-US" sz="2666" dirty="0"/>
            </a:br>
            <a:endParaRPr lang="en-US" sz="2666" dirty="0"/>
          </a:p>
        </p:txBody>
      </p:sp>
      <p:pic>
        <p:nvPicPr>
          <p:cNvPr id="7" name="Espaço Reservado para Conteúdo 6" descr="Uma imagem contendo céu, pessoa, ao ar livre, sorrindo&#10;&#10;Descrição gerada com muito alta confiança">
            <a:extLst>
              <a:ext uri="{FF2B5EF4-FFF2-40B4-BE49-F238E27FC236}">
                <a16:creationId xmlns:a16="http://schemas.microsoft.com/office/drawing/2014/main" id="{76A60463-F516-4B19-9CB4-324F4BCC26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458611" y="2032992"/>
            <a:ext cx="5209579" cy="389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65190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4" y="4427984"/>
            <a:ext cx="8484866" cy="2117812"/>
          </a:xfrm>
        </p:spPr>
        <p:txBody>
          <a:bodyPr/>
          <a:lstStyle/>
          <a:p>
            <a:r>
              <a:rPr lang="pt-BR" dirty="0"/>
              <a:t>Perguntas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04</a:t>
            </a:r>
          </a:p>
        </p:txBody>
      </p:sp>
      <p:pic>
        <p:nvPicPr>
          <p:cNvPr id="16" name="Espaço Reservado para Imagem 15">
            <a:extLst>
              <a:ext uri="{FF2B5EF4-FFF2-40B4-BE49-F238E27FC236}">
                <a16:creationId xmlns:a16="http://schemas.microsoft.com/office/drawing/2014/main" id="{560A5FE3-5224-4C62-AA97-C2A7860B4A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6381" b="6381"/>
          <a:stretch>
            <a:fillRect/>
          </a:stretch>
        </p:blipFill>
        <p:spPr/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0644F19-D1A3-4616-8E14-0C5A0FAAC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2751" y="5826034"/>
            <a:ext cx="2532630" cy="2532630"/>
          </a:xfrm>
          <a:prstGeom prst="rect">
            <a:avLst/>
          </a:prstGeom>
        </p:spPr>
      </p:pic>
      <p:sp>
        <p:nvSpPr>
          <p:cNvPr id="18" name="Título 5">
            <a:extLst>
              <a:ext uri="{FF2B5EF4-FFF2-40B4-BE49-F238E27FC236}">
                <a16:creationId xmlns:a16="http://schemas.microsoft.com/office/drawing/2014/main" id="{65F518CF-3974-4098-A019-5EE0B02FB506}"/>
              </a:ext>
            </a:extLst>
          </p:cNvPr>
          <p:cNvSpPr txBox="1">
            <a:spLocks/>
          </p:cNvSpPr>
          <p:nvPr/>
        </p:nvSpPr>
        <p:spPr>
          <a:xfrm>
            <a:off x="7968343" y="6106103"/>
            <a:ext cx="3564388" cy="1972491"/>
          </a:xfrm>
          <a:prstGeom prst="rect">
            <a:avLst/>
          </a:prstGeom>
        </p:spPr>
        <p:txBody>
          <a:bodyPr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ctr"/>
            <a:r>
              <a:rPr lang="pt-BR" sz="2800" dirty="0"/>
              <a:t>Participe de um treinamento </a:t>
            </a:r>
            <a:r>
              <a:rPr lang="pt-BR" sz="2800" b="1" dirty="0"/>
              <a:t>GRATUITO</a:t>
            </a:r>
            <a:r>
              <a:rPr lang="pt-BR" sz="2800" dirty="0"/>
              <a:t> de Azure Machine Learning Service</a:t>
            </a:r>
          </a:p>
        </p:txBody>
      </p:sp>
    </p:spTree>
    <p:extLst>
      <p:ext uri="{BB962C8B-B14F-4D97-AF65-F5344CB8AC3E}">
        <p14:creationId xmlns:p14="http://schemas.microsoft.com/office/powerpoint/2010/main" val="2763815475"/>
      </p:ext>
    </p:extLst>
  </p:cSld>
  <p:clrMapOvr>
    <a:masterClrMapping/>
  </p:clrMapOvr>
</p:sld>
</file>

<file path=ppt/theme/theme1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1563</TotalTime>
  <Words>355</Words>
  <Application>Microsoft Office PowerPoint</Application>
  <PresentationFormat>Personalizar</PresentationFormat>
  <Paragraphs>59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36" baseType="lpstr">
      <vt:lpstr>ＭＳ Ｐゴシック</vt:lpstr>
      <vt:lpstr>Arial</vt:lpstr>
      <vt:lpstr>Arial Narrow</vt:lpstr>
      <vt:lpstr>Calibri</vt:lpstr>
      <vt:lpstr>Calibri Light</vt:lpstr>
      <vt:lpstr>Lato</vt:lpstr>
      <vt:lpstr>Lato Black</vt:lpstr>
      <vt:lpstr>Montserrat-Bold</vt:lpstr>
      <vt:lpstr>Roboto</vt:lpstr>
      <vt:lpstr>Roboto Black</vt:lpstr>
      <vt:lpstr>Roboto Condensed</vt:lpstr>
      <vt:lpstr>Roboto Light</vt:lpstr>
      <vt:lpstr>Roboto Medium</vt:lpstr>
      <vt:lpstr>Roboto Thin</vt:lpstr>
      <vt:lpstr>Segoe UI</vt:lpstr>
      <vt:lpstr>Segoe UI Light</vt:lpstr>
      <vt:lpstr>1_Personalizar design</vt:lpstr>
      <vt:lpstr>TRILHA .NET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Contatos    Site/Blog/Email: http://www.thaissasanches.com.br http://meetup.com/pt-BR/DevelopersBR/ https://meetup.com/pt-BR/ai-brasil/  Redes Sociais: Linkedin: /in/thaissa-bueno-sanches Github: thayssa1186 Twitter: thayssa1186     </vt:lpstr>
      <vt:lpstr>Quem sou eu?    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Thaissa Bueno Sanches</cp:lastModifiedBy>
  <cp:revision>150</cp:revision>
  <dcterms:created xsi:type="dcterms:W3CDTF">2008-09-08T18:46:53Z</dcterms:created>
  <dcterms:modified xsi:type="dcterms:W3CDTF">2019-07-16T17:34:06Z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36020b0-6d69-48c1-9bb5-c586c1062b70_Enabled">
    <vt:lpwstr>True</vt:lpwstr>
  </property>
  <property fmtid="{D5CDD505-2E9C-101B-9397-08002B2CF9AE}" pid="3" name="MSIP_Label_236020b0-6d69-48c1-9bb5-c586c1062b70_SiteId">
    <vt:lpwstr>cf36141c-ddd7-45a7-b073-111f66d0b30c</vt:lpwstr>
  </property>
  <property fmtid="{D5CDD505-2E9C-101B-9397-08002B2CF9AE}" pid="4" name="MSIP_Label_236020b0-6d69-48c1-9bb5-c586c1062b70_Owner">
    <vt:lpwstr>thaissa.b.sanches@avanade.com</vt:lpwstr>
  </property>
  <property fmtid="{D5CDD505-2E9C-101B-9397-08002B2CF9AE}" pid="5" name="MSIP_Label_236020b0-6d69-48c1-9bb5-c586c1062b70_SetDate">
    <vt:lpwstr>2019-07-16T15:59:47.8303131Z</vt:lpwstr>
  </property>
  <property fmtid="{D5CDD505-2E9C-101B-9397-08002B2CF9AE}" pid="6" name="MSIP_Label_236020b0-6d69-48c1-9bb5-c586c1062b70_Name">
    <vt:lpwstr>Confidential</vt:lpwstr>
  </property>
  <property fmtid="{D5CDD505-2E9C-101B-9397-08002B2CF9AE}" pid="7" name="MSIP_Label_236020b0-6d69-48c1-9bb5-c586c1062b70_Application">
    <vt:lpwstr>Microsoft Azure Information Protection</vt:lpwstr>
  </property>
  <property fmtid="{D5CDD505-2E9C-101B-9397-08002B2CF9AE}" pid="8" name="MSIP_Label_236020b0-6d69-48c1-9bb5-c586c1062b70_Extended_MSFT_Method">
    <vt:lpwstr>Automatic</vt:lpwstr>
  </property>
  <property fmtid="{D5CDD505-2E9C-101B-9397-08002B2CF9AE}" pid="9" name="MSIP_Label_5fae8262-b78e-4366-8929-a5d6aac95320_Enabled">
    <vt:lpwstr>True</vt:lpwstr>
  </property>
  <property fmtid="{D5CDD505-2E9C-101B-9397-08002B2CF9AE}" pid="10" name="MSIP_Label_5fae8262-b78e-4366-8929-a5d6aac95320_SiteId">
    <vt:lpwstr>cf36141c-ddd7-45a7-b073-111f66d0b30c</vt:lpwstr>
  </property>
  <property fmtid="{D5CDD505-2E9C-101B-9397-08002B2CF9AE}" pid="11" name="MSIP_Label_5fae8262-b78e-4366-8929-a5d6aac95320_Owner">
    <vt:lpwstr>thaissa.b.sanches@avanade.com</vt:lpwstr>
  </property>
  <property fmtid="{D5CDD505-2E9C-101B-9397-08002B2CF9AE}" pid="12" name="MSIP_Label_5fae8262-b78e-4366-8929-a5d6aac95320_SetDate">
    <vt:lpwstr>2019-07-16T15:59:47.8303131Z</vt:lpwstr>
  </property>
  <property fmtid="{D5CDD505-2E9C-101B-9397-08002B2CF9AE}" pid="13" name="MSIP_Label_5fae8262-b78e-4366-8929-a5d6aac95320_Name">
    <vt:lpwstr>Recipients Have Full Control</vt:lpwstr>
  </property>
  <property fmtid="{D5CDD505-2E9C-101B-9397-08002B2CF9AE}" pid="14" name="MSIP_Label_5fae8262-b78e-4366-8929-a5d6aac95320_Application">
    <vt:lpwstr>Microsoft Azure Information Protection</vt:lpwstr>
  </property>
  <property fmtid="{D5CDD505-2E9C-101B-9397-08002B2CF9AE}" pid="15" name="MSIP_Label_5fae8262-b78e-4366-8929-a5d6aac95320_Parent">
    <vt:lpwstr>236020b0-6d69-48c1-9bb5-c586c1062b70</vt:lpwstr>
  </property>
  <property fmtid="{D5CDD505-2E9C-101B-9397-08002B2CF9AE}" pid="16" name="MSIP_Label_5fae8262-b78e-4366-8929-a5d6aac95320_Extended_MSFT_Method">
    <vt:lpwstr>Automatic</vt:lpwstr>
  </property>
  <property fmtid="{D5CDD505-2E9C-101B-9397-08002B2CF9AE}" pid="17" name="Sensitivity">
    <vt:lpwstr>Confidential Recipients Have Full Control</vt:lpwstr>
  </property>
</Properties>
</file>