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71" r:id="rId4"/>
    <p:sldMasterId id="2147483672" r:id="rId5"/>
    <p:sldMasterId id="2147483673" r:id="rId6"/>
    <p:sldMasterId id="2147483674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</p:sldIdLst>
  <p:sldSz cy="5143500" cx="9144000"/>
  <p:notesSz cx="6858000" cy="9144000"/>
  <p:embeddedFontLst>
    <p:embeddedFont>
      <p:font typeface="Monda"/>
      <p:regular r:id="rId29"/>
      <p:bold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2.xml"/><Relationship Id="rId22" Type="http://schemas.openxmlformats.org/officeDocument/2006/relationships/slide" Target="slides/slide14.xml"/><Relationship Id="rId21" Type="http://schemas.openxmlformats.org/officeDocument/2006/relationships/slide" Target="slides/slide13.xml"/><Relationship Id="rId24" Type="http://schemas.openxmlformats.org/officeDocument/2006/relationships/slide" Target="slides/slide16.xml"/><Relationship Id="rId23" Type="http://schemas.openxmlformats.org/officeDocument/2006/relationships/slide" Target="slides/slide15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26" Type="http://schemas.openxmlformats.org/officeDocument/2006/relationships/slide" Target="slides/slide18.xml"/><Relationship Id="rId25" Type="http://schemas.openxmlformats.org/officeDocument/2006/relationships/slide" Target="slides/slide17.xml"/><Relationship Id="rId28" Type="http://schemas.openxmlformats.org/officeDocument/2006/relationships/slide" Target="slides/slide20.xml"/><Relationship Id="rId27" Type="http://schemas.openxmlformats.org/officeDocument/2006/relationships/slide" Target="slides/slide19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29" Type="http://schemas.openxmlformats.org/officeDocument/2006/relationships/font" Target="fonts/Monda-regular.fntdata"/><Relationship Id="rId7" Type="http://schemas.openxmlformats.org/officeDocument/2006/relationships/slideMaster" Target="slideMasters/slideMaster4.xml"/><Relationship Id="rId8" Type="http://schemas.openxmlformats.org/officeDocument/2006/relationships/notesMaster" Target="notesMasters/notesMaster1.xml"/><Relationship Id="rId30" Type="http://schemas.openxmlformats.org/officeDocument/2006/relationships/font" Target="fonts/Monda-bold.fntdata"/><Relationship Id="rId11" Type="http://schemas.openxmlformats.org/officeDocument/2006/relationships/slide" Target="slides/slide3.xml"/><Relationship Id="rId10" Type="http://schemas.openxmlformats.org/officeDocument/2006/relationships/slide" Target="slides/slide2.xml"/><Relationship Id="rId13" Type="http://schemas.openxmlformats.org/officeDocument/2006/relationships/slide" Target="slides/slide5.xml"/><Relationship Id="rId12" Type="http://schemas.openxmlformats.org/officeDocument/2006/relationships/slide" Target="slides/slide4.xml"/><Relationship Id="rId15" Type="http://schemas.openxmlformats.org/officeDocument/2006/relationships/slide" Target="slides/slide7.xml"/><Relationship Id="rId14" Type="http://schemas.openxmlformats.org/officeDocument/2006/relationships/slide" Target="slides/slide6.xml"/><Relationship Id="rId17" Type="http://schemas.openxmlformats.org/officeDocument/2006/relationships/slide" Target="slides/slide9.xml"/><Relationship Id="rId16" Type="http://schemas.openxmlformats.org/officeDocument/2006/relationships/slide" Target="slides/slide8.xml"/><Relationship Id="rId19" Type="http://schemas.openxmlformats.org/officeDocument/2006/relationships/slide" Target="slides/slide11.xml"/><Relationship Id="rId18" Type="http://schemas.openxmlformats.org/officeDocument/2006/relationships/slide" Target="slides/slide10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5d77285aa4_2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g5d77285aa4_2_22:notes"/>
          <p:cNvSpPr/>
          <p:nvPr>
            <p:ph idx="2" type="sldImg"/>
          </p:nvPr>
        </p:nvSpPr>
        <p:spPr>
          <a:xfrm>
            <a:off x="1714500" y="685800"/>
            <a:ext cx="3429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5d47be47a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g5d47be47a6_0_0:notes"/>
          <p:cNvSpPr/>
          <p:nvPr>
            <p:ph idx="2" type="sldImg"/>
          </p:nvPr>
        </p:nvSpPr>
        <p:spPr>
          <a:xfrm>
            <a:off x="1714500" y="685800"/>
            <a:ext cx="3429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5d77285aa4_2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g5d77285aa4_2_81:notes"/>
          <p:cNvSpPr/>
          <p:nvPr>
            <p:ph idx="2" type="sldImg"/>
          </p:nvPr>
        </p:nvSpPr>
        <p:spPr>
          <a:xfrm>
            <a:off x="1714500" y="685800"/>
            <a:ext cx="3429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5d77285aa4_2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g5d77285aa4_2_86:notes"/>
          <p:cNvSpPr/>
          <p:nvPr>
            <p:ph idx="2" type="sldImg"/>
          </p:nvPr>
        </p:nvSpPr>
        <p:spPr>
          <a:xfrm>
            <a:off x="1714500" y="685800"/>
            <a:ext cx="3429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5d77285aa4_2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g5d77285aa4_2_92:notes"/>
          <p:cNvSpPr/>
          <p:nvPr>
            <p:ph idx="2" type="sldImg"/>
          </p:nvPr>
        </p:nvSpPr>
        <p:spPr>
          <a:xfrm>
            <a:off x="1714500" y="685800"/>
            <a:ext cx="3429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5d77285aa4_2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g5d77285aa4_2_100:notes"/>
          <p:cNvSpPr/>
          <p:nvPr>
            <p:ph idx="2" type="sldImg"/>
          </p:nvPr>
        </p:nvSpPr>
        <p:spPr>
          <a:xfrm>
            <a:off x="1714500" y="685800"/>
            <a:ext cx="3429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5d77285aa4_2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g5d77285aa4_2_107:notes"/>
          <p:cNvSpPr/>
          <p:nvPr>
            <p:ph idx="2" type="sldImg"/>
          </p:nvPr>
        </p:nvSpPr>
        <p:spPr>
          <a:xfrm>
            <a:off x="1714500" y="685800"/>
            <a:ext cx="3429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5d77285aa4_2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g5d77285aa4_2_114:notes"/>
          <p:cNvSpPr/>
          <p:nvPr>
            <p:ph idx="2" type="sldImg"/>
          </p:nvPr>
        </p:nvSpPr>
        <p:spPr>
          <a:xfrm>
            <a:off x="1714500" y="685800"/>
            <a:ext cx="3429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5d77285aa4_2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g5d77285aa4_2_119:notes"/>
          <p:cNvSpPr/>
          <p:nvPr>
            <p:ph idx="2" type="sldImg"/>
          </p:nvPr>
        </p:nvSpPr>
        <p:spPr>
          <a:xfrm>
            <a:off x="1714500" y="685800"/>
            <a:ext cx="3429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5d82278cb7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g5d82278cb7_0_27:notes"/>
          <p:cNvSpPr/>
          <p:nvPr>
            <p:ph idx="2" type="sldImg"/>
          </p:nvPr>
        </p:nvSpPr>
        <p:spPr>
          <a:xfrm>
            <a:off x="1714500" y="685800"/>
            <a:ext cx="3429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5d47be47a6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g5d47be47a6_0_18:notes"/>
          <p:cNvSpPr/>
          <p:nvPr>
            <p:ph idx="2" type="sldImg"/>
          </p:nvPr>
        </p:nvSpPr>
        <p:spPr>
          <a:xfrm>
            <a:off x="1714500" y="685800"/>
            <a:ext cx="3429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5d47be47a6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g5d47be47a6_0_10:notes"/>
          <p:cNvSpPr/>
          <p:nvPr>
            <p:ph idx="2" type="sldImg"/>
          </p:nvPr>
        </p:nvSpPr>
        <p:spPr>
          <a:xfrm>
            <a:off x="1714500" y="685800"/>
            <a:ext cx="3429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5d82278cb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g5d82278cb7_0_0:notes"/>
          <p:cNvSpPr/>
          <p:nvPr>
            <p:ph idx="2" type="sldImg"/>
          </p:nvPr>
        </p:nvSpPr>
        <p:spPr>
          <a:xfrm>
            <a:off x="1714500" y="685800"/>
            <a:ext cx="3429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5d82278cb7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g5d82278cb7_0_10:notes"/>
          <p:cNvSpPr/>
          <p:nvPr>
            <p:ph idx="2" type="sldImg"/>
          </p:nvPr>
        </p:nvSpPr>
        <p:spPr>
          <a:xfrm>
            <a:off x="1714500" y="685800"/>
            <a:ext cx="3429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5d77285aa4_2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g5d77285aa4_2_124:notes"/>
          <p:cNvSpPr/>
          <p:nvPr>
            <p:ph idx="2" type="sldImg"/>
          </p:nvPr>
        </p:nvSpPr>
        <p:spPr>
          <a:xfrm>
            <a:off x="1714500" y="685800"/>
            <a:ext cx="3429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5d77285aa4_2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g5d77285aa4_2_131:notes"/>
          <p:cNvSpPr/>
          <p:nvPr>
            <p:ph idx="2" type="sldImg"/>
          </p:nvPr>
        </p:nvSpPr>
        <p:spPr>
          <a:xfrm>
            <a:off x="1714500" y="685800"/>
            <a:ext cx="3429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5d77285aa4_2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g5d77285aa4_2_136:notes"/>
          <p:cNvSpPr/>
          <p:nvPr>
            <p:ph idx="2" type="sldImg"/>
          </p:nvPr>
        </p:nvSpPr>
        <p:spPr>
          <a:xfrm>
            <a:off x="1714500" y="685800"/>
            <a:ext cx="3429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5d77285aa4_2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g5d77285aa4_2_141:notes"/>
          <p:cNvSpPr/>
          <p:nvPr>
            <p:ph idx="2" type="sldImg"/>
          </p:nvPr>
        </p:nvSpPr>
        <p:spPr>
          <a:xfrm>
            <a:off x="1714500" y="685800"/>
            <a:ext cx="3429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5d77285aa4_2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g5d77285aa4_2_156:notes"/>
          <p:cNvSpPr/>
          <p:nvPr>
            <p:ph idx="2" type="sldImg"/>
          </p:nvPr>
        </p:nvSpPr>
        <p:spPr>
          <a:xfrm>
            <a:off x="1714500" y="685800"/>
            <a:ext cx="3429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5d77285aa4_2_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g5d77285aa4_2_160:notes"/>
          <p:cNvSpPr/>
          <p:nvPr>
            <p:ph idx="2" type="sldImg"/>
          </p:nvPr>
        </p:nvSpPr>
        <p:spPr>
          <a:xfrm>
            <a:off x="1714500" y="685800"/>
            <a:ext cx="3429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lide de título" type="title">
  <p:cSld name="TITLE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4"/>
          <p:cNvSpPr txBox="1"/>
          <p:nvPr>
            <p:ph type="ctrTitle"/>
          </p:nvPr>
        </p:nvSpPr>
        <p:spPr>
          <a:xfrm>
            <a:off x="684213" y="2950369"/>
            <a:ext cx="7772400" cy="4524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4"/>
          <p:cNvSpPr txBox="1"/>
          <p:nvPr>
            <p:ph idx="1" type="subTitle"/>
          </p:nvPr>
        </p:nvSpPr>
        <p:spPr>
          <a:xfrm>
            <a:off x="1371600" y="3489723"/>
            <a:ext cx="6400800" cy="7393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1pPr>
            <a:lvl2pPr lvl="1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e conteúdo" type="obj">
  <p:cSld name="OBJECT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6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6"/>
          <p:cNvSpPr txBox="1"/>
          <p:nvPr>
            <p:ph idx="1" type="body"/>
          </p:nvPr>
        </p:nvSpPr>
        <p:spPr>
          <a:xfrm>
            <a:off x="250825" y="1168400"/>
            <a:ext cx="8642350" cy="34020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e texto verticais" type="vertTitleAndTx">
  <p:cSld name="VERTICAL_TITLE_AND_VERTICAL_TEXT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7"/>
          <p:cNvSpPr txBox="1"/>
          <p:nvPr>
            <p:ph type="title"/>
          </p:nvPr>
        </p:nvSpPr>
        <p:spPr>
          <a:xfrm rot="5400000">
            <a:off x="5709048" y="1385491"/>
            <a:ext cx="4207669" cy="21605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7"/>
          <p:cNvSpPr txBox="1"/>
          <p:nvPr>
            <p:ph idx="1" type="body"/>
          </p:nvPr>
        </p:nvSpPr>
        <p:spPr>
          <a:xfrm rot="5400000">
            <a:off x="1311673" y="-698897"/>
            <a:ext cx="4207669" cy="63293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e texto vertical" type="vertTx">
  <p:cSld name="VERTICAL_TEXT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8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18"/>
          <p:cNvSpPr txBox="1"/>
          <p:nvPr>
            <p:ph idx="1" type="body"/>
          </p:nvPr>
        </p:nvSpPr>
        <p:spPr>
          <a:xfrm rot="5400000">
            <a:off x="2870994" y="-1451769"/>
            <a:ext cx="3402012" cy="8642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Imagem com Legenda" type="picTx">
  <p:cSld name="PICTURE_WITH_CAPTION_TEX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 txBox="1"/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19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3" name="Google Shape;103;p19"/>
          <p:cNvSpPr txBox="1"/>
          <p:nvPr>
            <p:ph idx="1" type="body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údo com Legenda" type="objTx">
  <p:cSld name="OBJECT_WITH_CAPTION_TEXT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0"/>
          <p:cNvSpPr txBox="1"/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0"/>
          <p:cNvSpPr txBox="1"/>
          <p:nvPr>
            <p:ph idx="1" type="body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7" name="Google Shape;107;p20"/>
          <p:cNvSpPr txBox="1"/>
          <p:nvPr>
            <p:ph idx="2" type="body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Em branco" type="blank">
  <p:cSld name="BLANK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omente título" type="titleOnly">
  <p:cSld name="TITLE_ONLY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2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ação" type="twoTxTwoObj">
  <p:cSld name="TWO_OBJECTS_WITH_TEXT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3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3"/>
          <p:cNvSpPr txBox="1"/>
          <p:nvPr>
            <p:ph idx="1" type="body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14" name="Google Shape;114;p23"/>
          <p:cNvSpPr txBox="1"/>
          <p:nvPr>
            <p:ph idx="2" type="body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115" name="Google Shape;115;p23"/>
          <p:cNvSpPr txBox="1"/>
          <p:nvPr>
            <p:ph idx="3" type="body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16" name="Google Shape;116;p23"/>
          <p:cNvSpPr txBox="1"/>
          <p:nvPr>
            <p:ph idx="4" type="body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Duas Partes de Conteúdo" type="twoObj">
  <p:cSld name="TWO_OBJECTS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4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4"/>
          <p:cNvSpPr txBox="1"/>
          <p:nvPr>
            <p:ph idx="1" type="body"/>
          </p:nvPr>
        </p:nvSpPr>
        <p:spPr>
          <a:xfrm>
            <a:off x="250826" y="1168004"/>
            <a:ext cx="4244975" cy="34016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120" name="Google Shape;120;p24"/>
          <p:cNvSpPr txBox="1"/>
          <p:nvPr>
            <p:ph idx="2" type="body"/>
          </p:nvPr>
        </p:nvSpPr>
        <p:spPr>
          <a:xfrm>
            <a:off x="4648201" y="1168004"/>
            <a:ext cx="4244975" cy="34016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beçalho da Seção" type="secHead">
  <p:cSld name="SECTION_HEADER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5"/>
          <p:cNvSpPr txBox="1"/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5"/>
          <p:cNvSpPr txBox="1"/>
          <p:nvPr>
            <p:ph idx="1" type="body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Em branco" type="blank">
  <p:cSld name="BLANK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7"/>
          <p:cNvSpPr txBox="1"/>
          <p:nvPr>
            <p:ph idx="10" type="dt"/>
          </p:nvPr>
        </p:nvSpPr>
        <p:spPr>
          <a:xfrm>
            <a:off x="457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27"/>
          <p:cNvSpPr txBox="1"/>
          <p:nvPr>
            <p:ph idx="11" type="ftr"/>
          </p:nvPr>
        </p:nvSpPr>
        <p:spPr>
          <a:xfrm>
            <a:off x="3124200" y="4767262"/>
            <a:ext cx="2895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27"/>
          <p:cNvSpPr txBox="1"/>
          <p:nvPr>
            <p:ph idx="12" type="sldNum"/>
          </p:nvPr>
        </p:nvSpPr>
        <p:spPr>
          <a:xfrm>
            <a:off x="6553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2.xml"/><Relationship Id="rId3" Type="http://schemas.openxmlformats.org/officeDocument/2006/relationships/theme" Target="../theme/theme5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4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_rels/slideMaster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/>
        </p:nvSpPr>
        <p:spPr>
          <a:xfrm>
            <a:off x="5148262" y="4875212"/>
            <a:ext cx="3995737" cy="30956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en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Globalcode – O</a:t>
            </a:r>
            <a:r>
              <a:rPr b="0" i="0" lang="en" sz="1400" u="none" cap="none" strike="noStrike">
                <a:solidFill>
                  <a:srgbClr val="FFFFFF"/>
                </a:solidFill>
                <a:latin typeface="Monda"/>
                <a:ea typeface="Monda"/>
                <a:cs typeface="Monda"/>
                <a:sym typeface="Monda"/>
              </a:rPr>
              <a:t>pen4education</a:t>
            </a:r>
            <a:endParaRPr/>
          </a:p>
        </p:txBody>
      </p:sp>
      <p:grpSp>
        <p:nvGrpSpPr>
          <p:cNvPr id="52" name="Google Shape;52;p13"/>
          <p:cNvGrpSpPr/>
          <p:nvPr/>
        </p:nvGrpSpPr>
        <p:grpSpPr>
          <a:xfrm>
            <a:off x="0" y="0"/>
            <a:ext cx="9150350" cy="215900"/>
            <a:chOff x="0" y="0"/>
            <a:chExt cx="5764" cy="181"/>
          </a:xfrm>
        </p:grpSpPr>
        <p:sp>
          <p:nvSpPr>
            <p:cNvPr id="53" name="Google Shape;53;p13"/>
            <p:cNvSpPr txBox="1"/>
            <p:nvPr/>
          </p:nvSpPr>
          <p:spPr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54;p13"/>
            <p:cNvSpPr txBox="1"/>
            <p:nvPr/>
          </p:nvSpPr>
          <p:spPr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0" i="0" lang="en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/>
            </a:p>
          </p:txBody>
        </p:sp>
        <p:sp>
          <p:nvSpPr>
            <p:cNvPr id="55" name="Google Shape;55;p13"/>
            <p:cNvSpPr txBox="1"/>
            <p:nvPr/>
          </p:nvSpPr>
          <p:spPr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56;p13"/>
            <p:cNvSpPr txBox="1"/>
            <p:nvPr/>
          </p:nvSpPr>
          <p:spPr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57;p13"/>
            <p:cNvSpPr txBox="1"/>
            <p:nvPr/>
          </p:nvSpPr>
          <p:spPr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58;p13"/>
            <p:cNvSpPr txBox="1"/>
            <p:nvPr/>
          </p:nvSpPr>
          <p:spPr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9" name="Google Shape;59;p13"/>
          <p:cNvGrpSpPr/>
          <p:nvPr/>
        </p:nvGrpSpPr>
        <p:grpSpPr>
          <a:xfrm>
            <a:off x="-6350" y="5056187"/>
            <a:ext cx="9150350" cy="87312"/>
            <a:chOff x="0" y="0"/>
            <a:chExt cx="5764" cy="181"/>
          </a:xfrm>
        </p:grpSpPr>
        <p:sp>
          <p:nvSpPr>
            <p:cNvPr id="60" name="Google Shape;60;p13"/>
            <p:cNvSpPr txBox="1"/>
            <p:nvPr/>
          </p:nvSpPr>
          <p:spPr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61;p13"/>
            <p:cNvSpPr txBox="1"/>
            <p:nvPr/>
          </p:nvSpPr>
          <p:spPr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0" i="0" lang="en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/>
            </a:p>
          </p:txBody>
        </p:sp>
        <p:sp>
          <p:nvSpPr>
            <p:cNvPr id="62" name="Google Shape;62;p13"/>
            <p:cNvSpPr txBox="1"/>
            <p:nvPr/>
          </p:nvSpPr>
          <p:spPr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63;p13"/>
            <p:cNvSpPr txBox="1"/>
            <p:nvPr/>
          </p:nvSpPr>
          <p:spPr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64;p13"/>
            <p:cNvSpPr txBox="1"/>
            <p:nvPr/>
          </p:nvSpPr>
          <p:spPr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65;p13"/>
            <p:cNvSpPr txBox="1"/>
            <p:nvPr/>
          </p:nvSpPr>
          <p:spPr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:\TDC2017\Logos\TDC2017\logo-tdc-vertical-A4.emf" id="66" name="Google Shape;66;p13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2624137" y="484187"/>
            <a:ext cx="3819525" cy="2422525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3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8" name="Google Shape;68;p13"/>
          <p:cNvSpPr txBox="1"/>
          <p:nvPr>
            <p:ph idx="1" type="body"/>
          </p:nvPr>
        </p:nvSpPr>
        <p:spPr>
          <a:xfrm>
            <a:off x="250825" y="1168400"/>
            <a:ext cx="8642350" cy="34020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4" name="Google Shape;74;p15"/>
          <p:cNvSpPr txBox="1"/>
          <p:nvPr>
            <p:ph idx="1" type="body"/>
          </p:nvPr>
        </p:nvSpPr>
        <p:spPr>
          <a:xfrm>
            <a:off x="250825" y="1168400"/>
            <a:ext cx="8642350" cy="34020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5" name="Google Shape;75;p15"/>
          <p:cNvSpPr txBox="1"/>
          <p:nvPr/>
        </p:nvSpPr>
        <p:spPr>
          <a:xfrm>
            <a:off x="5148262" y="4875212"/>
            <a:ext cx="3995737" cy="30956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en" sz="140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Globalcode – O</a:t>
            </a:r>
            <a:r>
              <a:rPr b="0" i="0" lang="en" sz="1400" u="none">
                <a:solidFill>
                  <a:srgbClr val="FFFFFF"/>
                </a:solidFill>
                <a:latin typeface="Monda"/>
                <a:ea typeface="Monda"/>
                <a:cs typeface="Monda"/>
                <a:sym typeface="Monda"/>
              </a:rPr>
              <a:t>pen4education</a:t>
            </a:r>
            <a:endParaRPr/>
          </a:p>
        </p:txBody>
      </p:sp>
      <p:grpSp>
        <p:nvGrpSpPr>
          <p:cNvPr id="76" name="Google Shape;76;p15"/>
          <p:cNvGrpSpPr/>
          <p:nvPr/>
        </p:nvGrpSpPr>
        <p:grpSpPr>
          <a:xfrm>
            <a:off x="0" y="0"/>
            <a:ext cx="9150350" cy="215900"/>
            <a:chOff x="0" y="0"/>
            <a:chExt cx="5764" cy="181"/>
          </a:xfrm>
        </p:grpSpPr>
        <p:sp>
          <p:nvSpPr>
            <p:cNvPr id="77" name="Google Shape;77;p15"/>
            <p:cNvSpPr txBox="1"/>
            <p:nvPr/>
          </p:nvSpPr>
          <p:spPr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78;p15"/>
            <p:cNvSpPr txBox="1"/>
            <p:nvPr/>
          </p:nvSpPr>
          <p:spPr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0" i="0" lang="en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/>
            </a:p>
          </p:txBody>
        </p:sp>
        <p:sp>
          <p:nvSpPr>
            <p:cNvPr id="79" name="Google Shape;79;p15"/>
            <p:cNvSpPr txBox="1"/>
            <p:nvPr/>
          </p:nvSpPr>
          <p:spPr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80;p15"/>
            <p:cNvSpPr txBox="1"/>
            <p:nvPr/>
          </p:nvSpPr>
          <p:spPr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81;p15"/>
            <p:cNvSpPr txBox="1"/>
            <p:nvPr/>
          </p:nvSpPr>
          <p:spPr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82;p15"/>
            <p:cNvSpPr txBox="1"/>
            <p:nvPr/>
          </p:nvSpPr>
          <p:spPr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3" name="Google Shape;83;p15"/>
          <p:cNvGrpSpPr/>
          <p:nvPr/>
        </p:nvGrpSpPr>
        <p:grpSpPr>
          <a:xfrm>
            <a:off x="-6350" y="5056187"/>
            <a:ext cx="9150350" cy="87312"/>
            <a:chOff x="0" y="0"/>
            <a:chExt cx="5764" cy="181"/>
          </a:xfrm>
        </p:grpSpPr>
        <p:sp>
          <p:nvSpPr>
            <p:cNvPr id="84" name="Google Shape;84;p15"/>
            <p:cNvSpPr txBox="1"/>
            <p:nvPr/>
          </p:nvSpPr>
          <p:spPr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85;p15"/>
            <p:cNvSpPr txBox="1"/>
            <p:nvPr/>
          </p:nvSpPr>
          <p:spPr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0" i="0" lang="en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/>
            </a:p>
          </p:txBody>
        </p:sp>
        <p:sp>
          <p:nvSpPr>
            <p:cNvPr id="86" name="Google Shape;86;p15"/>
            <p:cNvSpPr txBox="1"/>
            <p:nvPr/>
          </p:nvSpPr>
          <p:spPr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87;p15"/>
            <p:cNvSpPr txBox="1"/>
            <p:nvPr/>
          </p:nvSpPr>
          <p:spPr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88;p15"/>
            <p:cNvSpPr txBox="1"/>
            <p:nvPr/>
          </p:nvSpPr>
          <p:spPr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89;p15"/>
            <p:cNvSpPr txBox="1"/>
            <p:nvPr/>
          </p:nvSpPr>
          <p:spPr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:\TDC2017\Logos\TDC2017\logo-tdc-horizontal-A4.emf" id="90" name="Google Shape;90;p15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6492875" y="287337"/>
            <a:ext cx="2476500" cy="84455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6"/>
          <p:cNvSpPr txBox="1"/>
          <p:nvPr>
            <p:ph idx="10" type="dt"/>
          </p:nvPr>
        </p:nvSpPr>
        <p:spPr>
          <a:xfrm>
            <a:off x="457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6" name="Google Shape;126;p26"/>
          <p:cNvSpPr txBox="1"/>
          <p:nvPr>
            <p:ph idx="11" type="ftr"/>
          </p:nvPr>
        </p:nvSpPr>
        <p:spPr>
          <a:xfrm>
            <a:off x="3124200" y="4767262"/>
            <a:ext cx="2895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7" name="Google Shape;127;p26"/>
          <p:cNvSpPr txBox="1"/>
          <p:nvPr>
            <p:ph idx="12" type="sldNum"/>
          </p:nvPr>
        </p:nvSpPr>
        <p:spPr>
          <a:xfrm>
            <a:off x="6553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0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hyperlink" Target="http://www.monitoratec.com.br" TargetMode="External"/><Relationship Id="rId4" Type="http://schemas.openxmlformats.org/officeDocument/2006/relationships/image" Target="../media/image18.png"/><Relationship Id="rId5" Type="http://schemas.openxmlformats.org/officeDocument/2006/relationships/image" Target="../media/image21.png"/><Relationship Id="rId6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jpg"/><Relationship Id="rId4" Type="http://schemas.openxmlformats.org/officeDocument/2006/relationships/image" Target="../media/image15.jpg"/><Relationship Id="rId5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8.png"/><Relationship Id="rId4" Type="http://schemas.openxmlformats.org/officeDocument/2006/relationships/hyperlink" Target="https://wearesocial.com/global-digital-report-2019" TargetMode="External"/><Relationship Id="rId5" Type="http://schemas.openxmlformats.org/officeDocument/2006/relationships/image" Target="../media/image1.jpg"/><Relationship Id="rId6" Type="http://schemas.openxmlformats.org/officeDocument/2006/relationships/image" Target="../media/image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www.statista.com/statistics/244936/number-of-facebook-users-in-brazil/" TargetMode="External"/><Relationship Id="rId4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9.png"/><Relationship Id="rId4" Type="http://schemas.openxmlformats.org/officeDocument/2006/relationships/image" Target="../media/image1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jpg"/><Relationship Id="rId4" Type="http://schemas.openxmlformats.org/officeDocument/2006/relationships/image" Target="../media/image5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Relationship Id="rId4" Type="http://schemas.openxmlformats.org/officeDocument/2006/relationships/image" Target="../media/image16.png"/><Relationship Id="rId5" Type="http://schemas.openxmlformats.org/officeDocument/2006/relationships/image" Target="../media/image14.png"/><Relationship Id="rId6" Type="http://schemas.openxmlformats.org/officeDocument/2006/relationships/image" Target="../media/image2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5.png"/><Relationship Id="rId4" Type="http://schemas.openxmlformats.org/officeDocument/2006/relationships/image" Target="../media/image2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6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6.pn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8"/>
          <p:cNvSpPr txBox="1"/>
          <p:nvPr>
            <p:ph type="ctrTitle"/>
          </p:nvPr>
        </p:nvSpPr>
        <p:spPr>
          <a:xfrm>
            <a:off x="611175" y="2920302"/>
            <a:ext cx="7847100" cy="135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lang="en" sz="2800"/>
              <a:t>Trilha - </a:t>
            </a:r>
            <a:r>
              <a:rPr b="1" i="0" lang="en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Smart Cities</a:t>
            </a:r>
            <a:endParaRPr b="1" sz="28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i="0" lang="en" sz="2800" u="none">
                <a:solidFill>
                  <a:schemeClr val="dk1"/>
                </a:solidFill>
              </a:rPr>
              <a:t>E-gora: Expandindo Cidades Para o Mundo Virtual Para Fortalecer a Democracia</a:t>
            </a:r>
            <a:endParaRPr sz="2800"/>
          </a:p>
        </p:txBody>
      </p:sp>
      <p:sp>
        <p:nvSpPr>
          <p:cNvPr id="137" name="Google Shape;137;p28"/>
          <p:cNvSpPr txBox="1"/>
          <p:nvPr>
            <p:ph idx="1" type="subTitle"/>
          </p:nvPr>
        </p:nvSpPr>
        <p:spPr>
          <a:xfrm>
            <a:off x="611187" y="4435475"/>
            <a:ext cx="78486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i="0" lang="en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Andre de Oliveira Bueno</a:t>
            </a:r>
            <a:endParaRPr/>
          </a:p>
        </p:txBody>
      </p:sp>
      <p:sp>
        <p:nvSpPr>
          <p:cNvPr id="138" name="Google Shape;138;p28"/>
          <p:cNvSpPr txBox="1"/>
          <p:nvPr/>
        </p:nvSpPr>
        <p:spPr>
          <a:xfrm>
            <a:off x="611187" y="4684712"/>
            <a:ext cx="7848600" cy="8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</a:rPr>
              <a:t>Julho de 2019</a:t>
            </a:r>
            <a:endParaRPr b="0" i="0" sz="16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9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"/>
              <a:t>Um pouco sobre mim...</a:t>
            </a:r>
            <a:endParaRPr/>
          </a:p>
        </p:txBody>
      </p:sp>
      <p:sp>
        <p:nvSpPr>
          <p:cNvPr id="144" name="Google Shape;144;p29"/>
          <p:cNvSpPr txBox="1"/>
          <p:nvPr>
            <p:ph idx="1" type="body"/>
          </p:nvPr>
        </p:nvSpPr>
        <p:spPr>
          <a:xfrm>
            <a:off x="250825" y="1168400"/>
            <a:ext cx="5616600" cy="34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94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" sz="1800"/>
              <a:t>Graduação e Mestrado em Ciência da Computação (UFSCar)</a:t>
            </a:r>
            <a:endParaRPr sz="1800"/>
          </a:p>
          <a:p>
            <a:pPr indent="-2794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 sz="1800"/>
              <a:t>Doutorando em Ciência da Computação (UFSCar) e University of British Columbia (UBC) no Canadá</a:t>
            </a:r>
            <a:endParaRPr sz="1800"/>
          </a:p>
          <a:p>
            <a:pPr indent="-2794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" sz="1800"/>
              <a:t>Full Stack developer (Jun/2019 - Mai/2019)</a:t>
            </a:r>
            <a:endParaRPr sz="1800"/>
          </a:p>
          <a:p>
            <a:pPr indent="-2794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" sz="1800"/>
              <a:t>Product Owner (Mai/2019 - Presente)</a:t>
            </a:r>
            <a:endParaRPr sz="1800"/>
          </a:p>
          <a:p>
            <a:pPr indent="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None/>
            </a:pPr>
            <a:r>
              <a:rPr lang="en" sz="1800"/>
              <a:t>na Monitora Soluções Tecnológicas </a:t>
            </a:r>
            <a:r>
              <a:rPr lang="en" sz="1400"/>
              <a:t>(</a:t>
            </a:r>
            <a:r>
              <a:rPr lang="en" sz="1400" u="sng">
                <a:solidFill>
                  <a:schemeClr val="hlink"/>
                </a:solidFill>
                <a:hlinkClick r:id="rId3"/>
              </a:rPr>
              <a:t>www.monitoratec.com.br</a:t>
            </a:r>
            <a:r>
              <a:rPr lang="en" sz="1400"/>
              <a:t>)</a:t>
            </a:r>
            <a:endParaRPr sz="1400"/>
          </a:p>
          <a:p>
            <a:pPr indent="-2794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800"/>
              <a:buChar char="•"/>
            </a:pPr>
            <a:r>
              <a:rPr lang="en" sz="1800"/>
              <a:t>“Prefeito/Vereador/Juiz/Policial/etc.” de uma cidade de verdade no mundo virtual (aguarde…)</a:t>
            </a:r>
            <a:endParaRPr sz="1800"/>
          </a:p>
          <a:p>
            <a:pPr indent="-1651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1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1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5" name="Google Shape;145;p29"/>
          <p:cNvPicPr preferRelativeResize="0"/>
          <p:nvPr/>
        </p:nvPicPr>
        <p:blipFill rotWithShape="1">
          <a:blip r:embed="rId4">
            <a:alphaModFix/>
          </a:blip>
          <a:srcRect b="0" l="0" r="0" t="22797"/>
          <a:stretch/>
        </p:blipFill>
        <p:spPr>
          <a:xfrm>
            <a:off x="5940325" y="1266725"/>
            <a:ext cx="3033000" cy="234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263363">
            <a:off x="7377948" y="3156201"/>
            <a:ext cx="1587076" cy="1291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1148476">
            <a:off x="6020451" y="3289026"/>
            <a:ext cx="1577950" cy="1588549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29"/>
          <p:cNvSpPr txBox="1"/>
          <p:nvPr/>
        </p:nvSpPr>
        <p:spPr>
          <a:xfrm>
            <a:off x="8536175" y="4746050"/>
            <a:ext cx="814200" cy="31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</a:t>
            </a:r>
            <a:r>
              <a:rPr lang="en"/>
              <a:t>/17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0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Agenda</a:t>
            </a:r>
            <a:endParaRPr/>
          </a:p>
        </p:txBody>
      </p:sp>
      <p:sp>
        <p:nvSpPr>
          <p:cNvPr id="154" name="Google Shape;154;p30"/>
          <p:cNvSpPr txBox="1"/>
          <p:nvPr>
            <p:ph idx="1" type="body"/>
          </p:nvPr>
        </p:nvSpPr>
        <p:spPr>
          <a:xfrm>
            <a:off x="250825" y="1168400"/>
            <a:ext cx="8642350" cy="34020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b="0" i="0" lang="en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Agoras e Democracia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b="0" i="0" lang="en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Evolução</a:t>
            </a:r>
            <a:endParaRPr/>
          </a:p>
          <a:p>
            <a:pPr indent="-285750" lvl="1" marL="74295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b="0" i="0" lang="en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Cidades</a:t>
            </a:r>
            <a:endParaRPr/>
          </a:p>
          <a:p>
            <a:pPr indent="-285750" lvl="1" marL="74295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b="0" i="0" lang="en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Democracia</a:t>
            </a:r>
            <a:endParaRPr/>
          </a:p>
          <a:p>
            <a:pPr indent="-285750" lvl="1" marL="74295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b="0" i="0" lang="en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Comunicação (Internet)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b="0" i="0" lang="en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E-gora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b="0" i="0" lang="en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Experimento</a:t>
            </a:r>
            <a:endParaRPr/>
          </a:p>
          <a:p>
            <a:pPr indent="-1651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1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1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30"/>
          <p:cNvSpPr txBox="1"/>
          <p:nvPr/>
        </p:nvSpPr>
        <p:spPr>
          <a:xfrm>
            <a:off x="8536175" y="4746050"/>
            <a:ext cx="814200" cy="31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</a:t>
            </a:r>
            <a:r>
              <a:rPr lang="en"/>
              <a:t>/17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1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Agoras e Democracia</a:t>
            </a:r>
            <a:endParaRPr/>
          </a:p>
        </p:txBody>
      </p:sp>
      <p:pic>
        <p:nvPicPr>
          <p:cNvPr descr="reece, Agora, Athens" id="161" name="Google Shape;161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84662" y="1276350"/>
            <a:ext cx="4572000" cy="34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31"/>
          <p:cNvSpPr txBox="1"/>
          <p:nvPr/>
        </p:nvSpPr>
        <p:spPr>
          <a:xfrm>
            <a:off x="250825" y="1168400"/>
            <a:ext cx="8642350" cy="37068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" sz="2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Democracia Direta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Política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Religião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Esporte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Comércio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Arte</a:t>
            </a:r>
            <a:endParaRPr/>
          </a:p>
          <a:p>
            <a:pPr indent="-1651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31"/>
          <p:cNvSpPr txBox="1"/>
          <p:nvPr/>
        </p:nvSpPr>
        <p:spPr>
          <a:xfrm>
            <a:off x="8536175" y="4746050"/>
            <a:ext cx="814200" cy="31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</a:t>
            </a:r>
            <a:r>
              <a:rPr lang="en"/>
              <a:t>/17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2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Evolução</a:t>
            </a:r>
            <a:endParaRPr/>
          </a:p>
        </p:txBody>
      </p:sp>
      <p:sp>
        <p:nvSpPr>
          <p:cNvPr id="169" name="Google Shape;169;p32"/>
          <p:cNvSpPr txBox="1"/>
          <p:nvPr>
            <p:ph idx="1" type="body"/>
          </p:nvPr>
        </p:nvSpPr>
        <p:spPr>
          <a:xfrm>
            <a:off x="250825" y="1168400"/>
            <a:ext cx="8642350" cy="34020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"/>
              <a:t>“</a:t>
            </a:r>
            <a:r>
              <a:rPr b="0" i="0" lang="en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City of neighbors” </a:t>
            </a:r>
            <a:r>
              <a:rPr lang="en"/>
              <a:t>-&gt;</a:t>
            </a:r>
            <a:r>
              <a:rPr b="0" i="0" lang="en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“City of Strangers”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b="0" i="0" lang="en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Democracia </a:t>
            </a:r>
            <a:r>
              <a:rPr lang="en"/>
              <a:t>D</a:t>
            </a:r>
            <a:r>
              <a:rPr b="0" i="0" lang="en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ireta </a:t>
            </a:r>
            <a:r>
              <a:rPr lang="en"/>
              <a:t>-&gt;</a:t>
            </a:r>
            <a:r>
              <a:rPr b="0" i="0" lang="en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" sz="2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Democracia Representativa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1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1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elated image" id="170" name="Google Shape;170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1187" y="2571750"/>
            <a:ext cx="3309937" cy="220186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azil, Buildings, City, Cityscape, Clouds, Sao Paulo" id="171" name="Google Shape;171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92725" y="2565400"/>
            <a:ext cx="3311525" cy="220821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row, Arrow Pointing Left, Blue, Bullet, Left" id="172" name="Google Shape;172;p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10800000">
            <a:off x="4200525" y="3462337"/>
            <a:ext cx="831850" cy="415925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32"/>
          <p:cNvSpPr txBox="1"/>
          <p:nvPr/>
        </p:nvSpPr>
        <p:spPr>
          <a:xfrm>
            <a:off x="8536175" y="4746050"/>
            <a:ext cx="814200" cy="31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</a:t>
            </a:r>
            <a:r>
              <a:rPr lang="en"/>
              <a:t>/17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3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Evolução</a:t>
            </a:r>
            <a:endParaRPr/>
          </a:p>
        </p:txBody>
      </p:sp>
      <p:sp>
        <p:nvSpPr>
          <p:cNvPr id="179" name="Google Shape;179;p33"/>
          <p:cNvSpPr txBox="1"/>
          <p:nvPr>
            <p:ph idx="1" type="body"/>
          </p:nvPr>
        </p:nvSpPr>
        <p:spPr>
          <a:xfrm>
            <a:off x="250825" y="1168400"/>
            <a:ext cx="8642350" cy="34020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b="0" i="0" lang="en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Comunicação face-a-face </a:t>
            </a:r>
            <a:r>
              <a:rPr lang="en"/>
              <a:t>-&gt;</a:t>
            </a:r>
            <a:r>
              <a:rPr b="0" i="0" lang="en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Comunicação online</a:t>
            </a:r>
            <a:endParaRPr b="0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1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1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1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0" name="Google Shape;180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825" y="1715600"/>
            <a:ext cx="4027950" cy="223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33"/>
          <p:cNvSpPr txBox="1"/>
          <p:nvPr/>
        </p:nvSpPr>
        <p:spPr>
          <a:xfrm>
            <a:off x="529852" y="3906275"/>
            <a:ext cx="3748800" cy="2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0" i="0" lang="en" sz="12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https://wearesocial.com/global-digital-report-2019</a:t>
            </a:r>
            <a:endParaRPr/>
          </a:p>
        </p:txBody>
      </p:sp>
      <p:sp>
        <p:nvSpPr>
          <p:cNvPr id="182" name="Google Shape;182;p33"/>
          <p:cNvSpPr txBox="1"/>
          <p:nvPr/>
        </p:nvSpPr>
        <p:spPr>
          <a:xfrm>
            <a:off x="8536175" y="4746050"/>
            <a:ext cx="814200" cy="31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6</a:t>
            </a:r>
            <a:r>
              <a:rPr lang="en"/>
              <a:t>/17</a:t>
            </a:r>
            <a:endParaRPr/>
          </a:p>
        </p:txBody>
      </p:sp>
      <p:pic>
        <p:nvPicPr>
          <p:cNvPr id="183" name="Google Shape;183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20625" y="2080813"/>
            <a:ext cx="1940567" cy="15771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03062" y="2080816"/>
            <a:ext cx="2194914" cy="1592485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33"/>
          <p:cNvSpPr txBox="1"/>
          <p:nvPr/>
        </p:nvSpPr>
        <p:spPr>
          <a:xfrm>
            <a:off x="4532250" y="3664225"/>
            <a:ext cx="1940700" cy="7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Deterioração de espaços públicos</a:t>
            </a:r>
            <a:endParaRPr/>
          </a:p>
        </p:txBody>
      </p:sp>
      <p:sp>
        <p:nvSpPr>
          <p:cNvPr id="186" name="Google Shape;186;p33"/>
          <p:cNvSpPr txBox="1"/>
          <p:nvPr/>
        </p:nvSpPr>
        <p:spPr>
          <a:xfrm>
            <a:off x="6959288" y="3661750"/>
            <a:ext cx="1940700" cy="7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Estilo de vida atual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4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Evolução</a:t>
            </a:r>
            <a:endParaRPr/>
          </a:p>
        </p:txBody>
      </p:sp>
      <p:sp>
        <p:nvSpPr>
          <p:cNvPr id="192" name="Google Shape;192;p34"/>
          <p:cNvSpPr txBox="1"/>
          <p:nvPr>
            <p:ph idx="1" type="body"/>
          </p:nvPr>
        </p:nvSpPr>
        <p:spPr>
          <a:xfrm>
            <a:off x="250825" y="1168400"/>
            <a:ext cx="8642350" cy="34020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b="0" i="0" lang="en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Número de brasileiros usando Facebook</a:t>
            </a:r>
            <a:endParaRPr b="0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1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1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1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34"/>
          <p:cNvSpPr txBox="1"/>
          <p:nvPr/>
        </p:nvSpPr>
        <p:spPr>
          <a:xfrm>
            <a:off x="1692275" y="4743450"/>
            <a:ext cx="5543550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0" i="0" lang="en" sz="12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https://www.statista.com/statistics/244936/number-of-facebook-users-in-brazil/</a:t>
            </a:r>
            <a:endParaRPr/>
          </a:p>
        </p:txBody>
      </p:sp>
      <p:pic>
        <p:nvPicPr>
          <p:cNvPr id="194" name="Google Shape;194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51050" y="1643062"/>
            <a:ext cx="4752975" cy="3114675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34"/>
          <p:cNvSpPr txBox="1"/>
          <p:nvPr/>
        </p:nvSpPr>
        <p:spPr>
          <a:xfrm>
            <a:off x="8536175" y="4746050"/>
            <a:ext cx="814200" cy="31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7</a:t>
            </a:r>
            <a:r>
              <a:rPr lang="en"/>
              <a:t>/17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5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E-gora</a:t>
            </a:r>
            <a:endParaRPr/>
          </a:p>
        </p:txBody>
      </p:sp>
      <p:sp>
        <p:nvSpPr>
          <p:cNvPr id="201" name="Google Shape;201;p35"/>
          <p:cNvSpPr txBox="1"/>
          <p:nvPr>
            <p:ph idx="1" type="body"/>
          </p:nvPr>
        </p:nvSpPr>
        <p:spPr>
          <a:xfrm>
            <a:off x="250825" y="1168400"/>
            <a:ext cx="8642350" cy="34020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b="0" i="0" lang="en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Espaço online para os cidadãos discutirem a gerência da sua cidade (um Agora online);</a:t>
            </a:r>
            <a:endParaRPr/>
          </a:p>
          <a:p>
            <a:pPr indent="-228600" lvl="0" marL="3429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b="0" i="0" lang="en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Ferramenta de Grupos do Facebook</a:t>
            </a:r>
            <a:endParaRPr/>
          </a:p>
          <a:p>
            <a:pPr indent="-285750" lvl="1" marL="74295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b="0" i="0" lang="en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Possui muitas das funcionalidades necessárias para a criação de um E-gora</a:t>
            </a:r>
            <a:endParaRPr/>
          </a:p>
          <a:p>
            <a:pPr indent="-285750" lvl="1" marL="74295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b="0" i="0" lang="en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ferramenta por si só não é suficiente…</a:t>
            </a:r>
            <a:endParaRPr/>
          </a:p>
          <a:p>
            <a:pPr indent="-285750" lvl="1" marL="74295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b="0" i="0" lang="en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Novos problemas existentes apenas no mundo virtual</a:t>
            </a:r>
            <a:endParaRPr/>
          </a:p>
          <a:p>
            <a:pPr indent="-1905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35"/>
          <p:cNvSpPr txBox="1"/>
          <p:nvPr/>
        </p:nvSpPr>
        <p:spPr>
          <a:xfrm>
            <a:off x="8536175" y="4746050"/>
            <a:ext cx="814200" cy="31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8</a:t>
            </a:r>
            <a:r>
              <a:rPr lang="en"/>
              <a:t>/17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6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Experimento</a:t>
            </a:r>
            <a:endParaRPr/>
          </a:p>
        </p:txBody>
      </p:sp>
      <p:sp>
        <p:nvSpPr>
          <p:cNvPr id="208" name="Google Shape;208;p36"/>
          <p:cNvSpPr txBox="1"/>
          <p:nvPr>
            <p:ph idx="1" type="body"/>
          </p:nvPr>
        </p:nvSpPr>
        <p:spPr>
          <a:xfrm>
            <a:off x="250825" y="1168400"/>
            <a:ext cx="6041100" cy="34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667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b="0" i="0" lang="en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Um grupo no Facebook para uma pequena cidade (21.400 habitantes) foi criado em 2011;</a:t>
            </a:r>
            <a:endParaRPr b="0" i="0" sz="16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667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•"/>
            </a:pPr>
            <a:r>
              <a:rPr lang="en" sz="1600"/>
              <a:t>Um hospital, uma delegacia e uma prisão. A economia local é baseada na agricultura, turismo e artesanato. </a:t>
            </a:r>
            <a:endParaRPr sz="1600"/>
          </a:p>
          <a:p>
            <a:pPr indent="-2667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b="0" i="0" lang="en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Hoje o grupo conta com </a:t>
            </a:r>
            <a:r>
              <a:rPr b="1" i="0" lang="en" sz="1600" u="none">
                <a:solidFill>
                  <a:schemeClr val="dk1"/>
                </a:solidFill>
              </a:rPr>
              <a:t>19</a:t>
            </a:r>
            <a:r>
              <a:rPr b="1" lang="en" sz="1600"/>
              <a:t>.</a:t>
            </a:r>
            <a:r>
              <a:rPr b="1" i="0" lang="en" sz="1600" u="none">
                <a:solidFill>
                  <a:schemeClr val="dk1"/>
                </a:solidFill>
              </a:rPr>
              <a:t>438 membros</a:t>
            </a:r>
            <a:r>
              <a:rPr b="0" i="0" lang="en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incluind</a:t>
            </a:r>
            <a:r>
              <a:rPr lang="en" sz="1600"/>
              <a:t>o </a:t>
            </a:r>
            <a:r>
              <a:rPr b="0" i="0" lang="en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prefeito, vice-prefeito, vereadores, funcionários públicos, etc.</a:t>
            </a:r>
            <a:endParaRPr b="0" i="0" sz="16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667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600"/>
              <a:buChar char="•"/>
            </a:pPr>
            <a:r>
              <a:rPr lang="en" sz="1600">
                <a:latin typeface="Calibri"/>
                <a:ea typeface="Calibri"/>
                <a:cs typeface="Calibri"/>
                <a:sym typeface="Calibri"/>
              </a:rPr>
              <a:t>O objetivo do grupo é </a:t>
            </a:r>
            <a:r>
              <a:rPr b="1" lang="en" sz="1600">
                <a:latin typeface="Calibri"/>
                <a:ea typeface="Calibri"/>
                <a:cs typeface="Calibri"/>
                <a:sym typeface="Calibri"/>
              </a:rPr>
              <a:t>aumentar o engajamento dos membros com a gerência da cidade.</a:t>
            </a:r>
            <a:endParaRPr b="1" sz="1600">
              <a:latin typeface="Calibri"/>
              <a:ea typeface="Calibri"/>
              <a:cs typeface="Calibri"/>
              <a:sym typeface="Calibri"/>
            </a:endParaRPr>
          </a:p>
          <a:p>
            <a:pPr indent="-2667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600"/>
              <a:buFont typeface="Calibri"/>
              <a:buChar char="•"/>
            </a:pPr>
            <a:r>
              <a:rPr lang="en" sz="1600">
                <a:latin typeface="Calibri"/>
                <a:ea typeface="Calibri"/>
                <a:cs typeface="Calibri"/>
                <a:sym typeface="Calibri"/>
              </a:rPr>
              <a:t>Apenas um administrador (eu)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0" i="0" sz="12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" sz="1800">
                <a:latin typeface="Calibri"/>
                <a:ea typeface="Calibri"/>
                <a:cs typeface="Calibri"/>
                <a:sym typeface="Calibri"/>
              </a:rPr>
              <a:t>Desire Line:</a:t>
            </a: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 “em vez de tentar entender as necessidades dos usuários, é preciso atentar-se aos seus desejos que mostrarão de fato suas necessidades reais de uma maneira mais direta” </a:t>
            </a:r>
            <a:r>
              <a:rPr lang="en" sz="1200">
                <a:latin typeface="Calibri"/>
                <a:ea typeface="Calibri"/>
                <a:cs typeface="Calibri"/>
                <a:sym typeface="Calibri"/>
              </a:rPr>
              <a:t>(MyHill, 2004);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indent="-1651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9" name="Google Shape;209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08050" y="1205875"/>
            <a:ext cx="2684800" cy="2383974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36"/>
          <p:cNvSpPr txBox="1"/>
          <p:nvPr/>
        </p:nvSpPr>
        <p:spPr>
          <a:xfrm>
            <a:off x="8536175" y="4746050"/>
            <a:ext cx="814200" cy="31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9</a:t>
            </a:r>
            <a:r>
              <a:rPr lang="en"/>
              <a:t>/17</a:t>
            </a:r>
            <a:endParaRPr/>
          </a:p>
        </p:txBody>
      </p:sp>
      <p:pic>
        <p:nvPicPr>
          <p:cNvPr id="211" name="Google Shape;211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35763" y="3674600"/>
            <a:ext cx="2108975" cy="1265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7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Experimento</a:t>
            </a:r>
            <a:endParaRPr/>
          </a:p>
        </p:txBody>
      </p:sp>
      <p:sp>
        <p:nvSpPr>
          <p:cNvPr id="217" name="Google Shape;217;p37"/>
          <p:cNvSpPr txBox="1"/>
          <p:nvPr/>
        </p:nvSpPr>
        <p:spPr>
          <a:xfrm>
            <a:off x="8536175" y="4746050"/>
            <a:ext cx="814200" cy="31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10</a:t>
            </a:r>
            <a:r>
              <a:rPr lang="en"/>
              <a:t>/17</a:t>
            </a:r>
            <a:endParaRPr/>
          </a:p>
        </p:txBody>
      </p:sp>
      <p:pic>
        <p:nvPicPr>
          <p:cNvPr id="218" name="Google Shape;218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200" y="1641625"/>
            <a:ext cx="4769150" cy="264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11375" y="1615475"/>
            <a:ext cx="4238625" cy="267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8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Experimento</a:t>
            </a:r>
            <a:endParaRPr/>
          </a:p>
        </p:txBody>
      </p:sp>
      <p:pic>
        <p:nvPicPr>
          <p:cNvPr id="225" name="Google Shape;225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5" y="1284569"/>
            <a:ext cx="9144000" cy="3338513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38"/>
          <p:cNvSpPr txBox="1"/>
          <p:nvPr/>
        </p:nvSpPr>
        <p:spPr>
          <a:xfrm>
            <a:off x="8536175" y="4746050"/>
            <a:ext cx="814200" cy="31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11/17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9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Experimento</a:t>
            </a:r>
            <a:endParaRPr/>
          </a:p>
        </p:txBody>
      </p:sp>
      <p:sp>
        <p:nvSpPr>
          <p:cNvPr id="232" name="Google Shape;232;p39"/>
          <p:cNvSpPr txBox="1"/>
          <p:nvPr/>
        </p:nvSpPr>
        <p:spPr>
          <a:xfrm>
            <a:off x="8536175" y="4746050"/>
            <a:ext cx="814200" cy="31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12/17</a:t>
            </a:r>
            <a:endParaRPr/>
          </a:p>
        </p:txBody>
      </p:sp>
      <p:pic>
        <p:nvPicPr>
          <p:cNvPr id="233" name="Google Shape;233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6525" y="959250"/>
            <a:ext cx="3827050" cy="2006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9071" y="3011658"/>
            <a:ext cx="3827051" cy="20054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82325" y="1092025"/>
            <a:ext cx="4012378" cy="21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3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67413" y="3240184"/>
            <a:ext cx="4047584" cy="17753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40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Experimento</a:t>
            </a:r>
            <a:endParaRPr/>
          </a:p>
        </p:txBody>
      </p:sp>
      <p:sp>
        <p:nvSpPr>
          <p:cNvPr id="242" name="Google Shape;242;p40"/>
          <p:cNvSpPr txBox="1"/>
          <p:nvPr/>
        </p:nvSpPr>
        <p:spPr>
          <a:xfrm>
            <a:off x="8536175" y="4746050"/>
            <a:ext cx="814200" cy="31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13/17</a:t>
            </a:r>
            <a:endParaRPr/>
          </a:p>
        </p:txBody>
      </p:sp>
      <p:pic>
        <p:nvPicPr>
          <p:cNvPr id="243" name="Google Shape;243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0475" y="1191875"/>
            <a:ext cx="7688554" cy="37783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41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Experimento</a:t>
            </a:r>
            <a:endParaRPr/>
          </a:p>
        </p:txBody>
      </p:sp>
      <p:sp>
        <p:nvSpPr>
          <p:cNvPr id="249" name="Google Shape;249;p41"/>
          <p:cNvSpPr txBox="1"/>
          <p:nvPr/>
        </p:nvSpPr>
        <p:spPr>
          <a:xfrm>
            <a:off x="8536175" y="4746050"/>
            <a:ext cx="814200" cy="31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14/17</a:t>
            </a:r>
            <a:endParaRPr/>
          </a:p>
        </p:txBody>
      </p:sp>
      <p:pic>
        <p:nvPicPr>
          <p:cNvPr id="250" name="Google Shape;250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4550" y="1175475"/>
            <a:ext cx="5602770" cy="37783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42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Experimento</a:t>
            </a:r>
            <a:endParaRPr/>
          </a:p>
        </p:txBody>
      </p:sp>
      <p:sp>
        <p:nvSpPr>
          <p:cNvPr id="256" name="Google Shape;256;p42"/>
          <p:cNvSpPr txBox="1"/>
          <p:nvPr>
            <p:ph idx="1" type="body"/>
          </p:nvPr>
        </p:nvSpPr>
        <p:spPr>
          <a:xfrm>
            <a:off x="250825" y="1168400"/>
            <a:ext cx="8642350" cy="34020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b="0" i="0" lang="en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Grupo no Facebook criado em 2011.</a:t>
            </a:r>
            <a:endParaRPr/>
          </a:p>
          <a:p>
            <a:pPr indent="-1651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1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1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7" name="Google Shape;257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9875" y="1168400"/>
            <a:ext cx="8604250" cy="3221037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42"/>
          <p:cNvSpPr txBox="1"/>
          <p:nvPr/>
        </p:nvSpPr>
        <p:spPr>
          <a:xfrm>
            <a:off x="250837" y="4449762"/>
            <a:ext cx="8713800" cy="4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0" i="0" lang="en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Resultado de uma análise de conteúdo dos 330 posts com mais comentários e os 330 que receberam mais reações, totalizando 557 posts (103 deles aparecem nos dois grupos), variando desde a criação do grupo (Dez/2011) a Maio/2017.</a:t>
            </a:r>
            <a:endParaRPr/>
          </a:p>
        </p:txBody>
      </p:sp>
      <p:pic>
        <p:nvPicPr>
          <p:cNvPr id="259" name="Google Shape;259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7250" y="1684325"/>
            <a:ext cx="7429500" cy="2781300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42"/>
          <p:cNvSpPr txBox="1"/>
          <p:nvPr/>
        </p:nvSpPr>
        <p:spPr>
          <a:xfrm>
            <a:off x="8536175" y="4746050"/>
            <a:ext cx="814200" cy="31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15/17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43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Experimento</a:t>
            </a:r>
            <a:endParaRPr/>
          </a:p>
        </p:txBody>
      </p:sp>
      <p:sp>
        <p:nvSpPr>
          <p:cNvPr id="266" name="Google Shape;266;p43"/>
          <p:cNvSpPr txBox="1"/>
          <p:nvPr>
            <p:ph idx="1" type="body"/>
          </p:nvPr>
        </p:nvSpPr>
        <p:spPr>
          <a:xfrm>
            <a:off x="250825" y="1168400"/>
            <a:ext cx="8642350" cy="34020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b="0" i="0" lang="en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Alguns dos desafios:</a:t>
            </a:r>
            <a:endParaRPr/>
          </a:p>
          <a:p>
            <a:pPr indent="-2921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AutoNum type="arabicPeriod"/>
            </a:pPr>
            <a:r>
              <a:rPr b="0" i="0" lang="en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Quem pode/deve fazer parte do grupo?</a:t>
            </a:r>
            <a:endParaRPr sz="2000"/>
          </a:p>
          <a:p>
            <a:pPr indent="-2921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AutoNum type="arabicPeriod"/>
            </a:pPr>
            <a:r>
              <a:rPr b="0" i="0" lang="en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Como lidar com notícias falsas?</a:t>
            </a:r>
            <a:endParaRPr sz="2000"/>
          </a:p>
          <a:p>
            <a:pPr indent="-2921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AutoNum type="arabicPeriod"/>
            </a:pPr>
            <a:r>
              <a:rPr b="0" i="0" lang="en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Como lidar com spam (venda de produtos)?</a:t>
            </a:r>
            <a:endParaRPr sz="2000"/>
          </a:p>
          <a:p>
            <a:pPr indent="-2921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AutoNum type="arabicPeriod"/>
            </a:pPr>
            <a:r>
              <a:rPr b="0" i="0" lang="en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Como garantir que apenas assuntos relacionados à cidade sejam postados?</a:t>
            </a:r>
            <a:endParaRPr b="0" i="0" sz="2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21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000"/>
              <a:buAutoNum type="arabicPeriod"/>
            </a:pPr>
            <a:r>
              <a:rPr lang="en" sz="2000"/>
              <a:t>Como lidar com banimentos? Quanto tempo?</a:t>
            </a:r>
            <a:endParaRPr sz="2000"/>
          </a:p>
          <a:p>
            <a:pPr indent="-2921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000"/>
              <a:buAutoNum type="arabicPeriod"/>
            </a:pPr>
            <a:r>
              <a:rPr lang="en" sz="2000"/>
              <a:t>Quem deve gerenciar o grupo?</a:t>
            </a:r>
            <a:endParaRPr sz="2000"/>
          </a:p>
          <a:p>
            <a:pPr indent="-2921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AutoNum type="arabicPeriod"/>
            </a:pPr>
            <a:r>
              <a:rPr b="0" i="0" lang="en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Vários outros…</a:t>
            </a:r>
            <a:endParaRPr sz="2000"/>
          </a:p>
          <a:p>
            <a:pPr indent="-1651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1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1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43"/>
          <p:cNvSpPr txBox="1"/>
          <p:nvPr/>
        </p:nvSpPr>
        <p:spPr>
          <a:xfrm>
            <a:off x="8536175" y="4746050"/>
            <a:ext cx="814200" cy="31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16/17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44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Publicações</a:t>
            </a:r>
            <a:endParaRPr/>
          </a:p>
        </p:txBody>
      </p:sp>
      <p:sp>
        <p:nvSpPr>
          <p:cNvPr id="273" name="Google Shape;273;p44"/>
          <p:cNvSpPr txBox="1"/>
          <p:nvPr>
            <p:ph idx="1" type="body"/>
          </p:nvPr>
        </p:nvSpPr>
        <p:spPr>
          <a:xfrm>
            <a:off x="250825" y="1168400"/>
            <a:ext cx="8642350" cy="3635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b="1" i="0" lang="en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Bueno, A</a:t>
            </a:r>
            <a:r>
              <a:rPr b="0" i="0" lang="en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From Smart Cities to Social Cities: Technology to Support Community Life. In: Proceedings of the 2016CHI Conference Extended Abstracts on Human Factors in Computing Systems. ACM New York, NY, USA 2016,pp.198-202.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b="1" i="0" lang="en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Bueno, A.</a:t>
            </a:r>
            <a:r>
              <a:rPr b="0" i="0" lang="en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Anacleto, J. Digital Community Ecosystem (DCE): Bonding Communities for Smart Cities. In: Workshop of Dissertation Theses in the 14th Brazilian Symposium on Human Factors in Computing Systems, Salvador, Brazil, 2015.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b="1" i="0" lang="en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Bueno, A.</a:t>
            </a:r>
            <a:r>
              <a:rPr b="0" i="0" lang="en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Anacleto, J. DCE: A Digital Ecosystem to Bond Communities in the Smart Cities’ Era. 1°Colóquio internacional fauusp. São Paulo, 2016.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b="1" i="0" lang="en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Bueno, A.</a:t>
            </a:r>
            <a:r>
              <a:rPr b="0" i="0" lang="en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and Anacleto, J.C., 2017, October. Municipal Virtual Communities (MuViC): Expanding Cities to the Virtual World. In </a:t>
            </a:r>
            <a:r>
              <a:rPr b="0" i="1" lang="en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Proceedings of the XVI Brazilian Symposium on Human Factors in Computing Systems</a:t>
            </a:r>
            <a:r>
              <a:rPr b="0" i="0" lang="en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(p. 37). ACM.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b="1" i="0" lang="en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Bueno, A.</a:t>
            </a:r>
            <a:r>
              <a:rPr b="0" i="0" lang="en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and Anacleto, J.C., 2017, July. Creating and Supporting Virtual Communities. In </a:t>
            </a:r>
            <a:r>
              <a:rPr b="0" i="1" lang="en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International Conference on Social Computing and Social Media</a:t>
            </a:r>
            <a:r>
              <a:rPr b="0" i="0" lang="en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(pp. 289-306). Springer, Cham.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b="1" i="0" lang="en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Bueno, A.</a:t>
            </a:r>
            <a:r>
              <a:rPr b="0" i="0" lang="en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and Anacleto, J.C., 2019, November. E-gora: Online Communities for Cities. ACM Interactions, ACM. */ aguardando publicação /*</a:t>
            </a:r>
            <a:endParaRPr/>
          </a:p>
          <a:p>
            <a:pPr indent="-254000" lvl="0" marL="3429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b="0" i="0" sz="1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4000" lvl="0" marL="34290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b="0" i="0" sz="1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44"/>
          <p:cNvSpPr txBox="1"/>
          <p:nvPr/>
        </p:nvSpPr>
        <p:spPr>
          <a:xfrm>
            <a:off x="8536175" y="4746050"/>
            <a:ext cx="814200" cy="31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17/17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45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Obrigado!!</a:t>
            </a:r>
            <a:endParaRPr/>
          </a:p>
        </p:txBody>
      </p:sp>
      <p:sp>
        <p:nvSpPr>
          <p:cNvPr id="280" name="Google Shape;280;p45"/>
          <p:cNvSpPr txBox="1"/>
          <p:nvPr>
            <p:ph idx="1" type="body"/>
          </p:nvPr>
        </p:nvSpPr>
        <p:spPr>
          <a:xfrm>
            <a:off x="250825" y="1168400"/>
            <a:ext cx="8642350" cy="34020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540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b="0" i="0" sz="1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b="0" i="0" lang="en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Dúvidas?</a:t>
            </a:r>
            <a:endParaRPr/>
          </a:p>
          <a:p>
            <a:pPr indent="-1651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1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3" marL="1371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3429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45"/>
          <p:cNvSpPr txBox="1"/>
          <p:nvPr/>
        </p:nvSpPr>
        <p:spPr>
          <a:xfrm>
            <a:off x="649287" y="2355850"/>
            <a:ext cx="7845425" cy="145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Smart Cities – E-gora: Expandindo Cidades Para o Mundo Virtual Para Fortalecer a Democracia</a:t>
            </a:r>
            <a:endParaRPr/>
          </a:p>
        </p:txBody>
      </p:sp>
      <p:sp>
        <p:nvSpPr>
          <p:cNvPr id="282" name="Google Shape;282;p45"/>
          <p:cNvSpPr txBox="1"/>
          <p:nvPr/>
        </p:nvSpPr>
        <p:spPr>
          <a:xfrm>
            <a:off x="2411412" y="4217987"/>
            <a:ext cx="4681537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Contato: </a:t>
            </a:r>
            <a:r>
              <a:rPr b="0" i="0" lang="en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andre.obueno@gmail.com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:\TDC2017\Logos\TDC2017\logo-tdc-vertical-A4.emf" id="287" name="Google Shape;287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16125" y="915987"/>
            <a:ext cx="4427537" cy="28082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Google Shape;292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35150" y="700087"/>
            <a:ext cx="4721225" cy="4275137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47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DCE</a:t>
            </a:r>
            <a:endParaRPr/>
          </a:p>
        </p:txBody>
      </p:sp>
      <p:pic>
        <p:nvPicPr>
          <p:cNvPr id="294" name="Google Shape;294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17550" y="281525"/>
            <a:ext cx="5177036" cy="4693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7_Personalizar design">
  <a:themeElements>
    <a:clrScheme name="Escritório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modelo_open4education">
  <a:themeElements>
    <a:clrScheme name="modelo_open4educatio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1_modelo_open4education">
  <a:themeElements>
    <a:clrScheme name="modelo_open4educatio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